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Apollo missions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To the moon! Or bust…. *foreboding tone*</a:t>
            </a:r>
          </a:p>
        </p:txBody>
      </p:sp>
    </p:spTree>
    <p:extLst>
      <p:ext uri="{BB962C8B-B14F-4D97-AF65-F5344CB8AC3E}">
        <p14:creationId xmlns:p14="http://schemas.microsoft.com/office/powerpoint/2010/main" val="4100048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upload.wikimedia.org/wikipedia/commons/thumb/b/bb/Astronaut_Group_2_-_S62-6759.jpg/800px-Astronaut_Group_2_-_S62-67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r="11736" b="3"/>
          <a:stretch/>
        </p:blipFill>
        <p:spPr bwMode="auto">
          <a:xfrm>
            <a:off x="6198830" y="639097"/>
            <a:ext cx="5447070" cy="5250425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>
            <a:normAutofit/>
          </a:bodyPr>
          <a:lstStyle/>
          <a:p>
            <a:r>
              <a:rPr lang="en-US" dirty="0"/>
              <a:t>Gemini leftovers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5219699" cy="364913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Edward H. White II </a:t>
            </a:r>
          </a:p>
          <a:p>
            <a:r>
              <a:rPr lang="en-US" dirty="0"/>
              <a:t>James A. </a:t>
            </a:r>
            <a:r>
              <a:rPr lang="en-US" dirty="0" err="1"/>
              <a:t>McDivitt</a:t>
            </a:r>
            <a:r>
              <a:rPr lang="en-US" dirty="0"/>
              <a:t> </a:t>
            </a:r>
          </a:p>
          <a:p>
            <a:r>
              <a:rPr lang="en-US" dirty="0"/>
              <a:t>Frank F. </a:t>
            </a:r>
            <a:r>
              <a:rPr lang="en-US" dirty="0" err="1"/>
              <a:t>Borman</a:t>
            </a:r>
            <a:r>
              <a:rPr lang="en-US" dirty="0"/>
              <a:t> II </a:t>
            </a:r>
          </a:p>
          <a:p>
            <a:r>
              <a:rPr lang="en-US" dirty="0"/>
              <a:t>James A. Lovell Jr. </a:t>
            </a:r>
          </a:p>
          <a:p>
            <a:r>
              <a:rPr lang="en-US" dirty="0"/>
              <a:t>Thomas P. Stafford </a:t>
            </a:r>
          </a:p>
          <a:p>
            <a:r>
              <a:rPr lang="en-US" dirty="0"/>
              <a:t>John W. Young </a:t>
            </a:r>
          </a:p>
          <a:p>
            <a:r>
              <a:rPr lang="en-US" dirty="0"/>
              <a:t>Neil A. Armstrong </a:t>
            </a:r>
          </a:p>
          <a:p>
            <a:r>
              <a:rPr lang="en-US" dirty="0"/>
              <a:t>Charles "Pete" Conrad Jr. </a:t>
            </a:r>
          </a:p>
          <a:p>
            <a:r>
              <a:rPr lang="en-US" dirty="0"/>
              <a:t>David R. Scott </a:t>
            </a:r>
          </a:p>
          <a:p>
            <a:r>
              <a:rPr lang="en-US" dirty="0"/>
              <a:t>Eugene A. Cernan </a:t>
            </a:r>
          </a:p>
          <a:p>
            <a:r>
              <a:rPr lang="en-US" dirty="0"/>
              <a:t>Michael Collins </a:t>
            </a:r>
          </a:p>
          <a:p>
            <a:r>
              <a:rPr lang="en-US" dirty="0"/>
              <a:t>Edwin E. "Buzz" Aldrin Jr. </a:t>
            </a:r>
          </a:p>
          <a:p>
            <a:r>
              <a:rPr lang="en-US" dirty="0"/>
              <a:t>Richard F. Gordon Jr. </a:t>
            </a:r>
          </a:p>
        </p:txBody>
      </p:sp>
    </p:spTree>
    <p:extLst>
      <p:ext uri="{BB962C8B-B14F-4D97-AF65-F5344CB8AC3E}">
        <p14:creationId xmlns:p14="http://schemas.microsoft.com/office/powerpoint/2010/main" val="351176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…the 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T. Kenneth Mattingly</a:t>
            </a:r>
          </a:p>
          <a:p>
            <a:r>
              <a:rPr lang="en-US"/>
              <a:t>John L. "Jack" Swigert Jr</a:t>
            </a:r>
          </a:p>
          <a:p>
            <a:r>
              <a:rPr lang="en-US"/>
              <a:t>Fred W. Haise Jr</a:t>
            </a:r>
          </a:p>
          <a:p>
            <a:r>
              <a:rPr lang="en-US"/>
              <a:t>Stuart A. Roosa</a:t>
            </a:r>
          </a:p>
          <a:p>
            <a:r>
              <a:rPr lang="en-US"/>
              <a:t>Edgar D. Mitchell </a:t>
            </a:r>
          </a:p>
          <a:p>
            <a:r>
              <a:rPr lang="en-US"/>
              <a:t>Alfred M. Worden</a:t>
            </a:r>
          </a:p>
          <a:p>
            <a:r>
              <a:rPr lang="en-US"/>
              <a:t>James B. Irwin</a:t>
            </a:r>
          </a:p>
          <a:p>
            <a:r>
              <a:rPr lang="en-US"/>
              <a:t>Charles M. Duke Jr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33461" y="2267564"/>
            <a:ext cx="283596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Ronald E. Evans Jr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Roger B. Chaffee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Donn F. </a:t>
            </a:r>
            <a:r>
              <a:rPr lang="en-US" dirty="0" err="1"/>
              <a:t>Eisele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R. Walter Cunningham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Russell L. "Rusty"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William A. Anders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Alan L. Bean</a:t>
            </a:r>
          </a:p>
        </p:txBody>
      </p:sp>
    </p:spTree>
    <p:extLst>
      <p:ext uri="{BB962C8B-B14F-4D97-AF65-F5344CB8AC3E}">
        <p14:creationId xmlns:p14="http://schemas.microsoft.com/office/powerpoint/2010/main" val="542910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We’ll talk about them as they become important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17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Apollo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Gus Grissom, Ed White, and Roger Chaffee</a:t>
            </a:r>
          </a:p>
          <a:p>
            <a:r>
              <a:rPr lang="en-US" dirty="0"/>
              <a:t>….didn’t go great</a:t>
            </a:r>
          </a:p>
          <a:p>
            <a:r>
              <a:rPr lang="en-US" dirty="0"/>
              <a:t>https://www.youtube.com/watch?v=lIk9sP9pEPM</a:t>
            </a:r>
          </a:p>
        </p:txBody>
      </p:sp>
    </p:spTree>
    <p:extLst>
      <p:ext uri="{BB962C8B-B14F-4D97-AF65-F5344CB8AC3E}">
        <p14:creationId xmlns:p14="http://schemas.microsoft.com/office/powerpoint/2010/main" val="1243500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pollo 7 during the first live television transmission from spac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89752" y="955366"/>
            <a:ext cx="6095593" cy="4785036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r>
              <a:rPr lang="en-US" dirty="0"/>
              <a:t>Apollo 7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Autofit/>
          </a:bodyPr>
          <a:lstStyle/>
          <a:p>
            <a:r>
              <a:rPr lang="en-US" sz="2400" dirty="0"/>
              <a:t>Mission: Will it blow up?</a:t>
            </a:r>
          </a:p>
          <a:p>
            <a:pPr lvl="1"/>
            <a:r>
              <a:rPr lang="en-US" sz="2400" dirty="0"/>
              <a:t>Needed to test new equipment and rocket on 11-day orbit flight</a:t>
            </a:r>
          </a:p>
          <a:p>
            <a:pPr lvl="1"/>
            <a:r>
              <a:rPr lang="en-US" sz="2400" dirty="0"/>
              <a:t>Walter M. </a:t>
            </a:r>
            <a:r>
              <a:rPr lang="en-US" sz="2400" dirty="0" err="1"/>
              <a:t>Schirra</a:t>
            </a:r>
            <a:r>
              <a:rPr lang="en-US" sz="2400" dirty="0"/>
              <a:t>, Donn F. </a:t>
            </a:r>
            <a:r>
              <a:rPr lang="en-US" sz="2400" dirty="0" err="1"/>
              <a:t>Eisele</a:t>
            </a:r>
            <a:r>
              <a:rPr lang="en-US" sz="2400" dirty="0"/>
              <a:t>, R. Walter Cunningham</a:t>
            </a:r>
          </a:p>
          <a:p>
            <a:pPr lvl="1"/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live television from space! </a:t>
            </a:r>
          </a:p>
        </p:txBody>
      </p:sp>
    </p:spTree>
    <p:extLst>
      <p:ext uri="{BB962C8B-B14F-4D97-AF65-F5344CB8AC3E}">
        <p14:creationId xmlns:p14="http://schemas.microsoft.com/office/powerpoint/2010/main" val="2718748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ASA-Apollo8-Dec24-Earthris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7252" y="639097"/>
            <a:ext cx="5250425" cy="5250425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609600"/>
            <a:ext cx="5147730" cy="1641987"/>
          </a:xfrm>
        </p:spPr>
        <p:txBody>
          <a:bodyPr>
            <a:normAutofit/>
          </a:bodyPr>
          <a:lstStyle/>
          <a:p>
            <a:r>
              <a:rPr lang="en-US" dirty="0"/>
              <a:t>APOLLO 8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2251587"/>
            <a:ext cx="5147730" cy="3637935"/>
          </a:xfrm>
        </p:spPr>
        <p:txBody>
          <a:bodyPr>
            <a:normAutofit/>
          </a:bodyPr>
          <a:lstStyle/>
          <a:p>
            <a:r>
              <a:rPr lang="en-US" dirty="0"/>
              <a:t>First manned flight to Moon; CSM made 10 lunar orbits in 20 hours.</a:t>
            </a:r>
          </a:p>
          <a:p>
            <a:r>
              <a:rPr lang="en-US" dirty="0"/>
              <a:t>But wait… I thought Apollo 11 was the first to the moon!!!</a:t>
            </a:r>
          </a:p>
          <a:p>
            <a:r>
              <a:rPr lang="en-US" dirty="0"/>
              <a:t>They didn’t land.  Essentially they were looking for a parking spot.</a:t>
            </a:r>
          </a:p>
          <a:p>
            <a:r>
              <a:rPr lang="en-US" dirty="0"/>
              <a:t>Frank </a:t>
            </a:r>
            <a:r>
              <a:rPr lang="en-US" dirty="0" err="1"/>
              <a:t>Borman</a:t>
            </a:r>
            <a:endParaRPr lang="en-US" dirty="0"/>
          </a:p>
          <a:p>
            <a:r>
              <a:rPr lang="en-US" dirty="0"/>
              <a:t>James Lovell</a:t>
            </a:r>
          </a:p>
          <a:p>
            <a:r>
              <a:rPr lang="en-US" dirty="0"/>
              <a:t>William Anders</a:t>
            </a:r>
          </a:p>
          <a:p>
            <a:r>
              <a:rPr lang="en-US" dirty="0"/>
              <a:t>First astronauts to witness an “Earthrise”</a:t>
            </a:r>
          </a:p>
        </p:txBody>
      </p:sp>
    </p:spTree>
    <p:extLst>
      <p:ext uri="{BB962C8B-B14F-4D97-AF65-F5344CB8AC3E}">
        <p14:creationId xmlns:p14="http://schemas.microsoft.com/office/powerpoint/2010/main" val="496481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le:Apollo16L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1" r="-5" b="-5"/>
          <a:stretch/>
        </p:blipFill>
        <p:spPr bwMode="auto">
          <a:xfrm>
            <a:off x="8888133" y="4144246"/>
            <a:ext cx="3302966" cy="2717299"/>
          </a:xfrm>
          <a:custGeom>
            <a:avLst/>
            <a:gdLst>
              <a:gd name="connsiteX0" fmla="*/ 1663658 w 3039855"/>
              <a:gd name="connsiteY0" fmla="*/ 0 h 2500842"/>
              <a:gd name="connsiteX1" fmla="*/ 2947417 w 3039855"/>
              <a:gd name="connsiteY1" fmla="*/ 605417 h 2500842"/>
              <a:gd name="connsiteX2" fmla="*/ 3039855 w 3039855"/>
              <a:gd name="connsiteY2" fmla="*/ 729032 h 2500842"/>
              <a:gd name="connsiteX3" fmla="*/ 3039855 w 3039855"/>
              <a:gd name="connsiteY3" fmla="*/ 2500842 h 2500842"/>
              <a:gd name="connsiteX4" fmla="*/ 226952 w 3039855"/>
              <a:gd name="connsiteY4" fmla="*/ 2500842 h 2500842"/>
              <a:gd name="connsiteX5" fmla="*/ 155401 w 3039855"/>
              <a:gd name="connsiteY5" fmla="*/ 2366679 h 2500842"/>
              <a:gd name="connsiteX6" fmla="*/ 0 w 3039855"/>
              <a:gd name="connsiteY6" fmla="*/ 1663658 h 2500842"/>
              <a:gd name="connsiteX7" fmla="*/ 1663658 w 3039855"/>
              <a:gd name="connsiteY7" fmla="*/ 0 h 25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74" name="Freeform 9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/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76" name="Straight Connector 7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5" name="Group 154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156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7" name="Group 156"/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58" name="Straight Connector 15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44" name="Picture 4" descr="Apollo-10-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9" r="3" b="9223"/>
          <a:stretch/>
        </p:blipFill>
        <p:spPr bwMode="auto">
          <a:xfrm>
            <a:off x="8055588" y="-3863"/>
            <a:ext cx="4132754" cy="3445946"/>
          </a:xfrm>
          <a:custGeom>
            <a:avLst/>
            <a:gdLst>
              <a:gd name="connsiteX0" fmla="*/ 303228 w 4638368"/>
              <a:gd name="connsiteY0" fmla="*/ 0 h 3867534"/>
              <a:gd name="connsiteX1" fmla="*/ 4638368 w 4638368"/>
              <a:gd name="connsiteY1" fmla="*/ 0 h 3867534"/>
              <a:gd name="connsiteX2" fmla="*/ 4638368 w 4638368"/>
              <a:gd name="connsiteY2" fmla="*/ 2952747 h 3867534"/>
              <a:gd name="connsiteX3" fmla="*/ 4585825 w 4638368"/>
              <a:gd name="connsiteY3" fmla="*/ 3013864 h 3867534"/>
              <a:gd name="connsiteX4" fmla="*/ 2641346 w 4638368"/>
              <a:gd name="connsiteY4" fmla="*/ 3867534 h 3867534"/>
              <a:gd name="connsiteX5" fmla="*/ 0 w 4638368"/>
              <a:gd name="connsiteY5" fmla="*/ 1226188 h 3867534"/>
              <a:gd name="connsiteX6" fmla="*/ 260466 w 4638368"/>
              <a:gd name="connsiteY6" fmla="*/ 81056 h 386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6143423" cy="1456267"/>
          </a:xfrm>
        </p:spPr>
        <p:txBody>
          <a:bodyPr>
            <a:normAutofit/>
          </a:bodyPr>
          <a:lstStyle/>
          <a:p>
            <a:r>
              <a:rPr lang="en-US" dirty="0"/>
              <a:t>Apollo 9 &amp; 10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6143423" cy="3649133"/>
          </a:xfrm>
        </p:spPr>
        <p:txBody>
          <a:bodyPr>
            <a:normAutofit/>
          </a:bodyPr>
          <a:lstStyle/>
          <a:p>
            <a:r>
              <a:rPr lang="en-US" dirty="0"/>
              <a:t>Dress rehearsals for the Lunar Module</a:t>
            </a:r>
          </a:p>
          <a:p>
            <a:r>
              <a:rPr lang="en-US" dirty="0"/>
              <a:t>Can these new technologies survive the conditions of space?</a:t>
            </a:r>
          </a:p>
          <a:p>
            <a:r>
              <a:rPr lang="en-US" dirty="0"/>
              <a:t>Apollo 10 actually launched the LM at the moon and had it redock.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365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Image result for the eagle has landed apollo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71675" y="639098"/>
            <a:ext cx="3626160" cy="2692424"/>
          </a:xfrm>
          <a:prstGeom prst="roundRect">
            <a:avLst>
              <a:gd name="adj" fmla="val 6267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age result for apollo 11 on mo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0816" y="3522111"/>
            <a:ext cx="4307878" cy="2692424"/>
          </a:xfrm>
          <a:prstGeom prst="roundRect">
            <a:avLst>
              <a:gd name="adj" fmla="val 6267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7255" y="1030288"/>
            <a:ext cx="4099947" cy="1035579"/>
          </a:xfrm>
        </p:spPr>
        <p:txBody>
          <a:bodyPr>
            <a:normAutofit/>
          </a:bodyPr>
          <a:lstStyle/>
          <a:p>
            <a:r>
              <a:rPr lang="en-US" dirty="0"/>
              <a:t>Apollo 11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7255" y="2142067"/>
            <a:ext cx="4099947" cy="36491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First man on the moon!</a:t>
            </a:r>
          </a:p>
          <a:p>
            <a:r>
              <a:rPr lang="en-US" dirty="0"/>
              <a:t>Take that Commies!</a:t>
            </a:r>
          </a:p>
          <a:p>
            <a:r>
              <a:rPr lang="en-US" dirty="0"/>
              <a:t>Jul 16–24, 1969</a:t>
            </a:r>
          </a:p>
          <a:p>
            <a:r>
              <a:rPr lang="en-US" dirty="0"/>
              <a:t>Neil Armstrong, Buzz Aldrin, and that other guy!</a:t>
            </a:r>
          </a:p>
          <a:p>
            <a:r>
              <a:rPr lang="en-US" dirty="0"/>
              <a:t>Colin something…</a:t>
            </a:r>
          </a:p>
          <a:p>
            <a:r>
              <a:rPr lang="en-US" dirty="0"/>
              <a:t>Michael Collins that was it! He flew the command module.. That’s cool too I guess…</a:t>
            </a:r>
          </a:p>
          <a:p>
            <a:r>
              <a:rPr lang="en-US" dirty="0"/>
              <a:t>We’ll look at the paths/processes they took at the end of this unit.</a:t>
            </a:r>
          </a:p>
        </p:txBody>
      </p:sp>
    </p:spTree>
    <p:extLst>
      <p:ext uri="{BB962C8B-B14F-4D97-AF65-F5344CB8AC3E}">
        <p14:creationId xmlns:p14="http://schemas.microsoft.com/office/powerpoint/2010/main" val="2406171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4" descr="funny-Neil-Armstrong-astronaut-moo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5114" y="998807"/>
            <a:ext cx="6826101" cy="6251048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r>
              <a:rPr lang="en-US" dirty="0"/>
              <a:t>We won the space race!</a:t>
            </a:r>
          </a:p>
        </p:txBody>
      </p:sp>
      <p:sp>
        <p:nvSpPr>
          <p:cNvPr id="11273" name="Content Placeholder 11272"/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91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una 9 Musee du Bourget P10105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" r="-2" b="-2"/>
          <a:stretch/>
        </p:blipFill>
        <p:spPr bwMode="auto">
          <a:xfrm>
            <a:off x="20" y="975"/>
            <a:ext cx="46359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5458" y="639097"/>
            <a:ext cx="6593075" cy="1612490"/>
          </a:xfrm>
        </p:spPr>
        <p:txBody>
          <a:bodyPr>
            <a:normAutofit/>
          </a:bodyPr>
          <a:lstStyle/>
          <a:p>
            <a:r>
              <a:rPr lang="en-US" dirty="0"/>
              <a:t>….</a:t>
            </a:r>
            <a:r>
              <a:rPr lang="en-US" dirty="0" err="1"/>
              <a:t>sorta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5458" y="2251587"/>
            <a:ext cx="6593075" cy="3972232"/>
          </a:xfrm>
        </p:spPr>
        <p:txBody>
          <a:bodyPr>
            <a:normAutofit/>
          </a:bodyPr>
          <a:lstStyle/>
          <a:p>
            <a:r>
              <a:rPr lang="en-US" dirty="0"/>
              <a:t>Luna 9-was an unmanned space mission of the Soviet Union's Luna </a:t>
            </a:r>
            <a:r>
              <a:rPr lang="en-US" dirty="0" err="1"/>
              <a:t>programme</a:t>
            </a:r>
            <a:r>
              <a:rPr lang="en-US" dirty="0"/>
              <a:t>. </a:t>
            </a:r>
          </a:p>
          <a:p>
            <a:r>
              <a:rPr lang="en-US" dirty="0"/>
              <a:t>On 3 February 1966 the Luna 9 spacecraft became the first spacecraft to achieve a soft landing on the Moon, or any planetary body other than Earth, and to transmit photographic data to Earth from the surface of another planetary body.</a:t>
            </a:r>
          </a:p>
          <a:p>
            <a:r>
              <a:rPr lang="en-US" dirty="0"/>
              <a:t>Didn’t have a flag</a:t>
            </a:r>
          </a:p>
        </p:txBody>
      </p:sp>
    </p:spTree>
    <p:extLst>
      <p:ext uri="{BB962C8B-B14F-4D97-AF65-F5344CB8AC3E}">
        <p14:creationId xmlns:p14="http://schemas.microsoft.com/office/powerpoint/2010/main" val="4047554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load.wikimedia.org/wikipedia/commons/thumb/3/33/Moon_landing_map.jpg/800px-Moon_landing_ma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87"/>
          <a:stretch/>
        </p:blipFill>
        <p:spPr bwMode="auto">
          <a:xfrm>
            <a:off x="6198830" y="639097"/>
            <a:ext cx="5447070" cy="5250425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>
            <a:normAutofit/>
          </a:bodyPr>
          <a:lstStyle/>
          <a:p>
            <a:r>
              <a:rPr lang="en-US" dirty="0"/>
              <a:t>The Apollo missions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5219699" cy="3649133"/>
          </a:xfrm>
        </p:spPr>
        <p:txBody>
          <a:bodyPr>
            <a:normAutofit/>
          </a:bodyPr>
          <a:lstStyle/>
          <a:p>
            <a:r>
              <a:rPr lang="en-US" dirty="0"/>
              <a:t>The Apollo program included both manned and unmanned space missions, flown by NASA between 1961 and 1975. They culminated with a series of manned Moon landings between 1969 and 1972.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012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Apollo 13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Failed success</a:t>
            </a:r>
          </a:p>
          <a:p>
            <a:r>
              <a:rPr lang="en-US" sz="2400" dirty="0"/>
              <a:t>Jim Lovell (Tom Hanks), Fred </a:t>
            </a:r>
            <a:r>
              <a:rPr lang="en-US" sz="2400" dirty="0" err="1"/>
              <a:t>Haise</a:t>
            </a:r>
            <a:r>
              <a:rPr lang="en-US" sz="2400" dirty="0"/>
              <a:t> (Bill Paxton) and Jack </a:t>
            </a:r>
            <a:r>
              <a:rPr lang="en-US" sz="2400" dirty="0" err="1"/>
              <a:t>Swigert</a:t>
            </a:r>
            <a:r>
              <a:rPr lang="en-US" sz="2400" dirty="0"/>
              <a:t> (Kevin Bacon)</a:t>
            </a:r>
          </a:p>
          <a:p>
            <a:r>
              <a:rPr lang="en-US" sz="2400" dirty="0" err="1"/>
              <a:t>Thermocoil</a:t>
            </a:r>
            <a:r>
              <a:rPr lang="en-US" sz="2400" dirty="0"/>
              <a:t> in oxygen tank sparks and explodes, shooting valuable oxygen into space</a:t>
            </a:r>
          </a:p>
          <a:p>
            <a:r>
              <a:rPr lang="en-US" sz="2400" dirty="0"/>
              <a:t>This both altered their course and depleted needed O2 for fuel burn and breathing</a:t>
            </a:r>
          </a:p>
          <a:p>
            <a:r>
              <a:rPr lang="en-US" sz="2400" dirty="0"/>
              <a:t>Through careful manipulation of power, were able to use the moon’s gravity to slingshot them back to earth and hit a crucial angle for safe reentry</a:t>
            </a:r>
          </a:p>
          <a:p>
            <a:r>
              <a:rPr lang="en-US" sz="2400" dirty="0"/>
              <a:t>All astronauts survived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7076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history.msfc.nasa.gov/lunar/images/70225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"/>
          <a:stretch/>
        </p:blipFill>
        <p:spPr bwMode="auto">
          <a:xfrm>
            <a:off x="6198830" y="639097"/>
            <a:ext cx="5447070" cy="5250425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>
            <a:normAutofit/>
          </a:bodyPr>
          <a:lstStyle/>
          <a:p>
            <a:r>
              <a:rPr lang="en-US" dirty="0"/>
              <a:t>Apollo 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5219699" cy="3649133"/>
          </a:xfrm>
        </p:spPr>
        <p:txBody>
          <a:bodyPr>
            <a:normAutofit/>
          </a:bodyPr>
          <a:lstStyle/>
          <a:p>
            <a:r>
              <a:rPr lang="en-US" dirty="0"/>
              <a:t>The successful Apollo 15 manned lunar landing mission was the first in a series of three advanced missions planned for the Apollo program..</a:t>
            </a:r>
          </a:p>
          <a:p>
            <a:r>
              <a:rPr lang="en-US" dirty="0"/>
              <a:t>David Scott, Alfred Worden, James Irwin</a:t>
            </a:r>
          </a:p>
          <a:p>
            <a:r>
              <a:rPr lang="en-US" dirty="0"/>
              <a:t>Traverses during the three EVA periods were enhanced by use of a Lunar Roving Vehicle (LRV).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066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Apollo 17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Last Manned Lunar Landing. </a:t>
            </a:r>
          </a:p>
          <a:p>
            <a:r>
              <a:rPr lang="en-US" dirty="0"/>
              <a:t>Eugene Cernan, Ronald Evans, Harrison Schmitt</a:t>
            </a:r>
          </a:p>
          <a:p>
            <a:r>
              <a:rPr lang="en-US" dirty="0"/>
              <a:t>Apollo 17 was the last Apollo mission to land men on the Moon. It carried the only trained geologist to walk on the lunar surface, lunar module pilot Harrison Schmitt.</a:t>
            </a:r>
          </a:p>
          <a:p>
            <a:r>
              <a:rPr lang="en-US" dirty="0"/>
              <a:t>All remaining Apollo missions cancelled due to $$$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739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c/ca/Saturnsandlittlejoe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464" y="1055631"/>
            <a:ext cx="6897878" cy="4756020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en-US" dirty="0"/>
              <a:t>Launch vehicles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1700"/>
              <a:t>These carry the space payload into space</a:t>
            </a:r>
          </a:p>
          <a:p>
            <a:pPr>
              <a:lnSpc>
                <a:spcPct val="90000"/>
              </a:lnSpc>
            </a:pPr>
            <a:r>
              <a:rPr lang="en-US" sz="1700"/>
              <a:t>The Apollo program used four types of launch vehicles: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Little Joe II – unmanned suborbital launch escape system development.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Saturn I – unmanned suborbital and orbital hardware development.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Saturn IB – preparatory unmanned missions, and Apollo 7, the first manned (Earth orbit) mission.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Saturn V – unmanned and manned earth orbit and lunar missions.</a:t>
            </a:r>
          </a:p>
          <a:p>
            <a:pPr lvl="1">
              <a:lnSpc>
                <a:spcPct val="90000"/>
              </a:lnSpc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849220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Unmanned missions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From 1961 to 1968, the Saturn launch vehicles and components of the Apollo spacecraft were tested in unmanned flights.</a:t>
            </a:r>
          </a:p>
          <a:p>
            <a:r>
              <a:rPr lang="en-US" sz="2800" dirty="0"/>
              <a:t>These involved carrying “Dummy” modules called boilerplates into space</a:t>
            </a:r>
          </a:p>
          <a:p>
            <a:r>
              <a:rPr lang="en-US" sz="2800" dirty="0"/>
              <a:t>It also tested engine boosting and shut down</a:t>
            </a:r>
          </a:p>
          <a:p>
            <a:r>
              <a:rPr lang="en-US" sz="2800" dirty="0"/>
              <a:t>These missions were dubbed SA (Saturn-Apollo) 1-10</a:t>
            </a:r>
          </a:p>
        </p:txBody>
      </p:sp>
    </p:spTree>
    <p:extLst>
      <p:ext uri="{BB962C8B-B14F-4D97-AF65-F5344CB8AC3E}">
        <p14:creationId xmlns:p14="http://schemas.microsoft.com/office/powerpoint/2010/main" val="1195092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2/2c/AS-201_launc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" b="8621"/>
          <a:stretch/>
        </p:blipFill>
        <p:spPr bwMode="auto">
          <a:xfrm>
            <a:off x="20" y="975"/>
            <a:ext cx="6095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609600"/>
            <a:ext cx="5147730" cy="1641987"/>
          </a:xfrm>
        </p:spPr>
        <p:txBody>
          <a:bodyPr>
            <a:normAutofit/>
          </a:bodyPr>
          <a:lstStyle/>
          <a:p>
            <a:r>
              <a:rPr lang="en-US" dirty="0"/>
              <a:t>Saturn </a:t>
            </a:r>
            <a:r>
              <a:rPr lang="en-US" dirty="0" err="1"/>
              <a:t>ib</a:t>
            </a:r>
            <a:r>
              <a:rPr lang="en-US" dirty="0"/>
              <a:t> and Saturn V rockets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2251587"/>
            <a:ext cx="5147730" cy="363793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Some incongruity in the numbering and naming of the first three unmanned Apollo-Saturn (AS), or Apollo flights, is due to the posthumous honorary renaming of the flight which would have been AS-204, to Apollo 1</a:t>
            </a:r>
          </a:p>
          <a:p>
            <a:r>
              <a:rPr lang="en-US" dirty="0"/>
              <a:t>Therefore we will bounce around in the numbering a little</a:t>
            </a:r>
          </a:p>
          <a:p>
            <a:r>
              <a:rPr lang="en-US" dirty="0">
                <a:sym typeface="Wingdings" panose="05000000000000000000" pitchFamily="2" charset="2"/>
              </a:rPr>
              <a:t> this is a Saturn IB rocket. Neat, huh.</a:t>
            </a:r>
          </a:p>
          <a:p>
            <a:r>
              <a:rPr lang="en-US" dirty="0">
                <a:sym typeface="Wingdings" panose="05000000000000000000" pitchFamily="2" charset="2"/>
              </a:rPr>
              <a:t>Most Saturn IB rocket missions were unmanned and used to test </a:t>
            </a:r>
            <a:r>
              <a:rPr lang="en-US" dirty="0"/>
              <a:t> heat shield, propulsion system and the reaction control systems</a:t>
            </a:r>
          </a:p>
          <a:p>
            <a:r>
              <a:rPr lang="en-US" dirty="0"/>
              <a:t>Two, however, dealt with planned manned missions, Apollo 1 + 7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800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2" descr="https://upload.wikimedia.org/wikipedia/commons/1/13/Apollo_17_The_Last_Moon_Shot_Edit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464" y="683112"/>
            <a:ext cx="6897878" cy="5501057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en-US" dirty="0"/>
              <a:t>Saturn v</a:t>
            </a:r>
          </a:p>
        </p:txBody>
      </p:sp>
      <p:sp>
        <p:nvSpPr>
          <p:cNvPr id="4103" name="Content Placeholder 4102"/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r>
              <a:rPr lang="en-US" dirty="0"/>
              <a:t>All manned missions to the moon used this rocket</a:t>
            </a:r>
          </a:p>
          <a:p>
            <a:r>
              <a:rPr lang="en-US" dirty="0"/>
              <a:t>It was a three-stage rocket</a:t>
            </a:r>
          </a:p>
          <a:p>
            <a:r>
              <a:rPr lang="en-US" dirty="0"/>
              <a:t>What does that mean?</a:t>
            </a:r>
          </a:p>
        </p:txBody>
      </p:sp>
    </p:spTree>
    <p:extLst>
      <p:ext uri="{BB962C8B-B14F-4D97-AF65-F5344CB8AC3E}">
        <p14:creationId xmlns:p14="http://schemas.microsoft.com/office/powerpoint/2010/main" val="3306721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2" descr="https://upload.wikimedia.org/wikipedia/commons/b/b2/Saturn_v_schematic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748"/>
          <a:stretch/>
        </p:blipFill>
        <p:spPr>
          <a:xfrm>
            <a:off x="20" y="975"/>
            <a:ext cx="60959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609600"/>
            <a:ext cx="5147730" cy="1641987"/>
          </a:xfrm>
        </p:spPr>
        <p:txBody>
          <a:bodyPr>
            <a:normAutofit/>
          </a:bodyPr>
          <a:lstStyle/>
          <a:p>
            <a:r>
              <a:rPr lang="en-US" dirty="0"/>
              <a:t>…it has three stages</a:t>
            </a:r>
          </a:p>
        </p:txBody>
      </p:sp>
      <p:sp>
        <p:nvSpPr>
          <p:cNvPr id="5130" name="Content Placeholder 5126"/>
          <p:cNvSpPr>
            <a:spLocks noGrp="1"/>
          </p:cNvSpPr>
          <p:nvPr>
            <p:ph idx="1"/>
          </p:nvPr>
        </p:nvSpPr>
        <p:spPr>
          <a:xfrm>
            <a:off x="6400800" y="2251587"/>
            <a:ext cx="5147730" cy="3637935"/>
          </a:xfrm>
        </p:spPr>
        <p:txBody>
          <a:bodyPr>
            <a:normAutofit/>
          </a:bodyPr>
          <a:lstStyle/>
          <a:p>
            <a:r>
              <a:rPr lang="en-US" dirty="0"/>
              <a:t>Let’s use the magnifying glass to check </a:t>
            </a:r>
            <a:r>
              <a:rPr lang="en-US" dirty="0" err="1"/>
              <a:t>em</a:t>
            </a:r>
            <a:r>
              <a:rPr lang="en-US" dirty="0"/>
              <a:t> all out.</a:t>
            </a:r>
          </a:p>
        </p:txBody>
      </p:sp>
    </p:spTree>
    <p:extLst>
      <p:ext uri="{BB962C8B-B14F-4D97-AF65-F5344CB8AC3E}">
        <p14:creationId xmlns:p14="http://schemas.microsoft.com/office/powerpoint/2010/main" val="66799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Manned Apollo missions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Thirty-two astronauts were assigned to fly in the Apollo manned lunar landing program. </a:t>
            </a:r>
          </a:p>
          <a:p>
            <a:r>
              <a:rPr lang="en-US" sz="2400" dirty="0"/>
              <a:t>Twenty-four of them left Earth's orbit and flew around the Moon on nine missions. (Of the other manned missions, Apollo 1 did not launch and Apollo 7 and Apollo 9 were low Earth orbit spacecraft testing missions).- these are the ones we care about</a:t>
            </a:r>
          </a:p>
          <a:p>
            <a:r>
              <a:rPr lang="en-US" sz="2400" dirty="0"/>
              <a:t>Nine astronauts flew Apollo spacecraft in the Apollo Applications Programs Skylab and Apollo–Soyuz Test Project.</a:t>
            </a:r>
          </a:p>
        </p:txBody>
      </p:sp>
    </p:spTree>
    <p:extLst>
      <p:ext uri="{BB962C8B-B14F-4D97-AF65-F5344CB8AC3E}">
        <p14:creationId xmlns:p14="http://schemas.microsoft.com/office/powerpoint/2010/main" val="3037443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82" name="Freeform 9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3" name="Group 82"/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84" name="Straight Connector 8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3" name="Group 16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164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5" name="Group 164"/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66" name="Straight Connector 16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5" name="Group 244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739066">
            <a:off x="5520984" y="3122486"/>
            <a:ext cx="2928062" cy="2544637"/>
            <a:chOff x="5281603" y="104899"/>
            <a:chExt cx="6910397" cy="6005491"/>
          </a:xfrm>
        </p:grpSpPr>
        <p:sp>
          <p:nvSpPr>
            <p:cNvPr id="246" name="Freeform 18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7" name="Group 246"/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248" name="Straight Connector 24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155" name="Picture 2" descr="https://upload.wikimedia.org/wikipedia/commons/8/84/Virgil_I._%28Gus%29_Grissom_portrai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8248"/>
          <a:stretch/>
        </p:blipFill>
        <p:spPr>
          <a:xfrm>
            <a:off x="5959325" y="2806240"/>
            <a:ext cx="2902538" cy="2902537"/>
          </a:xfrm>
          <a:custGeom>
            <a:avLst/>
            <a:gdLst>
              <a:gd name="connsiteX0" fmla="*/ 1425981 w 2851962"/>
              <a:gd name="connsiteY0" fmla="*/ 0 h 2851962"/>
              <a:gd name="connsiteX1" fmla="*/ 2851962 w 2851962"/>
              <a:gd name="connsiteY1" fmla="*/ 1425981 h 2851962"/>
              <a:gd name="connsiteX2" fmla="*/ 1425981 w 2851962"/>
              <a:gd name="connsiteY2" fmla="*/ 2851962 h 2851962"/>
              <a:gd name="connsiteX3" fmla="*/ 0 w 2851962"/>
              <a:gd name="connsiteY3" fmla="*/ 1425981 h 2851962"/>
              <a:gd name="connsiteX4" fmla="*/ 1425981 w 2851962"/>
              <a:gd name="connsiteY4" fmla="*/ 0 h 285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</p:spPr>
      </p:pic>
      <p:pic>
        <p:nvPicPr>
          <p:cNvPr id="6150" name="Picture 6" descr="https://upload.wikimedia.org/wikipedia/commons/f/f8/Mercury_Astronaut_Wally_Schirra_-_GPN-2000-0013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3" b="-4"/>
          <a:stretch/>
        </p:blipFill>
        <p:spPr bwMode="auto">
          <a:xfrm>
            <a:off x="8888133" y="4144246"/>
            <a:ext cx="3302966" cy="2717299"/>
          </a:xfrm>
          <a:custGeom>
            <a:avLst/>
            <a:gdLst>
              <a:gd name="connsiteX0" fmla="*/ 1663658 w 3039855"/>
              <a:gd name="connsiteY0" fmla="*/ 0 h 2500842"/>
              <a:gd name="connsiteX1" fmla="*/ 2947417 w 3039855"/>
              <a:gd name="connsiteY1" fmla="*/ 605417 h 2500842"/>
              <a:gd name="connsiteX2" fmla="*/ 3039855 w 3039855"/>
              <a:gd name="connsiteY2" fmla="*/ 729032 h 2500842"/>
              <a:gd name="connsiteX3" fmla="*/ 3039855 w 3039855"/>
              <a:gd name="connsiteY3" fmla="*/ 2500842 h 2500842"/>
              <a:gd name="connsiteX4" fmla="*/ 226952 w 3039855"/>
              <a:gd name="connsiteY4" fmla="*/ 2500842 h 2500842"/>
              <a:gd name="connsiteX5" fmla="*/ 155401 w 3039855"/>
              <a:gd name="connsiteY5" fmla="*/ 2366679 h 2500842"/>
              <a:gd name="connsiteX6" fmla="*/ 0 w 3039855"/>
              <a:gd name="connsiteY6" fmla="*/ 1663658 h 2500842"/>
              <a:gd name="connsiteX7" fmla="*/ 1663658 w 3039855"/>
              <a:gd name="connsiteY7" fmla="*/ 0 h 25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hepard sits at a table wearing a dark suit and holding a microphone. He is wearing his Naval Academy class ring, and an astronaut pin on his lapel. In the background is an American fla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0307"/>
          <a:stretch/>
        </p:blipFill>
        <p:spPr bwMode="auto">
          <a:xfrm>
            <a:off x="8055588" y="-3863"/>
            <a:ext cx="4132754" cy="3445946"/>
          </a:xfrm>
          <a:custGeom>
            <a:avLst/>
            <a:gdLst>
              <a:gd name="connsiteX0" fmla="*/ 303228 w 4638368"/>
              <a:gd name="connsiteY0" fmla="*/ 0 h 3867534"/>
              <a:gd name="connsiteX1" fmla="*/ 4638368 w 4638368"/>
              <a:gd name="connsiteY1" fmla="*/ 0 h 3867534"/>
              <a:gd name="connsiteX2" fmla="*/ 4638368 w 4638368"/>
              <a:gd name="connsiteY2" fmla="*/ 2952747 h 3867534"/>
              <a:gd name="connsiteX3" fmla="*/ 4585825 w 4638368"/>
              <a:gd name="connsiteY3" fmla="*/ 3013864 h 3867534"/>
              <a:gd name="connsiteX4" fmla="*/ 2641346 w 4638368"/>
              <a:gd name="connsiteY4" fmla="*/ 3867534 h 3867534"/>
              <a:gd name="connsiteX5" fmla="*/ 0 w 4638368"/>
              <a:gd name="connsiteY5" fmla="*/ 1226188 h 3867534"/>
              <a:gd name="connsiteX6" fmla="*/ 260466 w 4638368"/>
              <a:gd name="connsiteY6" fmla="*/ 81056 h 386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4681873" cy="1456267"/>
          </a:xfrm>
        </p:spPr>
        <p:txBody>
          <a:bodyPr>
            <a:normAutofit/>
          </a:bodyPr>
          <a:lstStyle/>
          <a:p>
            <a:r>
              <a:rPr lang="en-US" dirty="0"/>
              <a:t>Mercury seven leftovers	</a:t>
            </a:r>
          </a:p>
        </p:txBody>
      </p:sp>
      <p:sp>
        <p:nvSpPr>
          <p:cNvPr id="6157" name="Content Placeholder 6156"/>
          <p:cNvSpPr>
            <a:spLocks noGrp="1"/>
          </p:cNvSpPr>
          <p:nvPr>
            <p:ph idx="1"/>
          </p:nvPr>
        </p:nvSpPr>
        <p:spPr>
          <a:xfrm>
            <a:off x="685801" y="2142067"/>
            <a:ext cx="4681873" cy="3649133"/>
          </a:xfrm>
        </p:spPr>
        <p:txBody>
          <a:bodyPr>
            <a:normAutofit/>
          </a:bodyPr>
          <a:lstStyle/>
          <a:p>
            <a:r>
              <a:rPr lang="en-US" dirty="0"/>
              <a:t>Gus Grissom</a:t>
            </a:r>
          </a:p>
          <a:p>
            <a:r>
              <a:rPr lang="en-US" dirty="0"/>
              <a:t>Walter </a:t>
            </a:r>
            <a:r>
              <a:rPr lang="en-US" dirty="0" err="1"/>
              <a:t>Schirra</a:t>
            </a:r>
            <a:endParaRPr lang="en-US" dirty="0"/>
          </a:p>
          <a:p>
            <a:r>
              <a:rPr lang="en-US" dirty="0"/>
              <a:t>Alan Shepard</a:t>
            </a:r>
          </a:p>
        </p:txBody>
      </p:sp>
    </p:spTree>
    <p:extLst>
      <p:ext uri="{BB962C8B-B14F-4D97-AF65-F5344CB8AC3E}">
        <p14:creationId xmlns:p14="http://schemas.microsoft.com/office/powerpoint/2010/main" val="5826534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8302</TotalTime>
  <Words>946</Words>
  <Application>Microsoft Office PowerPoint</Application>
  <PresentationFormat>Widescreen</PresentationFormat>
  <Paragraphs>123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Celestial</vt:lpstr>
      <vt:lpstr>Apollo missions </vt:lpstr>
      <vt:lpstr>The Apollo missions </vt:lpstr>
      <vt:lpstr>Launch vehicles </vt:lpstr>
      <vt:lpstr>Unmanned missions</vt:lpstr>
      <vt:lpstr>Saturn ib and Saturn V rockets </vt:lpstr>
      <vt:lpstr>Saturn v</vt:lpstr>
      <vt:lpstr>…it has three stages</vt:lpstr>
      <vt:lpstr>Manned Apollo missions</vt:lpstr>
      <vt:lpstr>Mercury seven leftovers </vt:lpstr>
      <vt:lpstr>Gemini leftovers</vt:lpstr>
      <vt:lpstr>…the rest</vt:lpstr>
      <vt:lpstr>We’ll talk about them as they become important</vt:lpstr>
      <vt:lpstr>Apollo 1</vt:lpstr>
      <vt:lpstr>Apollo 7 </vt:lpstr>
      <vt:lpstr>APOLLO 8 </vt:lpstr>
      <vt:lpstr>Apollo 9 &amp; 10 </vt:lpstr>
      <vt:lpstr>Apollo 11 </vt:lpstr>
      <vt:lpstr>We won the space race!</vt:lpstr>
      <vt:lpstr>….sorta</vt:lpstr>
      <vt:lpstr>Apollo 13 </vt:lpstr>
      <vt:lpstr>Apollo 15</vt:lpstr>
      <vt:lpstr>Apollo 17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Apollo missions</dc:title>
  <dc:creator>Lawd Humongous</dc:creator>
  <cp:lastModifiedBy>Lawd Humongous</cp:lastModifiedBy>
  <cp:revision>12</cp:revision>
  <dcterms:created xsi:type="dcterms:W3CDTF">2017-05-15T09:34:26Z</dcterms:created>
  <dcterms:modified xsi:type="dcterms:W3CDTF">2017-05-30T04:43:12Z</dcterms:modified>
</cp:coreProperties>
</file>