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tags/tag4.xml" ContentType="application/vnd.openxmlformats-officedocument.presentationml.tags+xml"/>
  <Override PartName="/ppt/notesSlides/notesSlide4.xml" ContentType="application/vnd.openxmlformats-officedocument.presentationml.notesSlide+xml"/>
  <Override PartName="/ppt/tags/tag5.xml" ContentType="application/vnd.openxmlformats-officedocument.presentationml.tags+xml"/>
  <Override PartName="/ppt/notesSlides/notesSlide5.xml" ContentType="application/vnd.openxmlformats-officedocument.presentationml.notesSlide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tags/tag7.xml" ContentType="application/vnd.openxmlformats-officedocument.presentationml.tags+xml"/>
  <Override PartName="/ppt/notesSlides/notesSlide7.xml" ContentType="application/vnd.openxmlformats-officedocument.presentationml.notesSlide+xml"/>
  <Override PartName="/ppt/tags/tag8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61" autoAdjust="0"/>
    <p:restoredTop sz="94660"/>
  </p:normalViewPr>
  <p:slideViewPr>
    <p:cSldViewPr snapToGrid="0">
      <p:cViewPr varScale="1">
        <p:scale>
          <a:sx n="46" d="100"/>
          <a:sy n="46" d="100"/>
        </p:scale>
        <p:origin x="780" y="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2A4992-1ABF-4DE1-8D1C-1BD2FEFE1E77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08E90B-C364-4C65-97C8-1076223F23B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5068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69298D9-5B2F-41F9-A1C6-BB62CC8AE6F8}" type="slidenum">
              <a:rPr lang="en-US" altLang="en-US"/>
              <a:pPr/>
              <a:t>20</a:t>
            </a:fld>
            <a:endParaRPr lang="en-US" altLang="en-US"/>
          </a:p>
        </p:txBody>
      </p:sp>
      <p:sp>
        <p:nvSpPr>
          <p:cNvPr id="6451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997" y="4459526"/>
            <a:ext cx="5208482" cy="4224814"/>
          </a:xfrm>
        </p:spPr>
        <p:txBody>
          <a:bodyPr/>
          <a:lstStyle/>
          <a:p>
            <a:r>
              <a:rPr lang="en-US" altLang="en-US"/>
              <a:t>Answer: c</a:t>
            </a:r>
          </a:p>
        </p:txBody>
      </p:sp>
    </p:spTree>
    <p:extLst>
      <p:ext uri="{BB962C8B-B14F-4D97-AF65-F5344CB8AC3E}">
        <p14:creationId xmlns:p14="http://schemas.microsoft.com/office/powerpoint/2010/main" val="347908480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8BB678E-6FDF-4C40-B97F-7BB97CAE2888}" type="slidenum">
              <a:rPr lang="en-US" altLang="en-US"/>
              <a:pPr/>
              <a:t>21</a:t>
            </a:fld>
            <a:endParaRPr lang="en-US" altLang="en-US"/>
          </a:p>
        </p:txBody>
      </p:sp>
      <p:sp>
        <p:nvSpPr>
          <p:cNvPr id="66562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997" y="4459526"/>
            <a:ext cx="5208482" cy="4224814"/>
          </a:xfrm>
        </p:spPr>
        <p:txBody>
          <a:bodyPr/>
          <a:lstStyle/>
          <a:p>
            <a:r>
              <a:rPr lang="en-US" altLang="en-US"/>
              <a:t>Answer: a</a:t>
            </a:r>
          </a:p>
        </p:txBody>
      </p:sp>
    </p:spTree>
    <p:extLst>
      <p:ext uri="{BB962C8B-B14F-4D97-AF65-F5344CB8AC3E}">
        <p14:creationId xmlns:p14="http://schemas.microsoft.com/office/powerpoint/2010/main" val="16195582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4A6989D-3E23-46F6-83FC-4DB87EDA55FB}" type="slidenum">
              <a:rPr lang="en-US" altLang="en-US"/>
              <a:pPr/>
              <a:t>22</a:t>
            </a:fld>
            <a:endParaRPr lang="en-US" altLang="en-US"/>
          </a:p>
        </p:txBody>
      </p:sp>
      <p:sp>
        <p:nvSpPr>
          <p:cNvPr id="6861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997" y="4459526"/>
            <a:ext cx="5208482" cy="4224814"/>
          </a:xfrm>
        </p:spPr>
        <p:txBody>
          <a:bodyPr/>
          <a:lstStyle/>
          <a:p>
            <a:r>
              <a:rPr lang="en-US" altLang="en-US"/>
              <a:t>Answer: d</a:t>
            </a:r>
          </a:p>
        </p:txBody>
      </p:sp>
    </p:spTree>
    <p:extLst>
      <p:ext uri="{BB962C8B-B14F-4D97-AF65-F5344CB8AC3E}">
        <p14:creationId xmlns:p14="http://schemas.microsoft.com/office/powerpoint/2010/main" val="182472477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3BFA62B-AD43-4A19-AAAC-737BC6240934}" type="slidenum">
              <a:rPr lang="en-US" altLang="en-US"/>
              <a:pPr/>
              <a:t>23</a:t>
            </a:fld>
            <a:endParaRPr lang="en-US" altLang="en-US"/>
          </a:p>
        </p:txBody>
      </p:sp>
      <p:sp>
        <p:nvSpPr>
          <p:cNvPr id="70658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997" y="4459526"/>
            <a:ext cx="5208482" cy="4224814"/>
          </a:xfrm>
        </p:spPr>
        <p:txBody>
          <a:bodyPr/>
          <a:lstStyle/>
          <a:p>
            <a:r>
              <a:rPr lang="en-US" altLang="en-US"/>
              <a:t>Answer: b</a:t>
            </a:r>
          </a:p>
        </p:txBody>
      </p:sp>
    </p:spTree>
    <p:extLst>
      <p:ext uri="{BB962C8B-B14F-4D97-AF65-F5344CB8AC3E}">
        <p14:creationId xmlns:p14="http://schemas.microsoft.com/office/powerpoint/2010/main" val="35279426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2F6D80D-3D7A-4FDC-8B1C-7E034B72C17E}" type="slidenum">
              <a:rPr lang="en-US" altLang="en-US"/>
              <a:pPr/>
              <a:t>24</a:t>
            </a:fld>
            <a:endParaRPr lang="en-US" altLang="en-US"/>
          </a:p>
        </p:txBody>
      </p:sp>
      <p:sp>
        <p:nvSpPr>
          <p:cNvPr id="7270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997" y="4459526"/>
            <a:ext cx="5208482" cy="4224814"/>
          </a:xfrm>
        </p:spPr>
        <p:txBody>
          <a:bodyPr/>
          <a:lstStyle/>
          <a:p>
            <a:r>
              <a:rPr lang="en-US" altLang="en-US"/>
              <a:t>Answer: c</a:t>
            </a:r>
          </a:p>
        </p:txBody>
      </p:sp>
    </p:spTree>
    <p:extLst>
      <p:ext uri="{BB962C8B-B14F-4D97-AF65-F5344CB8AC3E}">
        <p14:creationId xmlns:p14="http://schemas.microsoft.com/office/powerpoint/2010/main" val="1340519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DD93B9A-B138-431C-AE60-27CE1656C83F}" type="slidenum">
              <a:rPr lang="en-US" altLang="en-US"/>
              <a:pPr/>
              <a:t>25</a:t>
            </a:fld>
            <a:endParaRPr lang="en-US" altLang="en-US"/>
          </a:p>
        </p:txBody>
      </p:sp>
      <p:sp>
        <p:nvSpPr>
          <p:cNvPr id="74754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997" y="4459526"/>
            <a:ext cx="5208482" cy="4224814"/>
          </a:xfrm>
        </p:spPr>
        <p:txBody>
          <a:bodyPr/>
          <a:lstStyle/>
          <a:p>
            <a:r>
              <a:rPr lang="en-US" altLang="en-US"/>
              <a:t>Answer: a</a:t>
            </a:r>
          </a:p>
        </p:txBody>
      </p:sp>
    </p:spTree>
    <p:extLst>
      <p:ext uri="{BB962C8B-B14F-4D97-AF65-F5344CB8AC3E}">
        <p14:creationId xmlns:p14="http://schemas.microsoft.com/office/powerpoint/2010/main" val="53845619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79F42AF-6F73-42D5-876B-F74F8D49BD0A}" type="slidenum">
              <a:rPr lang="en-US" altLang="en-US"/>
              <a:pPr/>
              <a:t>26</a:t>
            </a:fld>
            <a:endParaRPr lang="en-US" altLang="en-US"/>
          </a:p>
        </p:txBody>
      </p:sp>
      <p:sp>
        <p:nvSpPr>
          <p:cNvPr id="78850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997" y="4459526"/>
            <a:ext cx="5208482" cy="4224814"/>
          </a:xfrm>
        </p:spPr>
        <p:txBody>
          <a:bodyPr/>
          <a:lstStyle/>
          <a:p>
            <a:r>
              <a:rPr lang="en-US" altLang="en-US"/>
              <a:t>Answer: any</a:t>
            </a:r>
          </a:p>
        </p:txBody>
      </p:sp>
    </p:spTree>
    <p:extLst>
      <p:ext uri="{BB962C8B-B14F-4D97-AF65-F5344CB8AC3E}">
        <p14:creationId xmlns:p14="http://schemas.microsoft.com/office/powerpoint/2010/main" val="331357795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7BDE0CD-5879-4C01-8EBB-EEAB4E3CF2F2}" type="slidenum">
              <a:rPr lang="en-US" altLang="en-US"/>
              <a:pPr/>
              <a:t>27</a:t>
            </a:fld>
            <a:endParaRPr lang="en-US" altLang="en-US"/>
          </a:p>
        </p:txBody>
      </p:sp>
      <p:sp>
        <p:nvSpPr>
          <p:cNvPr id="8294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46997" y="4459526"/>
            <a:ext cx="5208482" cy="4224814"/>
          </a:xfrm>
        </p:spPr>
        <p:txBody>
          <a:bodyPr/>
          <a:lstStyle/>
          <a:p>
            <a:r>
              <a:rPr lang="en-US" altLang="en-US"/>
              <a:t>Answer: b</a:t>
            </a:r>
          </a:p>
        </p:txBody>
      </p:sp>
    </p:spTree>
    <p:extLst>
      <p:ext uri="{BB962C8B-B14F-4D97-AF65-F5344CB8AC3E}">
        <p14:creationId xmlns:p14="http://schemas.microsoft.com/office/powerpoint/2010/main" val="564636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C473D-C4AA-42BE-AC67-1025774598A4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0EFE4-E095-4EA8-BE1A-A01C93441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55543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C473D-C4AA-42BE-AC67-1025774598A4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0EFE4-E095-4EA8-BE1A-A01C93441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04347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C473D-C4AA-42BE-AC67-1025774598A4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0EFE4-E095-4EA8-BE1A-A01C93441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8263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C473D-C4AA-42BE-AC67-1025774598A4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0EFE4-E095-4EA8-BE1A-A01C93441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08975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C473D-C4AA-42BE-AC67-1025774598A4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0EFE4-E095-4EA8-BE1A-A01C93441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799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C473D-C4AA-42BE-AC67-1025774598A4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0EFE4-E095-4EA8-BE1A-A01C93441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87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C473D-C4AA-42BE-AC67-1025774598A4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0EFE4-E095-4EA8-BE1A-A01C93441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751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C473D-C4AA-42BE-AC67-1025774598A4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0EFE4-E095-4EA8-BE1A-A01C93441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5644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C473D-C4AA-42BE-AC67-1025774598A4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0EFE4-E095-4EA8-BE1A-A01C93441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6519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C473D-C4AA-42BE-AC67-1025774598A4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0EFE4-E095-4EA8-BE1A-A01C93441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301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C473D-C4AA-42BE-AC67-1025774598A4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00EFE4-E095-4EA8-BE1A-A01C93441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313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BC473D-C4AA-42BE-AC67-1025774598A4}" type="datetimeFigureOut">
              <a:rPr lang="en-US" smtClean="0"/>
              <a:t>5/16/2016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00EFE4-E095-4EA8-BE1A-A01C9344113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2832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4" Type="http://schemas.openxmlformats.org/officeDocument/2006/relationships/image" Target="../media/image1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1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4" Type="http://schemas.openxmlformats.org/officeDocument/2006/relationships/image" Target="../media/image1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Relationship Id="rId4" Type="http://schemas.openxmlformats.org/officeDocument/2006/relationships/image" Target="../media/image1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4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.xml"/><Relationship Id="rId4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Relationship Id="rId4" Type="http://schemas.openxmlformats.org/officeDocument/2006/relationships/image" Target="../media/image1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511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Biomass energy brings benefits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6088" y="1222375"/>
            <a:ext cx="8788400" cy="4749800"/>
          </a:xfrm>
        </p:spPr>
        <p:txBody>
          <a:bodyPr/>
          <a:lstStyle/>
          <a:p>
            <a:r>
              <a:rPr lang="en-US" altLang="en-US"/>
              <a:t>It is essentially carbon-neutral, releasing  no net carbon into the atmosphere</a:t>
            </a:r>
          </a:p>
          <a:p>
            <a:pPr lvl="1"/>
            <a:r>
              <a:rPr lang="en-US" altLang="en-US"/>
              <a:t>Only if biomass sources are not overharvested</a:t>
            </a:r>
          </a:p>
          <a:p>
            <a:pPr lvl="1"/>
            <a:r>
              <a:rPr lang="en-US" altLang="en-US"/>
              <a:t>Capturing landfill gases reduces methane emissions</a:t>
            </a:r>
          </a:p>
          <a:p>
            <a:r>
              <a:rPr lang="en-US" altLang="en-US"/>
              <a:t>Economic benefits include </a:t>
            </a:r>
          </a:p>
          <a:p>
            <a:pPr lvl="1"/>
            <a:r>
              <a:rPr lang="en-US" altLang="en-US"/>
              <a:t>Supporting rural communities</a:t>
            </a:r>
          </a:p>
          <a:p>
            <a:pPr lvl="1"/>
            <a:r>
              <a:rPr lang="en-US" altLang="en-US"/>
              <a:t>Reducing dependence of fossil fuel imports</a:t>
            </a:r>
          </a:p>
          <a:p>
            <a:pPr lvl="1"/>
            <a:r>
              <a:rPr lang="en-US" altLang="en-US"/>
              <a:t>Improved energy efficiency</a:t>
            </a:r>
          </a:p>
          <a:p>
            <a:pPr lvl="1"/>
            <a:r>
              <a:rPr lang="en-US" altLang="en-US"/>
              <a:t>Reduces air pollutants such as sulfur dioxide</a:t>
            </a:r>
          </a:p>
        </p:txBody>
      </p:sp>
    </p:spTree>
    <p:extLst>
      <p:ext uri="{BB962C8B-B14F-4D97-AF65-F5344CB8AC3E}">
        <p14:creationId xmlns:p14="http://schemas.microsoft.com/office/powerpoint/2010/main" val="2178541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304801"/>
            <a:ext cx="7772400" cy="536575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Drawbacks of biomass energy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528763"/>
            <a:ext cx="5562600" cy="4254500"/>
          </a:xfrm>
        </p:spPr>
        <p:txBody>
          <a:bodyPr/>
          <a:lstStyle/>
          <a:p>
            <a:r>
              <a:rPr lang="en-US" altLang="en-US" sz="2400"/>
              <a:t>Health hazards from indoor air pollution</a:t>
            </a:r>
          </a:p>
          <a:p>
            <a:r>
              <a:rPr lang="en-US" altLang="en-US" sz="2400"/>
              <a:t>Rapid harvesting can lead to deforestation</a:t>
            </a:r>
          </a:p>
          <a:p>
            <a:r>
              <a:rPr lang="en-US" altLang="en-US" sz="2400"/>
              <a:t>Growing crops exerts tremendous impacts on ecosystems</a:t>
            </a:r>
          </a:p>
          <a:p>
            <a:pPr lvl="1"/>
            <a:r>
              <a:rPr lang="en-US" altLang="en-US"/>
              <a:t>Fertilizers and pesticides</a:t>
            </a:r>
          </a:p>
          <a:p>
            <a:pPr lvl="1"/>
            <a:r>
              <a:rPr lang="en-US" altLang="en-US"/>
              <a:t>Land is converted to agriculture</a:t>
            </a:r>
          </a:p>
          <a:p>
            <a:r>
              <a:rPr lang="en-US" altLang="en-US" sz="2400"/>
              <a:t>Biofuel is competing with food production</a:t>
            </a:r>
          </a:p>
          <a:p>
            <a:r>
              <a:rPr lang="en-US" altLang="en-US" sz="2400"/>
              <a:t>Substantial inputs of energy are required</a:t>
            </a:r>
          </a:p>
        </p:txBody>
      </p:sp>
      <p:pic>
        <p:nvPicPr>
          <p:cNvPr id="53253" name="Picture 5" descr="20_2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057400"/>
            <a:ext cx="3386138" cy="2698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23227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304801"/>
            <a:ext cx="7772400" cy="536575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Hydroelectric power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509713"/>
            <a:ext cx="5562600" cy="4144962"/>
          </a:xfrm>
        </p:spPr>
        <p:txBody>
          <a:bodyPr/>
          <a:lstStyle/>
          <a:p>
            <a:r>
              <a:rPr lang="en-US" altLang="en-US" sz="2400" b="1"/>
              <a:t>Hydroelectric power</a:t>
            </a:r>
            <a:r>
              <a:rPr lang="en-US" altLang="en-US" sz="2400"/>
              <a:t> = uses the kinetic energy of moving water to turn turbines and generate electricity</a:t>
            </a:r>
          </a:p>
          <a:p>
            <a:r>
              <a:rPr lang="en-US" altLang="en-US" sz="2400" b="1"/>
              <a:t>Storage technique</a:t>
            </a:r>
            <a:r>
              <a:rPr lang="en-US" altLang="en-US" sz="2400"/>
              <a:t> = impoundments harness energy by storing water in reservoirs behind dams</a:t>
            </a:r>
          </a:p>
          <a:p>
            <a:pPr lvl="1"/>
            <a:r>
              <a:rPr lang="en-US" altLang="en-US"/>
              <a:t>Water passing through the dam turns turbines</a:t>
            </a:r>
          </a:p>
          <a:p>
            <a:r>
              <a:rPr lang="en-US" altLang="en-US" sz="2400"/>
              <a:t>Run-of-river approaches generates energy without greatly disrupting the flow of river water</a:t>
            </a:r>
          </a:p>
        </p:txBody>
      </p:sp>
      <p:pic>
        <p:nvPicPr>
          <p:cNvPr id="54277" name="Picture 5" descr="20_23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1" y="1524001"/>
            <a:ext cx="2614613" cy="2028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79" name="Picture 7" descr="20_23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1" y="3810001"/>
            <a:ext cx="2881313" cy="2214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05181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>
          <a:xfrm>
            <a:off x="2133600" y="304801"/>
            <a:ext cx="7772400" cy="536575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A typical dam</a:t>
            </a:r>
          </a:p>
        </p:txBody>
      </p:sp>
      <p:pic>
        <p:nvPicPr>
          <p:cNvPr id="55301" name="Picture 5" descr="20_23c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549400"/>
            <a:ext cx="5867400" cy="444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800402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457201"/>
            <a:ext cx="7772400" cy="536575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A run-of-river system</a:t>
            </a:r>
          </a:p>
        </p:txBody>
      </p:sp>
      <p:pic>
        <p:nvPicPr>
          <p:cNvPr id="58373" name="Picture 5" descr="20_2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1255714"/>
            <a:ext cx="5715000" cy="477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80511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Hydroelectric power is widely used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6088" y="1671639"/>
            <a:ext cx="8788400" cy="3851275"/>
          </a:xfrm>
        </p:spPr>
        <p:txBody>
          <a:bodyPr/>
          <a:lstStyle/>
          <a:p>
            <a:r>
              <a:rPr lang="en-US" altLang="en-US"/>
              <a:t>Hydropower accounts for 2.2% of the world’s energy supply</a:t>
            </a:r>
          </a:p>
          <a:p>
            <a:pPr lvl="1"/>
            <a:r>
              <a:rPr lang="en-US" altLang="en-US"/>
              <a:t>And 16% of the world’s electricity production</a:t>
            </a:r>
          </a:p>
          <a:p>
            <a:r>
              <a:rPr lang="en-US" altLang="en-US"/>
              <a:t>Nations with large rivers and economic resources have used dams</a:t>
            </a:r>
          </a:p>
          <a:p>
            <a:pPr lvl="1"/>
            <a:r>
              <a:rPr lang="en-US" altLang="en-US"/>
              <a:t>However, many countries have dammed their large rivers</a:t>
            </a:r>
          </a:p>
          <a:p>
            <a:pPr lvl="1"/>
            <a:r>
              <a:rPr lang="en-US" altLang="en-US"/>
              <a:t>People want some rivers left undammed</a:t>
            </a:r>
          </a:p>
        </p:txBody>
      </p:sp>
    </p:spTree>
    <p:extLst>
      <p:ext uri="{BB962C8B-B14F-4D97-AF65-F5344CB8AC3E}">
        <p14:creationId xmlns:p14="http://schemas.microsoft.com/office/powerpoint/2010/main" val="3691727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Hydropower is clean and renewable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6088" y="1671639"/>
            <a:ext cx="8788400" cy="3851275"/>
          </a:xfrm>
        </p:spPr>
        <p:txBody>
          <a:bodyPr/>
          <a:lstStyle/>
          <a:p>
            <a:r>
              <a:rPr lang="en-US" altLang="en-US"/>
              <a:t>Hydropower has two clear advantages over fossil fuels for producing electricity:</a:t>
            </a:r>
          </a:p>
          <a:p>
            <a:pPr lvl="1"/>
            <a:r>
              <a:rPr lang="en-US" altLang="en-US"/>
              <a:t>It is renewable: as long as precipitation fills rivers we can use water to turn turbines</a:t>
            </a:r>
          </a:p>
          <a:p>
            <a:pPr lvl="1"/>
            <a:r>
              <a:rPr lang="en-US" altLang="en-US"/>
              <a:t>It is clean: no carbon dioxide is emitted</a:t>
            </a:r>
          </a:p>
          <a:p>
            <a:r>
              <a:rPr lang="en-US" altLang="en-US"/>
              <a:t>Hydropower is efficient</a:t>
            </a:r>
          </a:p>
          <a:p>
            <a:pPr lvl="1"/>
            <a:r>
              <a:rPr lang="en-US" altLang="en-US"/>
              <a:t>It has an EROI of 10:1, as high as any modern-day energy source</a:t>
            </a:r>
          </a:p>
        </p:txBody>
      </p:sp>
    </p:spTree>
    <p:extLst>
      <p:ext uri="{BB962C8B-B14F-4D97-AF65-F5344CB8AC3E}">
        <p14:creationId xmlns:p14="http://schemas.microsoft.com/office/powerpoint/2010/main" val="9976652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Hydropower has negative impacts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6088" y="1500189"/>
            <a:ext cx="8788400" cy="4194175"/>
          </a:xfrm>
        </p:spPr>
        <p:txBody>
          <a:bodyPr/>
          <a:lstStyle/>
          <a:p>
            <a:r>
              <a:rPr lang="en-US" altLang="en-US"/>
              <a:t>Damming rivers destroys habitats</a:t>
            </a:r>
          </a:p>
          <a:p>
            <a:pPr lvl="1"/>
            <a:r>
              <a:rPr lang="en-US" altLang="en-US"/>
              <a:t>Upstream areas are submerged</a:t>
            </a:r>
          </a:p>
          <a:p>
            <a:pPr lvl="1"/>
            <a:r>
              <a:rPr lang="en-US" altLang="en-US"/>
              <a:t>Downstream areas are starved of water</a:t>
            </a:r>
          </a:p>
          <a:p>
            <a:r>
              <a:rPr lang="en-US" altLang="en-US"/>
              <a:t>Natural flooding cycles are disrupted</a:t>
            </a:r>
          </a:p>
          <a:p>
            <a:r>
              <a:rPr lang="en-US" altLang="en-US"/>
              <a:t>Thermal pollution of downstream water</a:t>
            </a:r>
          </a:p>
          <a:p>
            <a:r>
              <a:rPr lang="en-US" altLang="en-US"/>
              <a:t>Periodic flushes of cold reservoir water can kill fish</a:t>
            </a:r>
          </a:p>
          <a:p>
            <a:r>
              <a:rPr lang="en-US" altLang="en-US"/>
              <a:t>Dams block passage of fish, fragmenting the river and reducing biodiversity</a:t>
            </a:r>
          </a:p>
        </p:txBody>
      </p:sp>
    </p:spTree>
    <p:extLst>
      <p:ext uri="{BB962C8B-B14F-4D97-AF65-F5344CB8AC3E}">
        <p14:creationId xmlns:p14="http://schemas.microsoft.com/office/powerpoint/2010/main" val="322787366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Hydropower may not expand much more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6088" y="1949450"/>
            <a:ext cx="8788400" cy="3295650"/>
          </a:xfrm>
        </p:spPr>
        <p:txBody>
          <a:bodyPr/>
          <a:lstStyle/>
          <a:p>
            <a:r>
              <a:rPr lang="en-US" altLang="en-US"/>
              <a:t>China’s Three Gorges Dam is the world’s largest dam</a:t>
            </a:r>
          </a:p>
          <a:p>
            <a:r>
              <a:rPr lang="en-US" altLang="en-US"/>
              <a:t>Most of the world’s large rivers have already been dammed</a:t>
            </a:r>
          </a:p>
          <a:p>
            <a:r>
              <a:rPr lang="en-US" altLang="en-US"/>
              <a:t>People have grown aware of the ecological impact of dams</a:t>
            </a:r>
          </a:p>
          <a:p>
            <a:r>
              <a:rPr lang="en-US" altLang="en-US"/>
              <a:t>Developing nations will probably increase hydropower if they have rivers</a:t>
            </a:r>
          </a:p>
        </p:txBody>
      </p:sp>
    </p:spTree>
    <p:extLst>
      <p:ext uri="{BB962C8B-B14F-4D97-AF65-F5344CB8AC3E}">
        <p14:creationId xmlns:p14="http://schemas.microsoft.com/office/powerpoint/2010/main" val="113386400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Conclusion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16088" y="1757364"/>
            <a:ext cx="8788400" cy="3679825"/>
          </a:xfrm>
        </p:spPr>
        <p:txBody>
          <a:bodyPr/>
          <a:lstStyle/>
          <a:p>
            <a:r>
              <a:rPr lang="en-US" altLang="en-US"/>
              <a:t>With limited fossil fuel supplies, nations are trying to diversify their energy portfolios</a:t>
            </a:r>
          </a:p>
          <a:p>
            <a:r>
              <a:rPr lang="en-US" altLang="en-US"/>
              <a:t>Nuclear power showed promise, but high costs and public fears stalled its growth</a:t>
            </a:r>
          </a:p>
          <a:p>
            <a:r>
              <a:rPr lang="en-US" altLang="en-US"/>
              <a:t>Biomass energy sources include traditional wood and newer biofuels</a:t>
            </a:r>
          </a:p>
          <a:p>
            <a:r>
              <a:rPr lang="en-US" altLang="en-US"/>
              <a:t>Hydropower is a renewable, pollution-free alternative, but it can involve substantial ecological impacts</a:t>
            </a:r>
          </a:p>
        </p:txBody>
      </p:sp>
    </p:spTree>
    <p:extLst>
      <p:ext uri="{BB962C8B-B14F-4D97-AF65-F5344CB8AC3E}">
        <p14:creationId xmlns:p14="http://schemas.microsoft.com/office/powerpoint/2010/main" val="769726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 idx="4294967295"/>
          </p:nvPr>
        </p:nvSpPr>
        <p:spPr>
          <a:xfrm>
            <a:off x="2209800" y="454026"/>
            <a:ext cx="7772400" cy="536575"/>
          </a:xfrm>
        </p:spPr>
        <p:txBody>
          <a:bodyPr anchor="b">
            <a:normAutofit fontScale="90000"/>
          </a:bodyPr>
          <a:lstStyle/>
          <a:p>
            <a:r>
              <a:rPr lang="en-US" altLang="en-US"/>
              <a:t>Biomass energy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2209801" y="1447800"/>
            <a:ext cx="7745413" cy="3678238"/>
          </a:xfrm>
        </p:spPr>
        <p:txBody>
          <a:bodyPr anchor="t">
            <a:normAutofit/>
          </a:bodyPr>
          <a:lstStyle/>
          <a:p>
            <a:pPr marL="273050" indent="-273050">
              <a:lnSpc>
                <a:spcPct val="80000"/>
              </a:lnSpc>
            </a:pPr>
            <a:r>
              <a:rPr lang="en-US" altLang="en-US"/>
              <a:t>Biomass energy has great potential for addressing our energy challenges </a:t>
            </a:r>
          </a:p>
          <a:p>
            <a:pPr marL="273050" indent="-273050">
              <a:lnSpc>
                <a:spcPct val="80000"/>
              </a:lnSpc>
            </a:pPr>
            <a:r>
              <a:rPr lang="en-US" altLang="en-US" b="1"/>
              <a:t>Biomass</a:t>
            </a:r>
            <a:r>
              <a:rPr lang="en-US" altLang="en-US"/>
              <a:t> = organic material that makes up living organisms </a:t>
            </a:r>
          </a:p>
          <a:p>
            <a:pPr marL="273050" indent="-273050">
              <a:lnSpc>
                <a:spcPct val="80000"/>
              </a:lnSpc>
            </a:pPr>
            <a:r>
              <a:rPr lang="en-US" altLang="en-US"/>
              <a:t>People harness biomass energy from many types of plant matter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Wood from trees, charcoal from burned wood, and matter from agricultural crops, as well as combustible animal waste products  </a:t>
            </a:r>
          </a:p>
        </p:txBody>
      </p:sp>
    </p:spTree>
    <p:extLst>
      <p:ext uri="{BB962C8B-B14F-4D97-AF65-F5344CB8AC3E}">
        <p14:creationId xmlns:p14="http://schemas.microsoft.com/office/powerpoint/2010/main" val="212521634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1779588" y="180976"/>
            <a:ext cx="8875712" cy="536575"/>
          </a:xfrm>
        </p:spPr>
        <p:txBody>
          <a:bodyPr>
            <a:normAutofit fontScale="90000"/>
          </a:bodyPr>
          <a:lstStyle/>
          <a:p>
            <a:r>
              <a:rPr lang="en-US" altLang="en-US" i="1"/>
              <a:t>QUESTION: Review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762000"/>
            <a:ext cx="8788400" cy="4286250"/>
          </a:xfrm>
        </p:spPr>
        <p:txBody>
          <a:bodyPr/>
          <a:lstStyle/>
          <a:p>
            <a:pPr marL="533400" indent="-533400" eaLnBrk="0" hangingPunct="0">
              <a:buClr>
                <a:schemeClr val="bg1"/>
              </a:buClr>
              <a:buNone/>
            </a:pPr>
            <a:r>
              <a:rPr lang="en-US" altLang="en-US"/>
              <a:t>	Which of the following is not a benefit of conventional alternative fuels?</a:t>
            </a:r>
          </a:p>
          <a:p>
            <a:pPr marL="533400" indent="-533400" eaLnBrk="0" hangingPunct="0">
              <a:buClr>
                <a:schemeClr val="bg1"/>
              </a:buClr>
              <a:buNone/>
            </a:pPr>
            <a:endParaRPr lang="en-US" altLang="en-US" sz="2400"/>
          </a:p>
          <a:p>
            <a:pPr marL="990600" lvl="1" indent="-533400" eaLnBrk="0" hangingPunct="0">
              <a:spcBef>
                <a:spcPct val="0"/>
              </a:spcBef>
              <a:buClr>
                <a:schemeClr val="tx1"/>
              </a:buClr>
              <a:buFontTx/>
              <a:buAutoNum type="alphaLcParenR"/>
            </a:pPr>
            <a:r>
              <a:rPr lang="en-US" altLang="en-US"/>
              <a:t>They exert less environmental impact than fossil fuels</a:t>
            </a:r>
          </a:p>
          <a:p>
            <a:pPr marL="990600" lvl="1" indent="-533400" eaLnBrk="0" hangingPunct="0">
              <a:spcBef>
                <a:spcPct val="0"/>
              </a:spcBef>
              <a:buClr>
                <a:schemeClr val="tx1"/>
              </a:buClr>
              <a:buFontTx/>
              <a:buAutoNum type="alphaLcParenR"/>
            </a:pPr>
            <a:r>
              <a:rPr lang="en-US" altLang="en-US"/>
              <a:t>They are best viewed as intermediate sources of fuel</a:t>
            </a:r>
          </a:p>
          <a:p>
            <a:pPr marL="990600" lvl="1" indent="-533400" eaLnBrk="0" hangingPunct="0">
              <a:spcBef>
                <a:spcPct val="0"/>
              </a:spcBef>
              <a:buClr>
                <a:schemeClr val="tx1"/>
              </a:buClr>
              <a:buFontTx/>
              <a:buAutoNum type="alphaLcParenR"/>
            </a:pPr>
            <a:r>
              <a:rPr lang="en-US" altLang="en-US"/>
              <a:t>They are best viewed as final sources of fuel</a:t>
            </a:r>
          </a:p>
          <a:p>
            <a:pPr marL="990600" lvl="1" indent="-533400" eaLnBrk="0" hangingPunct="0">
              <a:spcBef>
                <a:spcPct val="0"/>
              </a:spcBef>
              <a:buClr>
                <a:schemeClr val="tx1"/>
              </a:buClr>
              <a:buFontTx/>
              <a:buAutoNum type="alphaLcParenR"/>
            </a:pPr>
            <a:r>
              <a:rPr lang="en-US" altLang="en-US"/>
              <a:t>Each energy source has benefits for the environment</a:t>
            </a:r>
          </a:p>
          <a:p>
            <a:pPr marL="990600" lvl="1" indent="-533400" eaLnBrk="0" hangingPunct="0">
              <a:buClr>
                <a:schemeClr val="bg1"/>
              </a:buClr>
              <a:buNone/>
            </a:pPr>
            <a:endParaRPr lang="en-US" altLang="en-US"/>
          </a:p>
          <a:p>
            <a:pPr marL="990600" lvl="1" indent="-533400" eaLnBrk="0" hangingPunct="0">
              <a:buClr>
                <a:schemeClr val="bg1"/>
              </a:buClr>
              <a:buNone/>
            </a:pPr>
            <a:endParaRPr lang="en-US" altLang="en-US"/>
          </a:p>
        </p:txBody>
      </p:sp>
      <p:pic>
        <p:nvPicPr>
          <p:cNvPr id="62468" name="PRS Question Icon" descr="PRS Question Icon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514" y="146050"/>
            <a:ext cx="547687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816257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>
          <a:xfrm>
            <a:off x="1981200" y="228601"/>
            <a:ext cx="7772400" cy="536575"/>
          </a:xfrm>
        </p:spPr>
        <p:txBody>
          <a:bodyPr>
            <a:normAutofit fontScale="90000"/>
          </a:bodyPr>
          <a:lstStyle/>
          <a:p>
            <a:r>
              <a:rPr lang="en-US" altLang="en-US" i="1"/>
              <a:t>QUESTION: Review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914400"/>
            <a:ext cx="8788400" cy="2871788"/>
          </a:xfrm>
        </p:spPr>
        <p:txBody>
          <a:bodyPr/>
          <a:lstStyle/>
          <a:p>
            <a:pPr marL="533400" indent="-533400" eaLnBrk="0" hangingPunct="0">
              <a:buClr>
                <a:schemeClr val="bg1"/>
              </a:buClr>
              <a:buNone/>
            </a:pPr>
            <a:r>
              <a:rPr lang="en-US" altLang="en-US"/>
              <a:t>	The reaction that drives the release of energy in nuclear power plants is….</a:t>
            </a:r>
          </a:p>
          <a:p>
            <a:pPr marL="533400" indent="-533400" eaLnBrk="0" hangingPunct="0">
              <a:buClr>
                <a:schemeClr val="bg1"/>
              </a:buClr>
              <a:buNone/>
            </a:pPr>
            <a:endParaRPr lang="en-US" altLang="en-US" sz="2400"/>
          </a:p>
          <a:p>
            <a:pPr marL="990600" lvl="1" indent="-533400" eaLnBrk="0" hangingPunct="0">
              <a:spcBef>
                <a:spcPct val="0"/>
              </a:spcBef>
              <a:buClr>
                <a:schemeClr val="tx1"/>
              </a:buClr>
              <a:buFontTx/>
              <a:buAutoNum type="alphaLcParenR"/>
            </a:pPr>
            <a:r>
              <a:rPr lang="en-US" altLang="en-US"/>
              <a:t>Nuclear fission</a:t>
            </a:r>
          </a:p>
          <a:p>
            <a:pPr marL="990600" lvl="1" indent="-533400" eaLnBrk="0" hangingPunct="0">
              <a:spcBef>
                <a:spcPct val="0"/>
              </a:spcBef>
              <a:buClr>
                <a:schemeClr val="tx1"/>
              </a:buClr>
              <a:buFontTx/>
              <a:buAutoNum type="alphaLcParenR"/>
            </a:pPr>
            <a:r>
              <a:rPr lang="en-US" altLang="en-US"/>
              <a:t>Nuclear fusion</a:t>
            </a:r>
          </a:p>
          <a:p>
            <a:pPr marL="990600" lvl="1" indent="-533400" eaLnBrk="0" hangingPunct="0">
              <a:spcBef>
                <a:spcPct val="0"/>
              </a:spcBef>
              <a:buClr>
                <a:schemeClr val="tx1"/>
              </a:buClr>
              <a:buFontTx/>
              <a:buAutoNum type="alphaLcParenR"/>
            </a:pPr>
            <a:r>
              <a:rPr lang="en-US" altLang="en-US"/>
              <a:t>Control rods</a:t>
            </a:r>
          </a:p>
          <a:p>
            <a:pPr marL="990600" lvl="1" indent="-533400" eaLnBrk="0" hangingPunct="0">
              <a:spcBef>
                <a:spcPct val="0"/>
              </a:spcBef>
              <a:buClr>
                <a:schemeClr val="tx1"/>
              </a:buClr>
              <a:buFontTx/>
              <a:buAutoNum type="alphaLcParenR"/>
            </a:pPr>
            <a:r>
              <a:rPr lang="en-US" altLang="en-US"/>
              <a:t>Nuclear emergencies</a:t>
            </a:r>
          </a:p>
        </p:txBody>
      </p:sp>
      <p:pic>
        <p:nvPicPr>
          <p:cNvPr id="65540" name="PRS Question Icon" descr="PRS Question Icon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514" y="146050"/>
            <a:ext cx="547687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552307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1752600" y="304801"/>
            <a:ext cx="7772400" cy="536575"/>
          </a:xfrm>
        </p:spPr>
        <p:txBody>
          <a:bodyPr>
            <a:normAutofit fontScale="90000"/>
          </a:bodyPr>
          <a:lstStyle/>
          <a:p>
            <a:r>
              <a:rPr lang="en-US" altLang="en-US" i="1"/>
              <a:t>QUESTION: Review</a:t>
            </a:r>
            <a:endParaRPr lang="en-US" altLang="en-US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990601"/>
            <a:ext cx="8788400" cy="2409825"/>
          </a:xfrm>
        </p:spPr>
        <p:txBody>
          <a:bodyPr>
            <a:normAutofit lnSpcReduction="10000"/>
          </a:bodyPr>
          <a:lstStyle/>
          <a:p>
            <a:pPr marL="533400" indent="-533400">
              <a:buNone/>
            </a:pPr>
            <a:r>
              <a:rPr lang="en-US" altLang="en-US" sz="2400"/>
              <a:t>	</a:t>
            </a:r>
            <a:r>
              <a:rPr lang="en-US" altLang="en-US"/>
              <a:t>Why are nuclear power plants not supported in the U.S.?</a:t>
            </a:r>
          </a:p>
          <a:p>
            <a:pPr marL="533400" indent="-533400">
              <a:buNone/>
            </a:pPr>
            <a:endParaRPr lang="en-US" altLang="en-US" sz="2000"/>
          </a:p>
          <a:p>
            <a:pPr marL="1162050" lvl="1" indent="-533400" eaLnBrk="0" hangingPunct="0">
              <a:spcBef>
                <a:spcPct val="0"/>
              </a:spcBef>
              <a:buClr>
                <a:schemeClr val="tx1"/>
              </a:buClr>
              <a:buFontTx/>
              <a:buAutoNum type="alphaLcParenR"/>
            </a:pPr>
            <a:r>
              <a:rPr lang="en-US" altLang="en-US"/>
              <a:t>Fears about accidents</a:t>
            </a:r>
          </a:p>
          <a:p>
            <a:pPr marL="1162050" lvl="1" indent="-533400" eaLnBrk="0" hangingPunct="0">
              <a:spcBef>
                <a:spcPct val="0"/>
              </a:spcBef>
              <a:buClr>
                <a:schemeClr val="tx1"/>
              </a:buClr>
              <a:buFontTx/>
              <a:buAutoNum type="alphaLcParenR"/>
            </a:pPr>
            <a:r>
              <a:rPr lang="en-US" altLang="en-US"/>
              <a:t>Nuclear waste issues</a:t>
            </a:r>
          </a:p>
          <a:p>
            <a:pPr marL="1162050" lvl="1" indent="-533400" eaLnBrk="0" hangingPunct="0">
              <a:spcBef>
                <a:spcPct val="0"/>
              </a:spcBef>
              <a:buClr>
                <a:schemeClr val="tx1"/>
              </a:buClr>
              <a:buFontTx/>
              <a:buAutoNum type="alphaLcParenR"/>
            </a:pPr>
            <a:r>
              <a:rPr lang="en-US" altLang="en-US"/>
              <a:t>High costs of building and maintaining plants</a:t>
            </a:r>
          </a:p>
          <a:p>
            <a:pPr marL="1162050" lvl="1" indent="-533400" eaLnBrk="0" hangingPunct="0">
              <a:spcBef>
                <a:spcPct val="0"/>
              </a:spcBef>
              <a:buClr>
                <a:schemeClr val="tx1"/>
              </a:buClr>
              <a:buFontTx/>
              <a:buAutoNum type="alphaLcParenR"/>
            </a:pPr>
            <a:r>
              <a:rPr lang="en-US" altLang="en-US"/>
              <a:t>All are issues regarding nuclear energy</a:t>
            </a:r>
          </a:p>
        </p:txBody>
      </p:sp>
      <p:pic>
        <p:nvPicPr>
          <p:cNvPr id="67588" name="PRS Question Icon" descr="PRS Question Icon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514" y="146050"/>
            <a:ext cx="547687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507835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04801"/>
            <a:ext cx="7772400" cy="536575"/>
          </a:xfrm>
        </p:spPr>
        <p:txBody>
          <a:bodyPr>
            <a:normAutofit fontScale="90000"/>
          </a:bodyPr>
          <a:lstStyle/>
          <a:p>
            <a:r>
              <a:rPr lang="en-US" altLang="en-US" i="1"/>
              <a:t>QUESTION: Review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52600" y="990601"/>
            <a:ext cx="8788400" cy="4498975"/>
          </a:xfrm>
        </p:spPr>
        <p:txBody>
          <a:bodyPr/>
          <a:lstStyle/>
          <a:p>
            <a:pPr marL="533400" indent="-533400" eaLnBrk="0" hangingPunct="0">
              <a:buClr>
                <a:schemeClr val="bg1"/>
              </a:buClr>
              <a:buNone/>
            </a:pPr>
            <a:r>
              <a:rPr lang="en-US" altLang="en-US"/>
              <a:t>	Yucca Mountain, Nevada, is the site selected for permanent radioactive waste disposal. Which of the following is not a reason for selecting this site?</a:t>
            </a:r>
          </a:p>
          <a:p>
            <a:pPr marL="533400" indent="-533400" eaLnBrk="0" hangingPunct="0">
              <a:buClr>
                <a:schemeClr val="bg1"/>
              </a:buClr>
              <a:buNone/>
            </a:pPr>
            <a:endParaRPr lang="en-US" altLang="en-US" sz="2400"/>
          </a:p>
          <a:p>
            <a:pPr marL="1238250" lvl="1" indent="-533400" eaLnBrk="0" hangingPunct="0">
              <a:spcBef>
                <a:spcPct val="0"/>
              </a:spcBef>
              <a:buClr>
                <a:schemeClr val="tx1"/>
              </a:buClr>
              <a:buFontTx/>
              <a:buAutoNum type="alphaLcParenR"/>
            </a:pPr>
            <a:r>
              <a:rPr lang="en-US" altLang="en-US"/>
              <a:t>It is remote</a:t>
            </a:r>
          </a:p>
          <a:p>
            <a:pPr marL="1238250" lvl="1" indent="-533400" eaLnBrk="0" hangingPunct="0">
              <a:spcBef>
                <a:spcPct val="0"/>
              </a:spcBef>
              <a:buClr>
                <a:schemeClr val="tx1"/>
              </a:buClr>
              <a:buFontTx/>
              <a:buAutoNum type="alphaLcParenR"/>
            </a:pPr>
            <a:r>
              <a:rPr lang="en-US" altLang="en-US"/>
              <a:t>Its wet climate should minimize water contamination</a:t>
            </a:r>
          </a:p>
          <a:p>
            <a:pPr marL="1238250" lvl="1" indent="-533400" eaLnBrk="0" hangingPunct="0">
              <a:spcBef>
                <a:spcPct val="0"/>
              </a:spcBef>
              <a:buClr>
                <a:schemeClr val="tx1"/>
              </a:buClr>
              <a:buFontTx/>
              <a:buAutoNum type="alphaLcParenR"/>
            </a:pPr>
            <a:r>
              <a:rPr lang="en-US" altLang="en-US"/>
              <a:t>The water table is deep underground</a:t>
            </a:r>
          </a:p>
          <a:p>
            <a:pPr marL="1238250" lvl="1" indent="-533400" eaLnBrk="0" hangingPunct="0">
              <a:spcBef>
                <a:spcPct val="0"/>
              </a:spcBef>
              <a:buClr>
                <a:schemeClr val="tx1"/>
              </a:buClr>
              <a:buFontTx/>
              <a:buAutoNum type="alphaLcParenR"/>
            </a:pPr>
            <a:r>
              <a:rPr lang="en-US" altLang="en-US"/>
              <a:t>It has minimal risk of earthquakes</a:t>
            </a:r>
          </a:p>
          <a:p>
            <a:pPr marL="1238250" lvl="1" indent="-533400" eaLnBrk="0" hangingPunct="0">
              <a:spcBef>
                <a:spcPct val="0"/>
              </a:spcBef>
              <a:buClr>
                <a:schemeClr val="tx1"/>
              </a:buClr>
              <a:buFontTx/>
              <a:buAutoNum type="alphaLcParenR"/>
            </a:pPr>
            <a:endParaRPr lang="en-US" altLang="en-US"/>
          </a:p>
          <a:p>
            <a:pPr marL="533400" indent="-533400" eaLnBrk="0" hangingPunct="0">
              <a:buClr>
                <a:schemeClr val="bg1"/>
              </a:buClr>
              <a:buFontTx/>
              <a:buChar char="•"/>
            </a:pPr>
            <a:endParaRPr lang="en-US" altLang="en-US" sz="2400"/>
          </a:p>
        </p:txBody>
      </p:sp>
      <p:pic>
        <p:nvPicPr>
          <p:cNvPr id="69636" name="PRS Question Icon" descr="PRS Question Icon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514" y="146050"/>
            <a:ext cx="547687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28378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04801"/>
            <a:ext cx="7772400" cy="536575"/>
          </a:xfrm>
        </p:spPr>
        <p:txBody>
          <a:bodyPr>
            <a:normAutofit fontScale="90000"/>
          </a:bodyPr>
          <a:lstStyle/>
          <a:p>
            <a:r>
              <a:rPr lang="en-US" altLang="en-US" i="1"/>
              <a:t>QUESTION: Review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990601"/>
            <a:ext cx="8788400" cy="3730625"/>
          </a:xfrm>
        </p:spPr>
        <p:txBody>
          <a:bodyPr/>
          <a:lstStyle/>
          <a:p>
            <a:pPr marL="533400" indent="-533400" eaLnBrk="0" hangingPunct="0">
              <a:buClr>
                <a:schemeClr val="bg1"/>
              </a:buClr>
              <a:buNone/>
            </a:pPr>
            <a:r>
              <a:rPr lang="en-US" altLang="en-US"/>
              <a:t>	Ethanol in the U.S. is made mainly from ______, and is used to ______</a:t>
            </a:r>
          </a:p>
          <a:p>
            <a:pPr marL="533400" indent="-533400" eaLnBrk="0" hangingPunct="0">
              <a:buClr>
                <a:schemeClr val="bg1"/>
              </a:buClr>
              <a:buNone/>
            </a:pPr>
            <a:endParaRPr lang="en-US" altLang="en-US" sz="2400"/>
          </a:p>
          <a:p>
            <a:pPr marL="1238250" lvl="1" indent="-533400" eaLnBrk="0" hangingPunct="0">
              <a:spcBef>
                <a:spcPct val="0"/>
              </a:spcBef>
              <a:buClr>
                <a:schemeClr val="tx1"/>
              </a:buClr>
              <a:buFontTx/>
              <a:buAutoNum type="alphaLcParenR"/>
            </a:pPr>
            <a:r>
              <a:rPr lang="en-US" altLang="en-US"/>
              <a:t>Soybeans, heat homes</a:t>
            </a:r>
          </a:p>
          <a:p>
            <a:pPr marL="1238250" lvl="1" indent="-533400" eaLnBrk="0" hangingPunct="0">
              <a:spcBef>
                <a:spcPct val="0"/>
              </a:spcBef>
              <a:buClr>
                <a:schemeClr val="tx1"/>
              </a:buClr>
              <a:buFontTx/>
              <a:buAutoNum type="alphaLcParenR"/>
            </a:pPr>
            <a:r>
              <a:rPr lang="en-US" altLang="en-US"/>
              <a:t>Sugar cane, drive cars</a:t>
            </a:r>
          </a:p>
          <a:p>
            <a:pPr marL="1238250" lvl="1" indent="-533400" eaLnBrk="0" hangingPunct="0">
              <a:spcBef>
                <a:spcPct val="0"/>
              </a:spcBef>
              <a:buClr>
                <a:schemeClr val="tx1"/>
              </a:buClr>
              <a:buFontTx/>
              <a:buAutoNum type="alphaLcParenR"/>
            </a:pPr>
            <a:r>
              <a:rPr lang="en-US" altLang="en-US"/>
              <a:t>Corn, drive cars</a:t>
            </a:r>
          </a:p>
          <a:p>
            <a:pPr marL="1238250" lvl="1" indent="-533400" eaLnBrk="0" hangingPunct="0">
              <a:spcBef>
                <a:spcPct val="0"/>
              </a:spcBef>
              <a:buClr>
                <a:schemeClr val="tx1"/>
              </a:buClr>
              <a:buFontTx/>
              <a:buAutoNum type="alphaLcParenR"/>
            </a:pPr>
            <a:r>
              <a:rPr lang="en-US" altLang="en-US"/>
              <a:t>Willow trees, make electricity</a:t>
            </a:r>
          </a:p>
          <a:p>
            <a:pPr marL="1238250" lvl="1" indent="-533400" eaLnBrk="0" hangingPunct="0">
              <a:spcBef>
                <a:spcPct val="0"/>
              </a:spcBef>
              <a:buClr>
                <a:schemeClr val="tx1"/>
              </a:buClr>
              <a:buFontTx/>
              <a:buAutoNum type="alphaLcParenR"/>
            </a:pPr>
            <a:endParaRPr lang="en-US" altLang="en-US"/>
          </a:p>
          <a:p>
            <a:pPr marL="533400" indent="-533400" eaLnBrk="0" hangingPunct="0">
              <a:buClr>
                <a:schemeClr val="bg1"/>
              </a:buClr>
              <a:buFontTx/>
              <a:buChar char="•"/>
            </a:pPr>
            <a:endParaRPr lang="en-US" altLang="en-US" sz="2400"/>
          </a:p>
        </p:txBody>
      </p:sp>
      <p:pic>
        <p:nvPicPr>
          <p:cNvPr id="71684" name="PRS Question Icon" descr="PRS Question Icon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514" y="146050"/>
            <a:ext cx="547687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92812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304801"/>
            <a:ext cx="7772400" cy="536575"/>
          </a:xfrm>
        </p:spPr>
        <p:txBody>
          <a:bodyPr>
            <a:normAutofit fontScale="90000"/>
          </a:bodyPr>
          <a:lstStyle/>
          <a:p>
            <a:r>
              <a:rPr lang="en-US" altLang="en-US" i="1"/>
              <a:t>QUESTION: Review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990600"/>
            <a:ext cx="8788400" cy="3346450"/>
          </a:xfrm>
        </p:spPr>
        <p:txBody>
          <a:bodyPr/>
          <a:lstStyle/>
          <a:p>
            <a:pPr marL="533400" indent="-533400" eaLnBrk="0" hangingPunct="0">
              <a:buClr>
                <a:schemeClr val="bg1"/>
              </a:buClr>
              <a:buNone/>
            </a:pPr>
            <a:r>
              <a:rPr lang="en-US" altLang="en-US"/>
              <a:t>	Which of the following is not a benefit of hydropower?</a:t>
            </a:r>
          </a:p>
          <a:p>
            <a:pPr marL="533400" indent="-533400" eaLnBrk="0" hangingPunct="0">
              <a:buClr>
                <a:schemeClr val="bg1"/>
              </a:buClr>
              <a:buNone/>
            </a:pPr>
            <a:endParaRPr lang="en-US" altLang="en-US" sz="2400"/>
          </a:p>
          <a:p>
            <a:pPr marL="1238250" lvl="1" indent="-533400" eaLnBrk="0" hangingPunct="0">
              <a:spcBef>
                <a:spcPct val="0"/>
              </a:spcBef>
              <a:buClr>
                <a:schemeClr val="tx1"/>
              </a:buClr>
              <a:buFontTx/>
              <a:buAutoNum type="alphaLcParenR"/>
            </a:pPr>
            <a:r>
              <a:rPr lang="en-US" altLang="en-US"/>
              <a:t>It produces carbon dioxide</a:t>
            </a:r>
          </a:p>
          <a:p>
            <a:pPr marL="1238250" lvl="1" indent="-533400" eaLnBrk="0" hangingPunct="0">
              <a:spcBef>
                <a:spcPct val="0"/>
              </a:spcBef>
              <a:buClr>
                <a:schemeClr val="tx1"/>
              </a:buClr>
              <a:buFontTx/>
              <a:buAutoNum type="alphaLcParenR"/>
            </a:pPr>
            <a:r>
              <a:rPr lang="en-US" altLang="en-US"/>
              <a:t>It is a clean source of energy</a:t>
            </a:r>
          </a:p>
          <a:p>
            <a:pPr marL="1238250" lvl="1" indent="-533400" eaLnBrk="0" hangingPunct="0">
              <a:spcBef>
                <a:spcPct val="0"/>
              </a:spcBef>
              <a:buClr>
                <a:schemeClr val="tx1"/>
              </a:buClr>
              <a:buFontTx/>
              <a:buAutoNum type="alphaLcParenR"/>
            </a:pPr>
            <a:r>
              <a:rPr lang="en-US" altLang="en-US"/>
              <a:t>It is renewable</a:t>
            </a:r>
          </a:p>
          <a:p>
            <a:pPr marL="1238250" lvl="1" indent="-533400" eaLnBrk="0" hangingPunct="0">
              <a:spcBef>
                <a:spcPct val="0"/>
              </a:spcBef>
              <a:buClr>
                <a:schemeClr val="tx1"/>
              </a:buClr>
              <a:buFontTx/>
              <a:buAutoNum type="alphaLcParenR"/>
            </a:pPr>
            <a:r>
              <a:rPr lang="en-US" altLang="en-US"/>
              <a:t>All of these are benefits of hydropower</a:t>
            </a:r>
          </a:p>
          <a:p>
            <a:pPr marL="1238250" lvl="1" indent="-533400" eaLnBrk="0" hangingPunct="0">
              <a:spcBef>
                <a:spcPct val="0"/>
              </a:spcBef>
              <a:buClr>
                <a:schemeClr val="tx1"/>
              </a:buClr>
              <a:buFontTx/>
              <a:buAutoNum type="alphaLcParenR"/>
            </a:pPr>
            <a:endParaRPr lang="en-US" altLang="en-US"/>
          </a:p>
          <a:p>
            <a:pPr marL="533400" indent="-533400" eaLnBrk="0" hangingPunct="0">
              <a:buClr>
                <a:schemeClr val="bg1"/>
              </a:buClr>
              <a:buFontTx/>
              <a:buChar char="•"/>
            </a:pPr>
            <a:endParaRPr lang="en-US" altLang="en-US" sz="2400"/>
          </a:p>
        </p:txBody>
      </p:sp>
      <p:pic>
        <p:nvPicPr>
          <p:cNvPr id="73732" name="PRS Question Icon" descr="PRS Question Icon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514" y="146050"/>
            <a:ext cx="547687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241678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2057400" y="152401"/>
            <a:ext cx="7772400" cy="536575"/>
          </a:xfrm>
        </p:spPr>
        <p:txBody>
          <a:bodyPr>
            <a:normAutofit fontScale="90000"/>
          </a:bodyPr>
          <a:lstStyle/>
          <a:p>
            <a:r>
              <a:rPr lang="en-US" altLang="en-US" i="1"/>
              <a:t>QUESTION: Weighing the Issues</a:t>
            </a:r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24000" y="790576"/>
            <a:ext cx="8788400" cy="3165475"/>
          </a:xfrm>
        </p:spPr>
        <p:txBody>
          <a:bodyPr/>
          <a:lstStyle/>
          <a:p>
            <a:pPr marL="533400" indent="-533400" eaLnBrk="0" hangingPunct="0">
              <a:spcBef>
                <a:spcPct val="50000"/>
              </a:spcBef>
              <a:buClr>
                <a:schemeClr val="bg1"/>
              </a:buClr>
              <a:buNone/>
            </a:pPr>
            <a:r>
              <a:rPr lang="en-US" altLang="en-US" sz="2400"/>
              <a:t>	</a:t>
            </a:r>
            <a:r>
              <a:rPr lang="en-US" altLang="en-US"/>
              <a:t>Given the choice of living next to a coal-burning power plant or nuclear plant, which would you choose?</a:t>
            </a:r>
          </a:p>
          <a:p>
            <a:pPr marL="990600" lvl="1" indent="-533400" eaLnBrk="0" hangingPunct="0">
              <a:spcBef>
                <a:spcPct val="0"/>
              </a:spcBef>
              <a:buClr>
                <a:schemeClr val="tx1"/>
              </a:buClr>
              <a:buFontTx/>
              <a:buAutoNum type="alphaLcParenR"/>
            </a:pPr>
            <a:endParaRPr lang="en-US" altLang="en-US"/>
          </a:p>
          <a:p>
            <a:pPr marL="990600" lvl="1" indent="-533400" eaLnBrk="0" hangingPunct="0">
              <a:spcBef>
                <a:spcPct val="0"/>
              </a:spcBef>
              <a:buClr>
                <a:schemeClr val="tx1"/>
              </a:buClr>
              <a:buFontTx/>
              <a:buAutoNum type="alphaLcParenR"/>
            </a:pPr>
            <a:r>
              <a:rPr lang="en-US" altLang="en-US"/>
              <a:t>The nuclear plant, because it’s cleaner</a:t>
            </a:r>
          </a:p>
          <a:p>
            <a:pPr marL="990600" lvl="1" indent="-533400" eaLnBrk="0" hangingPunct="0">
              <a:spcBef>
                <a:spcPct val="0"/>
              </a:spcBef>
              <a:buClr>
                <a:schemeClr val="tx1"/>
              </a:buClr>
              <a:buFontTx/>
              <a:buAutoNum type="alphaLcParenR"/>
            </a:pPr>
            <a:r>
              <a:rPr lang="en-US" altLang="en-US"/>
              <a:t>The coal plant, because it won’t emit radioactive materials</a:t>
            </a:r>
          </a:p>
          <a:p>
            <a:pPr marL="990600" lvl="1" indent="-533400" eaLnBrk="0" hangingPunct="0">
              <a:spcBef>
                <a:spcPct val="0"/>
              </a:spcBef>
              <a:buClr>
                <a:schemeClr val="tx1"/>
              </a:buClr>
              <a:buFontTx/>
              <a:buAutoNum type="alphaLcParenR"/>
            </a:pPr>
            <a:r>
              <a:rPr lang="en-US" altLang="en-US"/>
              <a:t>Neither one; I’d move to another place</a:t>
            </a:r>
          </a:p>
          <a:p>
            <a:pPr marL="990600" lvl="1" indent="-533400" eaLnBrk="0" hangingPunct="0">
              <a:spcBef>
                <a:spcPct val="0"/>
              </a:spcBef>
              <a:buClr>
                <a:schemeClr val="tx1"/>
              </a:buClr>
              <a:buFontTx/>
              <a:buAutoNum type="alphaLcParenR"/>
            </a:pPr>
            <a:r>
              <a:rPr lang="en-US" altLang="en-US"/>
              <a:t>Either one; I don’t care</a:t>
            </a:r>
          </a:p>
        </p:txBody>
      </p:sp>
      <p:pic>
        <p:nvPicPr>
          <p:cNvPr id="77828" name="PRS Question Icon" descr="PRS Question Icon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514" y="146050"/>
            <a:ext cx="547687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4827706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1676400" y="228601"/>
            <a:ext cx="8153400" cy="536575"/>
          </a:xfrm>
        </p:spPr>
        <p:txBody>
          <a:bodyPr>
            <a:normAutofit fontScale="90000"/>
          </a:bodyPr>
          <a:lstStyle/>
          <a:p>
            <a:r>
              <a:rPr lang="en-US" altLang="en-US" i="1"/>
              <a:t>QUESTION: Interpreting Graphs and Data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76400" y="914401"/>
            <a:ext cx="8788400" cy="860425"/>
          </a:xfrm>
        </p:spPr>
        <p:txBody>
          <a:bodyPr/>
          <a:lstStyle/>
          <a:p>
            <a:pPr marL="0" indent="0" eaLnBrk="0" hangingPunct="0">
              <a:spcBef>
                <a:spcPct val="50000"/>
              </a:spcBef>
              <a:buClr>
                <a:schemeClr val="bg1"/>
              </a:buClr>
              <a:buNone/>
            </a:pPr>
            <a:r>
              <a:rPr lang="en-US" altLang="en-US"/>
              <a:t>If ethanol in the U.S. is produced from corn, a drawback suggested from this graph could be:</a:t>
            </a:r>
          </a:p>
        </p:txBody>
      </p:sp>
      <p:sp>
        <p:nvSpPr>
          <p:cNvPr id="81924" name="Text Box 4"/>
          <p:cNvSpPr txBox="1">
            <a:spLocks noChangeArrowheads="1"/>
          </p:cNvSpPr>
          <p:nvPr/>
        </p:nvSpPr>
        <p:spPr bwMode="auto">
          <a:xfrm>
            <a:off x="6096000" y="2000895"/>
            <a:ext cx="3886200" cy="20005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>
            <a:lvl1pPr marL="566738" indent="-4508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1138238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709738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2281238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852738" indent="-4572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3309938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3767138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4224338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4681538" indent="-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latin typeface="Times New Roman" panose="02020603050405020304" pitchFamily="18" charset="0"/>
              </a:rPr>
              <a:t>a)	More corn is available</a:t>
            </a:r>
          </a:p>
          <a:p>
            <a:r>
              <a:rPr lang="en-US" altLang="en-US">
                <a:latin typeface="Times New Roman" panose="02020603050405020304" pitchFamily="18" charset="0"/>
              </a:rPr>
              <a:t>b)	More competition between food and fuel</a:t>
            </a:r>
          </a:p>
          <a:p>
            <a:r>
              <a:rPr lang="en-US" altLang="en-US">
                <a:latin typeface="Times New Roman" panose="02020603050405020304" pitchFamily="18" charset="0"/>
              </a:rPr>
              <a:t>c)	Less land planted in corn</a:t>
            </a:r>
          </a:p>
          <a:p>
            <a:r>
              <a:rPr lang="en-US" altLang="en-US">
                <a:latin typeface="Times New Roman" panose="02020603050405020304" pitchFamily="18" charset="0"/>
              </a:rPr>
              <a:t>d)	None of these</a:t>
            </a:r>
            <a:r>
              <a:rPr lang="en-US" altLang="en-US" sz="2800">
                <a:latin typeface="Times New Roman" panose="02020603050405020304" pitchFamily="18" charset="0"/>
              </a:rPr>
              <a:t> </a:t>
            </a:r>
          </a:p>
        </p:txBody>
      </p:sp>
      <p:pic>
        <p:nvPicPr>
          <p:cNvPr id="81925" name="PRS Question Icon" descr="PRS Question Icon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9514" y="146050"/>
            <a:ext cx="547687" cy="5476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28" name="Picture 8" descr="20_16b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981200"/>
            <a:ext cx="3276600" cy="3170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32851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1828800" y="304801"/>
            <a:ext cx="8534400" cy="536575"/>
          </a:xfrm>
        </p:spPr>
        <p:txBody>
          <a:bodyPr anchor="b">
            <a:normAutofit fontScale="90000"/>
          </a:bodyPr>
          <a:lstStyle/>
          <a:p>
            <a:r>
              <a:rPr lang="en-US" altLang="en-US"/>
              <a:t>Biomass sources are widely used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4294967295"/>
          </p:nvPr>
        </p:nvSpPr>
        <p:spPr>
          <a:xfrm>
            <a:off x="1828800" y="990601"/>
            <a:ext cx="8504238" cy="2574925"/>
          </a:xfrm>
        </p:spPr>
        <p:txBody>
          <a:bodyPr anchor="t">
            <a:normAutofit/>
          </a:bodyPr>
          <a:lstStyle/>
          <a:p>
            <a:pPr marL="273050" indent="-273050">
              <a:lnSpc>
                <a:spcPct val="80000"/>
              </a:lnSpc>
            </a:pPr>
            <a:r>
              <a:rPr lang="en-US" altLang="en-US" sz="2400"/>
              <a:t>More than 1 billion people use wood from trees as their principal energy source </a:t>
            </a:r>
          </a:p>
          <a:p>
            <a:pPr marL="273050" indent="-273050">
              <a:lnSpc>
                <a:spcPct val="80000"/>
              </a:lnSpc>
            </a:pPr>
            <a:r>
              <a:rPr lang="en-US" altLang="en-US" sz="2400"/>
              <a:t>In developing nations, families gather fuelwood for heating, cooking, and lighting </a:t>
            </a:r>
          </a:p>
          <a:p>
            <a:pPr marL="273050" indent="-273050">
              <a:lnSpc>
                <a:spcPct val="80000"/>
              </a:lnSpc>
            </a:pPr>
            <a:r>
              <a:rPr lang="en-US" altLang="en-US" sz="2400"/>
              <a:t>Fuelwood, charcoal, and manure account for 35% of energy use</a:t>
            </a:r>
          </a:p>
          <a:p>
            <a:pPr marL="273050" indent="-273050">
              <a:lnSpc>
                <a:spcPct val="80000"/>
              </a:lnSpc>
            </a:pPr>
            <a:r>
              <a:rPr lang="en-US" altLang="en-US" sz="2400"/>
              <a:t>Fuelwood and other biomass sources constitute 80% of all renewable energy used worldwide </a:t>
            </a:r>
          </a:p>
        </p:txBody>
      </p:sp>
      <p:pic>
        <p:nvPicPr>
          <p:cNvPr id="28677" name="Picture 5" descr="20_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1" y="3962400"/>
            <a:ext cx="3529013" cy="2541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3828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228601"/>
            <a:ext cx="7772400" cy="536575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Biomass can be overharvested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914400"/>
            <a:ext cx="8077200" cy="2757488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/>
              <a:t>Biomass is only renewable when it is not overharvested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With rapid deforestation, soil erosion, and forest failures to regrow, biomass is not replenished 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As developing nations industrialize, fossil fuels are replacing traditional energy sources </a:t>
            </a:r>
          </a:p>
          <a:p>
            <a:pPr>
              <a:lnSpc>
                <a:spcPct val="80000"/>
              </a:lnSpc>
            </a:pPr>
            <a:r>
              <a:rPr lang="en-US" altLang="en-US" sz="2400"/>
              <a:t>Biomass use is growing more slowly than overall energy use  </a:t>
            </a:r>
          </a:p>
          <a:p>
            <a:endParaRPr lang="en-US" altLang="en-US" sz="2400"/>
          </a:p>
        </p:txBody>
      </p:sp>
      <p:pic>
        <p:nvPicPr>
          <p:cNvPr id="46085" name="Picture 5" descr="20_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3333751"/>
            <a:ext cx="6400800" cy="2976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09633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New biomass strategies</a:t>
            </a:r>
          </a:p>
        </p:txBody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79600" y="1295400"/>
            <a:ext cx="8788400" cy="2355850"/>
          </a:xfrm>
        </p:spPr>
        <p:txBody>
          <a:bodyPr/>
          <a:lstStyle/>
          <a:p>
            <a:r>
              <a:rPr lang="en-US" altLang="en-US"/>
              <a:t>Biomass sources include a variety of materials</a:t>
            </a:r>
          </a:p>
          <a:p>
            <a:r>
              <a:rPr lang="en-US" altLang="en-US" b="1"/>
              <a:t>Biopower</a:t>
            </a:r>
            <a:r>
              <a:rPr lang="en-US" altLang="en-US"/>
              <a:t> = produced when biomass sources are burned in power plants, generating heat and electricity</a:t>
            </a:r>
          </a:p>
          <a:p>
            <a:r>
              <a:rPr lang="en-US" altLang="en-US" b="1"/>
              <a:t>Biofuels</a:t>
            </a:r>
            <a:r>
              <a:rPr lang="en-US" altLang="en-US"/>
              <a:t> = biomass sources converted into fuels to power automobiles </a:t>
            </a:r>
          </a:p>
        </p:txBody>
      </p:sp>
    </p:spTree>
    <p:extLst>
      <p:ext uri="{BB962C8B-B14F-4D97-AF65-F5344CB8AC3E}">
        <p14:creationId xmlns:p14="http://schemas.microsoft.com/office/powerpoint/2010/main" val="2431101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304801"/>
            <a:ext cx="7772400" cy="536575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Biofuels can power automobiles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828800" y="1778000"/>
            <a:ext cx="5181600" cy="4064000"/>
          </a:xfrm>
        </p:spPr>
        <p:txBody>
          <a:bodyPr/>
          <a:lstStyle/>
          <a:p>
            <a:r>
              <a:rPr lang="en-US" altLang="en-US"/>
              <a:t>Ethanol = produces as a biofuel by fermenting carbohydrate-rich crops</a:t>
            </a:r>
          </a:p>
          <a:p>
            <a:pPr lvl="1"/>
            <a:r>
              <a:rPr lang="en-US" altLang="en-US"/>
              <a:t>Ethanol is widely added to U.S. gasoline to reduce emissions</a:t>
            </a:r>
          </a:p>
          <a:p>
            <a:pPr lvl="1"/>
            <a:r>
              <a:rPr lang="en-US" altLang="en-US"/>
              <a:t>Any vehicle will run well on a 10% ethanol mix</a:t>
            </a:r>
          </a:p>
          <a:p>
            <a:pPr lvl="1"/>
            <a:endParaRPr lang="en-US" altLang="en-US"/>
          </a:p>
        </p:txBody>
      </p:sp>
      <p:pic>
        <p:nvPicPr>
          <p:cNvPr id="48133" name="Picture 5" descr="20_16a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00" y="1295400"/>
            <a:ext cx="2871788" cy="2465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135" name="Picture 7" descr="20_16b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4038601"/>
            <a:ext cx="2647950" cy="2562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30433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Cars can run on ethanol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638800" y="1519239"/>
            <a:ext cx="4648200" cy="4276725"/>
          </a:xfrm>
        </p:spPr>
        <p:txBody>
          <a:bodyPr/>
          <a:lstStyle/>
          <a:p>
            <a:r>
              <a:rPr lang="en-US" altLang="en-US" b="1"/>
              <a:t>Flexible fuel vehicles</a:t>
            </a:r>
            <a:r>
              <a:rPr lang="en-US" altLang="en-US"/>
              <a:t> = run on 85% ethanol</a:t>
            </a:r>
          </a:p>
          <a:p>
            <a:pPr lvl="1"/>
            <a:r>
              <a:rPr lang="en-US" altLang="en-US"/>
              <a:t>But, very few gas stations offer this fuel</a:t>
            </a:r>
          </a:p>
          <a:p>
            <a:r>
              <a:rPr lang="en-US" altLang="en-US"/>
              <a:t>Researchers are refining techniques to produce ethanol from cellulose, so ethanol could be made from low-value crops, instead of high-value crops</a:t>
            </a:r>
          </a:p>
        </p:txBody>
      </p:sp>
      <p:pic>
        <p:nvPicPr>
          <p:cNvPr id="50181" name="Picture 5" descr="20_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2201" y="1981200"/>
            <a:ext cx="3014663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6607168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1828800" y="304801"/>
            <a:ext cx="8153400" cy="536575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Biodiesel is produced from vegetable oil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05000" y="1201739"/>
            <a:ext cx="4953000" cy="5216525"/>
          </a:xfrm>
        </p:spPr>
        <p:txBody>
          <a:bodyPr/>
          <a:lstStyle/>
          <a:p>
            <a:r>
              <a:rPr lang="en-US" altLang="en-US"/>
              <a:t>U.S. biodiesel producers use soybean oil</a:t>
            </a:r>
          </a:p>
          <a:p>
            <a:pPr lvl="1"/>
            <a:r>
              <a:rPr lang="en-US" altLang="en-US"/>
              <a:t>Animal fats, used grease, and cooking oil can also be used</a:t>
            </a:r>
          </a:p>
          <a:p>
            <a:pPr lvl="1"/>
            <a:r>
              <a:rPr lang="en-US" altLang="en-US"/>
              <a:t>Vehicles can run on 100% biodiesel, but the engine needs to be modified</a:t>
            </a:r>
          </a:p>
          <a:p>
            <a:pPr lvl="1"/>
            <a:r>
              <a:rPr lang="en-US" altLang="en-US"/>
              <a:t>Biodiesel cuts down on emissions; its fuel economy is almost as good and costs slightly more than gasoline</a:t>
            </a:r>
          </a:p>
        </p:txBody>
      </p:sp>
      <p:pic>
        <p:nvPicPr>
          <p:cNvPr id="49157" name="Picture 5" descr="20_1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1066800"/>
            <a:ext cx="3276600" cy="2890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159" name="Picture 7" descr="20_19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6600" y="4114801"/>
            <a:ext cx="3276600" cy="234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9243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2209800" y="457201"/>
            <a:ext cx="7772400" cy="536575"/>
          </a:xfrm>
        </p:spPr>
        <p:txBody>
          <a:bodyPr>
            <a:normAutofit fontScale="90000"/>
          </a:bodyPr>
          <a:lstStyle/>
          <a:p>
            <a:r>
              <a:rPr lang="en-US" altLang="en-US"/>
              <a:t>Biopower generates electricity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105400" y="1531939"/>
            <a:ext cx="5257800" cy="4327525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400"/>
              <a:t>Many sources of biomass can be used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Waste products of existing industries or processes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Woody debris from logging operations and sawmills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Crops can be specifically grown, such as fast-growing willow trees or bamboo</a:t>
            </a:r>
          </a:p>
          <a:p>
            <a:pPr lvl="1">
              <a:lnSpc>
                <a:spcPct val="80000"/>
              </a:lnSpc>
            </a:pPr>
            <a:r>
              <a:rPr lang="en-US" altLang="en-US" b="1"/>
              <a:t>Co-firing</a:t>
            </a:r>
            <a:r>
              <a:rPr lang="en-US" altLang="en-US"/>
              <a:t> combines biomass with coal</a:t>
            </a:r>
          </a:p>
          <a:p>
            <a:pPr lvl="1">
              <a:lnSpc>
                <a:spcPct val="80000"/>
              </a:lnSpc>
            </a:pPr>
            <a:r>
              <a:rPr lang="en-US" altLang="en-US"/>
              <a:t>Bacterial breakdown of waste to produce methane</a:t>
            </a:r>
          </a:p>
        </p:txBody>
      </p:sp>
      <p:pic>
        <p:nvPicPr>
          <p:cNvPr id="51205" name="Picture 5" descr="20_2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1676401"/>
            <a:ext cx="2900363" cy="227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07" name="Picture 7" descr="20_2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1" y="4038601"/>
            <a:ext cx="2900363" cy="24241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609035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0.2"/>
  <p:tag name="QUESTIONNAME" val="QUESTION: Review"/>
  <p:tag name="QUESTIONTYPE" val=" 0"/>
  <p:tag name="QUESTIONCHOICES" val=" 4"/>
  <p:tag name="QUESTIONANSWER" val=" 3"/>
  <p:tag name="QUESTIONDIFFICULTY" val=" 0"/>
  <p:tag name="QUESTIONPOINTS" val=" 1"/>
  <p:tag name="QUESTIONCHANCES" val=" 1"/>
  <p:tag name="QUESTIONTIMER" val="00:3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0.2"/>
  <p:tag name="QUESTIONNAME" val="QUESTION: Review"/>
  <p:tag name="QUESTIONTYPE" val=" 0"/>
  <p:tag name="QUESTIONCHOICES" val=" 4"/>
  <p:tag name="QUESTIONANSWER" val=" 1"/>
  <p:tag name="QUESTIONDIFFICULTY" val=" 0"/>
  <p:tag name="QUESTIONPOINTS" val=" 1"/>
  <p:tag name="QUESTIONCHANCES" val=" 1"/>
  <p:tag name="QUESTIONTIMER" val="00:3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0.2"/>
  <p:tag name="QUESTIONNAME" val="QUESTION: Review"/>
  <p:tag name="QUESTIONTYPE" val=" 0"/>
  <p:tag name="QUESTIONCHOICES" val=" 4"/>
  <p:tag name="QUESTIONANSWER" val=" 4"/>
  <p:tag name="QUESTIONDIFFICULTY" val=" 0"/>
  <p:tag name="QUESTIONPOINTS" val=" 1"/>
  <p:tag name="QUESTIONCHANCES" val=" 1"/>
  <p:tag name="QUESTIONTIMER" val="00:3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0.2"/>
  <p:tag name="QUESTIONNAME" val="QUESTION: Review"/>
  <p:tag name="QUESTIONTYPE" val=" 0"/>
  <p:tag name="QUESTIONCHOICES" val=" 4"/>
  <p:tag name="QUESTIONANSWER" val=" 2"/>
  <p:tag name="QUESTIONDIFFICULTY" val=" 0"/>
  <p:tag name="QUESTIONPOINTS" val=" 1"/>
  <p:tag name="QUESTIONCHANCES" val=" 1"/>
  <p:tag name="QUESTIONTIMER" val="00:3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0.2"/>
  <p:tag name="QUESTIONNAME" val="QUESTION: Review"/>
  <p:tag name="QUESTIONTYPE" val=" 0"/>
  <p:tag name="QUESTIONCHOICES" val=" 4"/>
  <p:tag name="QUESTIONANSWER" val=" 3"/>
  <p:tag name="QUESTIONDIFFICULTY" val=" 0"/>
  <p:tag name="QUESTIONPOINTS" val=" 1"/>
  <p:tag name="QUESTIONCHANCES" val=" 1"/>
  <p:tag name="QUESTIONTIMER" val="00:3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0.2"/>
  <p:tag name="QUESTIONNAME" val="QUESTION: Review"/>
  <p:tag name="QUESTIONTYPE" val=" 0"/>
  <p:tag name="QUESTIONCHOICES" val=" 4"/>
  <p:tag name="QUESTIONANSWER" val=" 1"/>
  <p:tag name="QUESTIONDIFFICULTY" val=" 0"/>
  <p:tag name="QUESTIONPOINTS" val=" 1"/>
  <p:tag name="QUESTIONCHANCES" val=" 1"/>
  <p:tag name="QUESTIONTIMER" val="00:3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0.2"/>
  <p:tag name="QUESTIONNAME" val="QUESTION: Weighi"/>
  <p:tag name="QUESTIONTYPE" val=" 0"/>
  <p:tag name="QUESTIONCHOICES" val=" 4"/>
  <p:tag name="QUESTIONANSWER" val=" 5"/>
  <p:tag name="QUESTIONDIFFICULTY" val=" 0"/>
  <p:tag name="QUESTIONPOINTS" val=" 1"/>
  <p:tag name="QUESTIONCHANCES" val=" 1"/>
  <p:tag name="QUESTIONTIMER" val="00:3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ERSION" val="0.2"/>
  <p:tag name="QUESTIONNAME" val="QUESTION: Interp"/>
  <p:tag name="QUESTIONTYPE" val=" 0"/>
  <p:tag name="QUESTIONCHOICES" val=" 4"/>
  <p:tag name="QUESTIONANSWER" val=" 2"/>
  <p:tag name="QUESTIONDIFFICULTY" val=" 0"/>
  <p:tag name="QUESTIONPOINTS" val=" 1"/>
  <p:tag name="QUESTIONCHANCES" val=" 1"/>
  <p:tag name="QUESTIONTIMER" val="00:3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880</Words>
  <Application>Microsoft Office PowerPoint</Application>
  <PresentationFormat>Widescreen</PresentationFormat>
  <Paragraphs>164</Paragraphs>
  <Slides>27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ＭＳ Ｐゴシック</vt:lpstr>
      <vt:lpstr>Arial</vt:lpstr>
      <vt:lpstr>Calibri</vt:lpstr>
      <vt:lpstr>Calibri Light</vt:lpstr>
      <vt:lpstr>Times New Roman</vt:lpstr>
      <vt:lpstr>Office Theme</vt:lpstr>
      <vt:lpstr>PowerPoint Presentation</vt:lpstr>
      <vt:lpstr>Biomass energy</vt:lpstr>
      <vt:lpstr>Biomass sources are widely used</vt:lpstr>
      <vt:lpstr>Biomass can be overharvested</vt:lpstr>
      <vt:lpstr>New biomass strategies</vt:lpstr>
      <vt:lpstr>Biofuels can power automobiles</vt:lpstr>
      <vt:lpstr>Cars can run on ethanol</vt:lpstr>
      <vt:lpstr>Biodiesel is produced from vegetable oil</vt:lpstr>
      <vt:lpstr>Biopower generates electricity</vt:lpstr>
      <vt:lpstr>Biomass energy brings benefits</vt:lpstr>
      <vt:lpstr>Drawbacks of biomass energy</vt:lpstr>
      <vt:lpstr>Hydroelectric power</vt:lpstr>
      <vt:lpstr>A typical dam</vt:lpstr>
      <vt:lpstr>A run-of-river system</vt:lpstr>
      <vt:lpstr>Hydroelectric power is widely used</vt:lpstr>
      <vt:lpstr>Hydropower is clean and renewable</vt:lpstr>
      <vt:lpstr>Hydropower has negative impacts</vt:lpstr>
      <vt:lpstr>Hydropower may not expand much more</vt:lpstr>
      <vt:lpstr>Conclusion</vt:lpstr>
      <vt:lpstr>QUESTION: Review</vt:lpstr>
      <vt:lpstr>QUESTION: Review</vt:lpstr>
      <vt:lpstr>QUESTION: Review</vt:lpstr>
      <vt:lpstr>QUESTION: Review</vt:lpstr>
      <vt:lpstr>QUESTION: Review</vt:lpstr>
      <vt:lpstr>QUESTION: Review</vt:lpstr>
      <vt:lpstr>QUESTION: Weighing the Issues</vt:lpstr>
      <vt:lpstr>QUESTION: Interpreting Graphs and Data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Lawd Humongous</dc:creator>
  <cp:lastModifiedBy>Lawd Humongous</cp:lastModifiedBy>
  <cp:revision>1</cp:revision>
  <dcterms:created xsi:type="dcterms:W3CDTF">2016-05-16T13:33:29Z</dcterms:created>
  <dcterms:modified xsi:type="dcterms:W3CDTF">2016-05-16T13:33:45Z</dcterms:modified>
</cp:coreProperties>
</file>