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4554C-851F-4870-AC19-4D835661D77C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8D184-866E-44DB-91A4-C48D6B80D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1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7BCC7-0E4A-4A04-849B-E591425F813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7E96D8C-2E2E-48FD-9C5B-F55C6E1BFDD8}" type="slidenum">
              <a:rPr lang="en-US" altLang="en-US" sz="1200">
                <a:latin typeface="Calibri" pitchFamily="34" charset="0"/>
              </a:rPr>
              <a:pPr algn="r" eaLnBrk="1" hangingPunct="1"/>
              <a:t>14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5F342-0BBC-499D-AC04-9659813AA2A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380C562-9BBC-4C2C-8D25-ED0EAB3B3FDD}" type="slidenum">
              <a:rPr lang="en-US" altLang="en-US" sz="1200">
                <a:latin typeface="Calibri" pitchFamily="34" charset="0"/>
              </a:rPr>
              <a:pPr algn="r" eaLnBrk="1" hangingPunct="1"/>
              <a:t>23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2B604-CD4B-4A4E-BF02-DF339BB2731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482F20-D522-44F1-8AF0-2884C2BD9814}" type="slidenum">
              <a:rPr lang="en-US" altLang="en-US" sz="1200">
                <a:latin typeface="Calibri" pitchFamily="34" charset="0"/>
              </a:rPr>
              <a:pPr algn="r" eaLnBrk="1" hangingPunct="1"/>
              <a:t>25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4B940-4374-4C5C-AE20-C61C10AE03D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7D71F3B-B17E-4375-A2A7-C254E3B07FEF}" type="slidenum">
              <a:rPr lang="en-US" altLang="en-US" sz="1200">
                <a:latin typeface="Calibri" pitchFamily="34" charset="0"/>
              </a:rPr>
              <a:pPr algn="r" eaLnBrk="1" hangingPunct="1"/>
              <a:t>26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EBA42-D127-4953-A8C5-2A257FB7B2B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D02B755-931C-41AD-9AFF-87243ED5A0F8}" type="slidenum">
              <a:rPr lang="en-US" altLang="en-US" sz="1200">
                <a:latin typeface="Calibri" pitchFamily="34" charset="0"/>
              </a:rPr>
              <a:pPr algn="r" eaLnBrk="1" hangingPunct="1"/>
              <a:t>28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9166F-1535-40F6-9DFC-0571C2C279C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E20762-2774-4AA6-AC0B-2357BEDC8B9C}" type="slidenum">
              <a:rPr lang="en-US" altLang="en-US" sz="1200">
                <a:latin typeface="Calibri" pitchFamily="34" charset="0"/>
              </a:rPr>
              <a:pPr algn="r" eaLnBrk="1" hangingPunct="1"/>
              <a:t>15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E3889-9278-45FC-A1A8-A3AE8B84AE1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7017A24-5073-40EC-B23B-B6AA2622CA3C}" type="slidenum">
              <a:rPr lang="en-US" altLang="en-US" sz="1200">
                <a:latin typeface="Calibri" pitchFamily="34" charset="0"/>
              </a:rPr>
              <a:pPr algn="r" eaLnBrk="1" hangingPunct="1"/>
              <a:t>16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CACB9-4BEE-4213-B099-77382C23524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57C2858-9189-4D92-B6E9-650229CD47DB}" type="slidenum">
              <a:rPr lang="en-US" altLang="en-US" sz="1200">
                <a:latin typeface="Calibri" pitchFamily="34" charset="0"/>
              </a:rPr>
              <a:pPr algn="r" eaLnBrk="1" hangingPunct="1"/>
              <a:t>17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38C1F0-8502-4FCC-852C-A8116B3AACD7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58E42E7-8E0C-4E6E-8628-30A97F3858C7}" type="slidenum">
              <a:rPr lang="en-US" altLang="en-US" sz="1200">
                <a:latin typeface="Calibri" pitchFamily="34" charset="0"/>
              </a:rPr>
              <a:pPr algn="r" eaLnBrk="1" hangingPunct="1"/>
              <a:t>18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AACB-26E7-4F11-AA14-301F81F446F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526F288-DC78-4818-87E0-71C07FEFA8E3}" type="slidenum">
              <a:rPr lang="en-US" altLang="en-US" sz="1200">
                <a:latin typeface="Calibri" pitchFamily="34" charset="0"/>
              </a:rPr>
              <a:pPr algn="r" eaLnBrk="1" hangingPunct="1"/>
              <a:t>19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087E1-87F5-46EF-88F3-6357E55B7F9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CABF93E-854E-4307-AD07-CB9E5C67780D}" type="slidenum">
              <a:rPr lang="en-US" altLang="en-US" sz="1200">
                <a:latin typeface="Calibri" pitchFamily="34" charset="0"/>
              </a:rPr>
              <a:pPr algn="r" eaLnBrk="1" hangingPunct="1"/>
              <a:t>20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3E35F-19C8-42F2-A74E-1B211220809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867C71-18F0-4E2E-9CDF-D9DEDA165775}" type="slidenum">
              <a:rPr lang="en-US" altLang="en-US" sz="1200">
                <a:latin typeface="Calibri" pitchFamily="34" charset="0"/>
              </a:rPr>
              <a:pPr algn="r" eaLnBrk="1" hangingPunct="1"/>
              <a:t>21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D6962-613B-4963-8F1C-3F516A504D2D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95ECD9C-51C0-4A80-9D11-434EE2EABBE4}" type="slidenum">
              <a:rPr lang="en-US" altLang="en-US" sz="1200">
                <a:latin typeface="Calibri" pitchFamily="34" charset="0"/>
              </a:rPr>
              <a:pPr algn="r" eaLnBrk="1" hangingPunct="1"/>
              <a:t>22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3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0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80975"/>
            <a:ext cx="8685212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2088" y="2247900"/>
            <a:ext cx="4318000" cy="2698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2247900"/>
            <a:ext cx="4318000" cy="127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673475"/>
            <a:ext cx="4318000" cy="127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8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80975"/>
            <a:ext cx="8685212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2088" y="2247900"/>
            <a:ext cx="4318000" cy="127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92088" y="3673475"/>
            <a:ext cx="4318000" cy="127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62488" y="2247900"/>
            <a:ext cx="4318000" cy="2698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0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9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4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8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7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3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2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D669B-DD0C-4E56-B5EE-92E3CDB96CAE}" type="datetimeFigureOut">
              <a:rPr lang="en-US" smtClean="0"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A5E9E-9EAD-4B10-891D-7040AB29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ECOLOGY 2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en-US"/>
              <a:t>Effects of zebra mussels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 fontScale="92500"/>
          </a:bodyPr>
          <a:lstStyle/>
          <a:p>
            <a:r>
              <a:rPr lang="en-US" altLang="en-US"/>
              <a:t>Zebra mussels eat phytoplankton and zooplankton</a:t>
            </a:r>
          </a:p>
          <a:p>
            <a:pPr lvl="1"/>
            <a:r>
              <a:rPr lang="en-US" altLang="en-US"/>
              <a:t>Both populations decrease in lakes with zebra mussels</a:t>
            </a:r>
          </a:p>
          <a:p>
            <a:r>
              <a:rPr lang="en-US" altLang="en-US"/>
              <a:t>They don’t eat cyanobacteria  </a:t>
            </a:r>
          </a:p>
          <a:p>
            <a:pPr lvl="1"/>
            <a:r>
              <a:rPr lang="en-US" altLang="en-US"/>
              <a:t> Population increases in lakes with zebra mussels</a:t>
            </a:r>
          </a:p>
          <a:p>
            <a:r>
              <a:rPr lang="en-US" altLang="en-US"/>
              <a:t> Zebra mussels are becoming prey for some North American predators:</a:t>
            </a:r>
          </a:p>
          <a:p>
            <a:pPr lvl="1"/>
            <a:r>
              <a:rPr lang="en-US" altLang="en-US"/>
              <a:t>Diving ducks, muskrats, crayfish, flounder, sturgeon, eels, carp, and freshwater drum</a:t>
            </a:r>
          </a:p>
        </p:txBody>
      </p:sp>
    </p:spTree>
    <p:extLst>
      <p:ext uri="{BB962C8B-B14F-4D97-AF65-F5344CB8AC3E}">
        <p14:creationId xmlns:p14="http://schemas.microsoft.com/office/powerpoint/2010/main" val="187505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268288" y="714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Effects of predation on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/>
              <a:t>Increased prey populations increases predators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Predators survive and reproduce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Increased predator populations decrease prey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Decreased prey population causes starvation of predators 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Decreased predator populations increases prey populations</a:t>
            </a:r>
          </a:p>
          <a:p>
            <a:pPr>
              <a:lnSpc>
                <a:spcPct val="80000"/>
              </a:lnSpc>
            </a:pPr>
            <a:endParaRPr lang="en-US" altLang="en-US" sz="2400"/>
          </a:p>
        </p:txBody>
      </p:sp>
      <p:pic>
        <p:nvPicPr>
          <p:cNvPr id="19461" name="Picture 5" descr="06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65488"/>
            <a:ext cx="5638800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68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Natural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/>
          </a:bodyPr>
          <a:lstStyle/>
          <a:p>
            <a:r>
              <a:rPr lang="en-US" altLang="en-US"/>
              <a:t>Natural selection leads to evolution of adaptations that make predators better hunters</a:t>
            </a:r>
          </a:p>
          <a:p>
            <a:r>
              <a:rPr lang="en-US" altLang="en-US"/>
              <a:t>Individuals who are better at catching prey:</a:t>
            </a:r>
          </a:p>
          <a:p>
            <a:pPr lvl="1"/>
            <a:r>
              <a:rPr lang="en-US" altLang="en-US"/>
              <a:t>Live longer, healthier lives </a:t>
            </a:r>
          </a:p>
          <a:p>
            <a:pPr lvl="1"/>
            <a:r>
              <a:rPr lang="en-US" altLang="en-US"/>
              <a:t>Take better care of offspring</a:t>
            </a:r>
          </a:p>
          <a:p>
            <a:r>
              <a:rPr lang="en-US" altLang="en-US"/>
              <a:t>Predation pressure: prey are at risk of immediate death</a:t>
            </a:r>
          </a:p>
          <a:p>
            <a:pPr lvl="1"/>
            <a:r>
              <a:rPr lang="en-US" altLang="en-US"/>
              <a:t>Prey develops elaborate defenses against being eaten</a:t>
            </a:r>
          </a:p>
          <a:p>
            <a:endParaRPr lang="en-US" altLang="en-US" sz="2400"/>
          </a:p>
          <a:p>
            <a:endParaRPr lang="en-US" altLang="en-US" sz="2600"/>
          </a:p>
          <a:p>
            <a:endParaRPr lang="en-US" altLang="en-US" sz="2600"/>
          </a:p>
        </p:txBody>
      </p:sp>
    </p:spTree>
    <p:extLst>
      <p:ext uri="{BB962C8B-B14F-4D97-AF65-F5344CB8AC3E}">
        <p14:creationId xmlns:p14="http://schemas.microsoft.com/office/powerpoint/2010/main" val="23402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0" name="Picture 10" descr="06_0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371600"/>
            <a:ext cx="3435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8" y="180975"/>
            <a:ext cx="8685212" cy="1073150"/>
          </a:xfrm>
        </p:spPr>
        <p:txBody>
          <a:bodyPr/>
          <a:lstStyle/>
          <a:p>
            <a:r>
              <a:rPr lang="en-US" altLang="en-US"/>
              <a:t>Organisms evolve defenses against being eaten</a:t>
            </a:r>
          </a:p>
        </p:txBody>
      </p:sp>
      <p:pic>
        <p:nvPicPr>
          <p:cNvPr id="102405" name="Picture 5" descr="06_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1210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06_0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28733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Parasites</a:t>
            </a:r>
          </a:p>
        </p:txBody>
      </p:sp>
      <p:sp>
        <p:nvSpPr>
          <p:cNvPr id="68611" name="Content Placeholder 4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077200" cy="3851275"/>
          </a:xfrm>
        </p:spPr>
        <p:txBody>
          <a:bodyPr anchor="t"/>
          <a:lstStyle/>
          <a:p>
            <a:r>
              <a:rPr lang="en-US" altLang="en-US" b="1"/>
              <a:t>Parasitism</a:t>
            </a:r>
            <a:r>
              <a:rPr lang="en-US" altLang="en-US"/>
              <a:t> = a relationship in which one organism (</a:t>
            </a:r>
            <a:r>
              <a:rPr lang="en-US" altLang="en-US" b="1"/>
              <a:t>parasite</a:t>
            </a:r>
            <a:r>
              <a:rPr lang="en-US" altLang="en-US"/>
              <a:t>) depends on another (</a:t>
            </a:r>
            <a:r>
              <a:rPr lang="en-US" altLang="en-US" b="1"/>
              <a:t>host</a:t>
            </a:r>
            <a:r>
              <a:rPr lang="en-US" altLang="en-US"/>
              <a:t>) for nourishment or other benefit</a:t>
            </a:r>
          </a:p>
          <a:p>
            <a:r>
              <a:rPr lang="en-US" altLang="en-US"/>
              <a:t>Some species live within the host</a:t>
            </a:r>
          </a:p>
          <a:p>
            <a:pPr lvl="1"/>
            <a:r>
              <a:rPr lang="en-US" altLang="en-US"/>
              <a:t>Disease, tapeworms</a:t>
            </a:r>
          </a:p>
          <a:p>
            <a:r>
              <a:rPr lang="en-US" altLang="en-US"/>
              <a:t>Others are free-living, and have infrequent contact with their hosts</a:t>
            </a:r>
          </a:p>
          <a:p>
            <a:pPr lvl="1"/>
            <a:r>
              <a:rPr lang="en-US" altLang="en-US"/>
              <a:t>Ticks, sea lampreys</a:t>
            </a:r>
          </a:p>
        </p:txBody>
      </p:sp>
      <p:pic>
        <p:nvPicPr>
          <p:cNvPr id="68613" name="Picture 5" descr="06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31242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Coevolution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4294967295"/>
          </p:nvPr>
        </p:nvSpPr>
        <p:spPr>
          <a:xfrm>
            <a:off x="192088" y="2247900"/>
            <a:ext cx="8788400" cy="3082925"/>
          </a:xfrm>
        </p:spPr>
        <p:txBody>
          <a:bodyPr anchor="t"/>
          <a:lstStyle/>
          <a:p>
            <a:r>
              <a:rPr lang="en-US" altLang="en-US" b="1"/>
              <a:t>Coevolution</a:t>
            </a:r>
            <a:r>
              <a:rPr lang="en-US" altLang="en-US"/>
              <a:t> = hosts and parasites become locked in a duel of escalating adaptations</a:t>
            </a:r>
          </a:p>
          <a:p>
            <a:pPr lvl="1"/>
            <a:r>
              <a:rPr lang="en-US" altLang="en-US"/>
              <a:t>Has been called an  “evolutionary arms race” </a:t>
            </a:r>
          </a:p>
          <a:p>
            <a:pPr lvl="1"/>
            <a:r>
              <a:rPr lang="en-US" altLang="en-US"/>
              <a:t>Each evolves new responses to the other</a:t>
            </a:r>
          </a:p>
          <a:p>
            <a:pPr lvl="1"/>
            <a:r>
              <a:rPr lang="en-US" altLang="en-US"/>
              <a:t>It may not be beneficial to the parasite to kill its host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1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Herbivory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5562600" cy="5346700"/>
          </a:xfrm>
        </p:spPr>
        <p:txBody>
          <a:bodyPr anchor="t"/>
          <a:lstStyle/>
          <a:p>
            <a:r>
              <a:rPr lang="en-US" altLang="en-US"/>
              <a:t>Exploitation in which animals feed on the tissues of plants</a:t>
            </a:r>
          </a:p>
          <a:p>
            <a:pPr lvl="1"/>
            <a:r>
              <a:rPr lang="en-US" altLang="en-US"/>
              <a:t>Widely seen in insects</a:t>
            </a:r>
          </a:p>
          <a:p>
            <a:pPr lvl="1"/>
            <a:r>
              <a:rPr lang="en-US" altLang="en-US"/>
              <a:t>May not kill the plant, but affects its growth and survival</a:t>
            </a:r>
          </a:p>
          <a:p>
            <a:r>
              <a:rPr lang="en-US" altLang="en-US"/>
              <a:t>Defenses against herbivory include</a:t>
            </a:r>
          </a:p>
          <a:p>
            <a:pPr lvl="1"/>
            <a:r>
              <a:rPr lang="en-US" altLang="en-US"/>
              <a:t>Chemicals: toxic or distasteful parts</a:t>
            </a:r>
          </a:p>
          <a:p>
            <a:pPr lvl="1"/>
            <a:r>
              <a:rPr lang="en-US" altLang="en-US"/>
              <a:t>Physical: thorns, spines, or irritating hairs</a:t>
            </a:r>
          </a:p>
          <a:p>
            <a:pPr lvl="1"/>
            <a:r>
              <a:rPr lang="en-US" altLang="en-US"/>
              <a:t>Other animals: protect the plant</a:t>
            </a:r>
          </a:p>
        </p:txBody>
      </p:sp>
      <p:pic>
        <p:nvPicPr>
          <p:cNvPr id="73733" name="Picture 5" descr="06_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905000"/>
            <a:ext cx="28733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Mutualism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4294967295"/>
          </p:nvPr>
        </p:nvSpPr>
        <p:spPr>
          <a:xfrm>
            <a:off x="192088" y="2247900"/>
            <a:ext cx="8788400" cy="4022725"/>
          </a:xfrm>
        </p:spPr>
        <p:txBody>
          <a:bodyPr anchor="t"/>
          <a:lstStyle/>
          <a:p>
            <a:r>
              <a:rPr lang="en-US" altLang="en-US"/>
              <a:t>Two or more species benefit from their interactions</a:t>
            </a:r>
          </a:p>
          <a:p>
            <a:r>
              <a:rPr lang="en-US" altLang="en-US" b="1"/>
              <a:t>Symbiosis</a:t>
            </a:r>
            <a:r>
              <a:rPr lang="en-US" altLang="en-US"/>
              <a:t> = mutualism in which the organisms live in close physical contact</a:t>
            </a:r>
          </a:p>
          <a:p>
            <a:pPr lvl="1"/>
            <a:r>
              <a:rPr lang="en-US" altLang="en-US"/>
              <a:t>Microbes within digestive tracts</a:t>
            </a:r>
          </a:p>
          <a:p>
            <a:pPr lvl="1"/>
            <a:r>
              <a:rPr lang="en-US" altLang="en-US"/>
              <a:t>Plants and fungi</a:t>
            </a:r>
          </a:p>
          <a:p>
            <a:r>
              <a:rPr lang="en-US" altLang="en-US" b="1"/>
              <a:t>Pollination</a:t>
            </a:r>
            <a:r>
              <a:rPr lang="en-US" altLang="en-US"/>
              <a:t> = bees, bats, birds and others transfer pollen from one flower to another, fertilizing its eggs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95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Pollination</a:t>
            </a:r>
          </a:p>
        </p:txBody>
      </p:sp>
      <p:pic>
        <p:nvPicPr>
          <p:cNvPr id="81924" name="Picture 4" descr="06_09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884488"/>
            <a:ext cx="6834187" cy="2039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28600" y="1447800"/>
            <a:ext cx="8556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In exchange for the plant nectar, the animals pollinate plants, which allows them to reproduce</a:t>
            </a:r>
          </a:p>
        </p:txBody>
      </p:sp>
    </p:spTree>
    <p:extLst>
      <p:ext uri="{BB962C8B-B14F-4D97-AF65-F5344CB8AC3E}">
        <p14:creationId xmlns:p14="http://schemas.microsoft.com/office/powerpoint/2010/main" val="2803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en-US" sz="2800"/>
              <a:t>Relationships with no effect on one member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4294967295"/>
          </p:nvPr>
        </p:nvSpPr>
        <p:spPr>
          <a:xfrm>
            <a:off x="355600" y="1219200"/>
            <a:ext cx="8788400" cy="4791075"/>
          </a:xfrm>
        </p:spPr>
        <p:txBody>
          <a:bodyPr anchor="t"/>
          <a:lstStyle/>
          <a:p>
            <a:r>
              <a:rPr lang="en-US" altLang="en-US" b="1"/>
              <a:t>Amensalism</a:t>
            </a:r>
            <a:r>
              <a:rPr lang="en-US" altLang="en-US"/>
              <a:t> = a relationship in which one organism is harmed while the other is unaffected</a:t>
            </a:r>
          </a:p>
          <a:p>
            <a:pPr lvl="1"/>
            <a:r>
              <a:rPr lang="en-US" altLang="en-US"/>
              <a:t>Difficult to confirm, because usually one organism benefits from harming another</a:t>
            </a:r>
          </a:p>
          <a:p>
            <a:pPr lvl="1"/>
            <a:r>
              <a:rPr lang="en-US" altLang="en-US" b="1"/>
              <a:t>Allelopathy</a:t>
            </a:r>
            <a:r>
              <a:rPr lang="en-US" altLang="en-US"/>
              <a:t> = certain plants release harmful chemicals</a:t>
            </a:r>
          </a:p>
          <a:p>
            <a:pPr lvl="1"/>
            <a:r>
              <a:rPr lang="en-US" altLang="en-US"/>
              <a:t>Or, is this competition?</a:t>
            </a:r>
          </a:p>
          <a:p>
            <a:r>
              <a:rPr lang="en-US" altLang="en-US" b="1"/>
              <a:t>Commensalism</a:t>
            </a:r>
            <a:r>
              <a:rPr lang="en-US" altLang="en-US"/>
              <a:t> = a relationship in which one organism benefits, while the other remains unaffected</a:t>
            </a:r>
          </a:p>
          <a:p>
            <a:pPr lvl="1"/>
            <a:r>
              <a:rPr lang="en-US" altLang="en-US" b="1"/>
              <a:t>Facilitation</a:t>
            </a:r>
            <a:r>
              <a:rPr lang="en-US" altLang="en-US"/>
              <a:t> = plants that create shade and leaf litter allow seedlings to grow</a:t>
            </a:r>
          </a:p>
        </p:txBody>
      </p:sp>
    </p:spTree>
    <p:extLst>
      <p:ext uri="{BB962C8B-B14F-4D97-AF65-F5344CB8AC3E}">
        <p14:creationId xmlns:p14="http://schemas.microsoft.com/office/powerpoint/2010/main" val="26879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5213" cy="1165225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Case Study: Black and white and spread all over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381000" y="1295400"/>
            <a:ext cx="5105400" cy="4583113"/>
          </a:xfrm>
        </p:spPr>
        <p:txBody>
          <a:bodyPr anchor="t"/>
          <a:lstStyle/>
          <a:p>
            <a:r>
              <a:rPr lang="en-US" altLang="en-US" sz="2400"/>
              <a:t>Small, black and white shellfish</a:t>
            </a:r>
          </a:p>
          <a:p>
            <a:r>
              <a:rPr lang="en-US" altLang="en-US" sz="2400"/>
              <a:t>Introduced to Lake St. Clair, Canada, in 1988, in discharged ballast water</a:t>
            </a:r>
          </a:p>
          <a:p>
            <a:r>
              <a:rPr lang="en-US" altLang="en-US" sz="2400"/>
              <a:t>Within 2 years, the zebra mussels invaded all 5 Great Lakes</a:t>
            </a:r>
          </a:p>
          <a:p>
            <a:r>
              <a:rPr lang="en-US" altLang="en-US" sz="2400"/>
              <a:t>Populations grew exponentially </a:t>
            </a:r>
          </a:p>
          <a:p>
            <a:pPr lvl="1"/>
            <a:r>
              <a:rPr lang="en-US" altLang="en-US" sz="2400"/>
              <a:t>No natural predators, competitors, or parasites</a:t>
            </a:r>
          </a:p>
          <a:p>
            <a:r>
              <a:rPr lang="en-US" altLang="en-US" sz="2400"/>
              <a:t>Hundreds of millions of dollars of damage to property</a:t>
            </a:r>
          </a:p>
          <a:p>
            <a:endParaRPr lang="en-US" altLang="en-US" sz="2400"/>
          </a:p>
        </p:txBody>
      </p:sp>
      <p:pic>
        <p:nvPicPr>
          <p:cNvPr id="4101" name="Picture 5" descr="06_00-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486150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06_0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3048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0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Ecological communities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4294967295"/>
          </p:nvPr>
        </p:nvSpPr>
        <p:spPr>
          <a:xfrm>
            <a:off x="355600" y="1371600"/>
            <a:ext cx="8788400" cy="4022725"/>
          </a:xfrm>
        </p:spPr>
        <p:txBody>
          <a:bodyPr anchor="t"/>
          <a:lstStyle/>
          <a:p>
            <a:r>
              <a:rPr lang="en-US" altLang="en-US" b="1"/>
              <a:t>Community</a:t>
            </a:r>
            <a:r>
              <a:rPr lang="en-US" altLang="en-US"/>
              <a:t> = an assemblage of species living in the same place at the same time</a:t>
            </a:r>
          </a:p>
          <a:p>
            <a:pPr lvl="1"/>
            <a:r>
              <a:rPr lang="en-US" altLang="en-US"/>
              <a:t>Members interact with each other</a:t>
            </a:r>
          </a:p>
          <a:p>
            <a:pPr lvl="1"/>
            <a:r>
              <a:rPr lang="en-US" altLang="en-US"/>
              <a:t>Interactions determine the structure, function, and species composition of the community</a:t>
            </a:r>
          </a:p>
          <a:p>
            <a:r>
              <a:rPr lang="en-US" altLang="en-US" b="1"/>
              <a:t>Community ecologists</a:t>
            </a:r>
            <a:r>
              <a:rPr lang="en-US" altLang="en-US"/>
              <a:t> = people interested in how: </a:t>
            </a:r>
          </a:p>
          <a:p>
            <a:pPr lvl="1"/>
            <a:r>
              <a:rPr lang="en-US" altLang="en-US"/>
              <a:t>Species coexist and  relate to one another</a:t>
            </a:r>
          </a:p>
          <a:p>
            <a:pPr lvl="1"/>
            <a:r>
              <a:rPr lang="en-US" altLang="en-US"/>
              <a:t>Communities change, and why patterns exist</a:t>
            </a:r>
          </a:p>
        </p:txBody>
      </p:sp>
    </p:spTree>
    <p:extLst>
      <p:ext uri="{BB962C8B-B14F-4D97-AF65-F5344CB8AC3E}">
        <p14:creationId xmlns:p14="http://schemas.microsoft.com/office/powerpoint/2010/main" val="78238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Energy passes through trophic levels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95400"/>
            <a:ext cx="4800600" cy="5175250"/>
          </a:xfrm>
        </p:spPr>
        <p:txBody>
          <a:bodyPr anchor="t"/>
          <a:lstStyle/>
          <a:p>
            <a:r>
              <a:rPr lang="en-US" altLang="en-US"/>
              <a:t>One of the most important species interactions is who eats whom</a:t>
            </a:r>
          </a:p>
          <a:p>
            <a:r>
              <a:rPr lang="en-US" altLang="en-US"/>
              <a:t>Matter and energy move through the community</a:t>
            </a:r>
          </a:p>
          <a:p>
            <a:r>
              <a:rPr lang="en-US" altLang="en-US" b="1"/>
              <a:t>Trophic levels</a:t>
            </a:r>
            <a:r>
              <a:rPr lang="en-US" altLang="en-US"/>
              <a:t> = rank in the feeding hierarchy</a:t>
            </a:r>
          </a:p>
          <a:p>
            <a:pPr lvl="1"/>
            <a:r>
              <a:rPr lang="en-US" altLang="en-US"/>
              <a:t>Producers</a:t>
            </a:r>
          </a:p>
          <a:p>
            <a:pPr lvl="1"/>
            <a:r>
              <a:rPr lang="en-US" altLang="en-US"/>
              <a:t>Consumers</a:t>
            </a:r>
          </a:p>
          <a:p>
            <a:pPr lvl="1"/>
            <a:r>
              <a:rPr lang="en-US" altLang="en-US"/>
              <a:t>Detritivores and Decomposers</a:t>
            </a:r>
          </a:p>
        </p:txBody>
      </p:sp>
      <p:pic>
        <p:nvPicPr>
          <p:cNvPr id="88069" name="Picture 5" descr="06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038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Producers: the first trophic level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4294967295"/>
          </p:nvPr>
        </p:nvSpPr>
        <p:spPr>
          <a:xfrm>
            <a:off x="192088" y="2247900"/>
            <a:ext cx="8788400" cy="3467100"/>
          </a:xfrm>
        </p:spPr>
        <p:txBody>
          <a:bodyPr anchor="t"/>
          <a:lstStyle/>
          <a:p>
            <a:r>
              <a:rPr lang="en-US" altLang="en-US" b="1"/>
              <a:t>Autotrophs</a:t>
            </a:r>
            <a:r>
              <a:rPr lang="en-US" altLang="en-US"/>
              <a:t> (“self-feeders”) = organisms that capture solar energy for photosynthesis to produce sugars</a:t>
            </a:r>
          </a:p>
          <a:p>
            <a:pPr lvl="1"/>
            <a:r>
              <a:rPr lang="en-US" altLang="en-US"/>
              <a:t>Green Plants</a:t>
            </a:r>
          </a:p>
          <a:p>
            <a:pPr lvl="1"/>
            <a:r>
              <a:rPr lang="en-US" altLang="en-US"/>
              <a:t>Cyanobacteria</a:t>
            </a:r>
          </a:p>
          <a:p>
            <a:pPr lvl="1"/>
            <a:r>
              <a:rPr lang="en-US" altLang="en-US"/>
              <a:t>Algae</a:t>
            </a:r>
          </a:p>
          <a:p>
            <a:r>
              <a:rPr lang="en-US" altLang="en-US" b="1"/>
              <a:t>Chemosynthetic bacteria</a:t>
            </a:r>
            <a:r>
              <a:rPr lang="en-US" altLang="en-US"/>
              <a:t> use the geothermal energy in hot springs or deep-sea vents to produce their food</a:t>
            </a:r>
          </a:p>
        </p:txBody>
      </p:sp>
    </p:spTree>
    <p:extLst>
      <p:ext uri="{BB962C8B-B14F-4D97-AF65-F5344CB8AC3E}">
        <p14:creationId xmlns:p14="http://schemas.microsoft.com/office/powerpoint/2010/main" val="22493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8685213" cy="1165225"/>
          </a:xfrm>
        </p:spPr>
        <p:txBody>
          <a:bodyPr lIns="91440" tIns="45720" rIns="91440" bIns="45720" anchor="ctr"/>
          <a:lstStyle/>
          <a:p>
            <a:r>
              <a:rPr lang="en-US" altLang="en-US"/>
              <a:t>Consumers: organisms that consume producers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524000"/>
            <a:ext cx="8229600" cy="4365625"/>
          </a:xfrm>
        </p:spPr>
        <p:txBody>
          <a:bodyPr anchor="t"/>
          <a:lstStyle/>
          <a:p>
            <a:pPr>
              <a:buFont typeface="Times New Roman" pitchFamily="18" charset="0"/>
              <a:buNone/>
            </a:pPr>
            <a:r>
              <a:rPr lang="en-US" altLang="en-US" b="1"/>
              <a:t>Primary consumers</a:t>
            </a:r>
            <a:r>
              <a:rPr lang="en-US" altLang="en-US"/>
              <a:t> = second trophic level</a:t>
            </a:r>
          </a:p>
          <a:p>
            <a:pPr lvl="1"/>
            <a:r>
              <a:rPr lang="en-US" altLang="en-US"/>
              <a:t>Organisms that consume producers</a:t>
            </a:r>
          </a:p>
          <a:p>
            <a:pPr lvl="1"/>
            <a:r>
              <a:rPr lang="en-US" altLang="en-US" b="1"/>
              <a:t>Herbivores</a:t>
            </a:r>
            <a:r>
              <a:rPr lang="en-US" altLang="en-US"/>
              <a:t> consume plants</a:t>
            </a:r>
          </a:p>
          <a:p>
            <a:pPr lvl="1"/>
            <a:r>
              <a:rPr lang="en-US" altLang="en-US"/>
              <a:t>Deer, grasshoppers</a:t>
            </a:r>
          </a:p>
          <a:p>
            <a:r>
              <a:rPr lang="en-US" altLang="en-US" b="1"/>
              <a:t>Secondary consumers</a:t>
            </a:r>
            <a:r>
              <a:rPr lang="en-US" altLang="en-US"/>
              <a:t> = third trophic level</a:t>
            </a:r>
          </a:p>
          <a:p>
            <a:pPr lvl="1"/>
            <a:r>
              <a:rPr lang="en-US" altLang="en-US"/>
              <a:t>Organisms that prey on primary consumers</a:t>
            </a:r>
          </a:p>
          <a:p>
            <a:pPr lvl="1"/>
            <a:r>
              <a:rPr lang="en-US" altLang="en-US" b="1"/>
              <a:t>Carnivores</a:t>
            </a:r>
            <a:r>
              <a:rPr lang="en-US" altLang="en-US"/>
              <a:t> consume meat </a:t>
            </a:r>
          </a:p>
          <a:p>
            <a:pPr lvl="1"/>
            <a:r>
              <a:rPr lang="en-US" altLang="en-US"/>
              <a:t>Wolves, rodents</a:t>
            </a:r>
          </a:p>
        </p:txBody>
      </p:sp>
    </p:spTree>
    <p:extLst>
      <p:ext uri="{BB962C8B-B14F-4D97-AF65-F5344CB8AC3E}">
        <p14:creationId xmlns:p14="http://schemas.microsoft.com/office/powerpoint/2010/main" val="1291007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8" y="180975"/>
            <a:ext cx="8685212" cy="1073150"/>
          </a:xfrm>
        </p:spPr>
        <p:txBody>
          <a:bodyPr/>
          <a:lstStyle/>
          <a:p>
            <a:r>
              <a:rPr lang="en-US" altLang="en-US"/>
              <a:t>Consumers occur at even higher trophic levels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970088"/>
            <a:ext cx="8788400" cy="3254375"/>
          </a:xfrm>
        </p:spPr>
        <p:txBody>
          <a:bodyPr/>
          <a:lstStyle/>
          <a:p>
            <a:r>
              <a:rPr lang="en-US" altLang="en-US" b="1"/>
              <a:t>Tertiary Consumers </a:t>
            </a:r>
            <a:r>
              <a:rPr lang="en-US" altLang="en-US"/>
              <a:t>= fourth trophic level</a:t>
            </a:r>
          </a:p>
          <a:p>
            <a:pPr lvl="1"/>
            <a:r>
              <a:rPr lang="en-US" altLang="en-US"/>
              <a:t>Predators at the highest trophic level</a:t>
            </a:r>
          </a:p>
          <a:p>
            <a:pPr lvl="1"/>
            <a:r>
              <a:rPr lang="en-US" altLang="en-US"/>
              <a:t>Consume secondary consumers</a:t>
            </a:r>
          </a:p>
          <a:p>
            <a:pPr lvl="1"/>
            <a:r>
              <a:rPr lang="en-US" altLang="en-US"/>
              <a:t>Are also carnivores</a:t>
            </a:r>
          </a:p>
          <a:p>
            <a:pPr lvl="1"/>
            <a:r>
              <a:rPr lang="en-US" altLang="en-US"/>
              <a:t>Hawks, owls</a:t>
            </a:r>
          </a:p>
          <a:p>
            <a:r>
              <a:rPr lang="en-US" altLang="en-US" b="1"/>
              <a:t>Omnivores</a:t>
            </a:r>
            <a:r>
              <a:rPr lang="en-US" altLang="en-US"/>
              <a:t> = consumers that eat both plants and animals</a:t>
            </a:r>
          </a:p>
        </p:txBody>
      </p:sp>
    </p:spTree>
    <p:extLst>
      <p:ext uri="{BB962C8B-B14F-4D97-AF65-F5344CB8AC3E}">
        <p14:creationId xmlns:p14="http://schemas.microsoft.com/office/powerpoint/2010/main" val="418338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Detritivores and decomposers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4294967295"/>
          </p:nvPr>
        </p:nvSpPr>
        <p:spPr>
          <a:xfrm>
            <a:off x="355600" y="1371600"/>
            <a:ext cx="8788400" cy="4578350"/>
          </a:xfrm>
        </p:spPr>
        <p:txBody>
          <a:bodyPr anchor="t"/>
          <a:lstStyle/>
          <a:p>
            <a:r>
              <a:rPr lang="en-US" altLang="en-US"/>
              <a:t>Organisms that consume nonliving organic matter</a:t>
            </a:r>
          </a:p>
          <a:p>
            <a:pPr lvl="1"/>
            <a:r>
              <a:rPr lang="en-US" altLang="en-US"/>
              <a:t>Enrich soils and/or recycle nutrients found in dead organisms</a:t>
            </a:r>
          </a:p>
          <a:p>
            <a:r>
              <a:rPr lang="en-US" altLang="en-US" b="1"/>
              <a:t>Detritivores</a:t>
            </a:r>
            <a:r>
              <a:rPr lang="en-US" altLang="en-US"/>
              <a:t> = scavenge waste products or dead bodies</a:t>
            </a:r>
          </a:p>
          <a:p>
            <a:pPr lvl="1"/>
            <a:r>
              <a:rPr lang="en-US" altLang="en-US"/>
              <a:t>Millipedes</a:t>
            </a:r>
          </a:p>
          <a:p>
            <a:r>
              <a:rPr lang="en-US" altLang="en-US" b="1"/>
              <a:t>Decomposers</a:t>
            </a:r>
            <a:r>
              <a:rPr lang="en-US" altLang="en-US"/>
              <a:t> = break down leaf litter and other non-living material</a:t>
            </a:r>
          </a:p>
          <a:p>
            <a:pPr lvl="1"/>
            <a:r>
              <a:rPr lang="en-US" altLang="en-US"/>
              <a:t>Fungi, bacteria</a:t>
            </a:r>
          </a:p>
          <a:p>
            <a:pPr lvl="1"/>
            <a:r>
              <a:rPr lang="en-US" altLang="en-US"/>
              <a:t>Enhance topsoil and recycle nutrients</a:t>
            </a:r>
          </a:p>
        </p:txBody>
      </p:sp>
    </p:spTree>
    <p:extLst>
      <p:ext uri="{BB962C8B-B14F-4D97-AF65-F5344CB8AC3E}">
        <p14:creationId xmlns:p14="http://schemas.microsoft.com/office/powerpoint/2010/main" val="2438584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57175"/>
            <a:ext cx="8229600" cy="62865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altLang="en-US"/>
              <a:t>Energy, biomass, and numbers decrease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5175250"/>
          </a:xfrm>
        </p:spPr>
        <p:txBody>
          <a:bodyPr anchor="t"/>
          <a:lstStyle/>
          <a:p>
            <a:r>
              <a:rPr lang="en-US" altLang="en-US"/>
              <a:t>Most energy organisms use is lost as waste heat through respiration</a:t>
            </a:r>
          </a:p>
          <a:p>
            <a:pPr lvl="1"/>
            <a:r>
              <a:rPr lang="en-US" altLang="en-US"/>
              <a:t>Less and less energy is available in each successive trophic level</a:t>
            </a:r>
          </a:p>
          <a:p>
            <a:pPr lvl="1"/>
            <a:r>
              <a:rPr lang="en-US" altLang="en-US"/>
              <a:t>Each level contains only 10% of the energy of the trophic level below it</a:t>
            </a:r>
          </a:p>
          <a:p>
            <a:r>
              <a:rPr lang="en-US" altLang="en-US"/>
              <a:t>There are far fewer organisms at the highest trophic levels, with less energy available</a:t>
            </a:r>
          </a:p>
          <a:p>
            <a:pPr>
              <a:buFont typeface="Times New Roman" pitchFamily="18" charset="0"/>
              <a:buNone/>
            </a:pPr>
            <a:endParaRPr lang="en-US" altLang="en-US"/>
          </a:p>
          <a:p>
            <a:pPr>
              <a:buFont typeface="Times New Roman" pitchFamily="18" charset="0"/>
              <a:buNone/>
            </a:pPr>
            <a:r>
              <a:rPr lang="en-US" altLang="en-US" i="1"/>
              <a:t>A human vegetarian’s ecological footprint is smaller than a meat-eater’s footprint</a:t>
            </a:r>
          </a:p>
        </p:txBody>
      </p:sp>
    </p:spTree>
    <p:extLst>
      <p:ext uri="{BB962C8B-B14F-4D97-AF65-F5344CB8AC3E}">
        <p14:creationId xmlns:p14="http://schemas.microsoft.com/office/powerpoint/2010/main" val="1909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Pyramids of energy, biomass, and numbers</a:t>
            </a:r>
          </a:p>
        </p:txBody>
      </p:sp>
      <p:pic>
        <p:nvPicPr>
          <p:cNvPr id="104452" name="Picture 4" descr="06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981700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8685213" cy="1165225"/>
          </a:xfrm>
        </p:spPr>
        <p:txBody>
          <a:bodyPr lIns="91440" tIns="45720" rIns="91440" bIns="45720" anchor="ctr"/>
          <a:lstStyle/>
          <a:p>
            <a:r>
              <a:rPr lang="en-US" altLang="en-US"/>
              <a:t>Food webs show relationships and energy flow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4648200" cy="4144963"/>
          </a:xfrm>
        </p:spPr>
        <p:txBody>
          <a:bodyPr anchor="t"/>
          <a:lstStyle/>
          <a:p>
            <a:r>
              <a:rPr lang="en-US" altLang="en-US" sz="2400" b="1"/>
              <a:t>Food chain</a:t>
            </a:r>
            <a:r>
              <a:rPr lang="en-US" altLang="en-US" sz="2400"/>
              <a:t> = the relationship of how energy is transferred up the trophic levels </a:t>
            </a:r>
          </a:p>
          <a:p>
            <a:r>
              <a:rPr lang="en-US" altLang="en-US" sz="2400" b="1"/>
              <a:t>Food web</a:t>
            </a:r>
            <a:r>
              <a:rPr lang="en-US" altLang="en-US" sz="2400"/>
              <a:t> = a visual map of feeding relationships and energy flow</a:t>
            </a:r>
          </a:p>
          <a:p>
            <a:pPr lvl="1"/>
            <a:r>
              <a:rPr lang="en-US" altLang="en-US" sz="2400"/>
              <a:t>Includes many different organisms at all the various levels</a:t>
            </a:r>
          </a:p>
          <a:p>
            <a:pPr lvl="1"/>
            <a:r>
              <a:rPr lang="en-US" altLang="en-US" sz="2400"/>
              <a:t>Greatly simplified; leaves out the majority of species</a:t>
            </a:r>
          </a:p>
        </p:txBody>
      </p:sp>
      <p:pic>
        <p:nvPicPr>
          <p:cNvPr id="98309" name="Picture 5" descr="06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914775" cy="37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 idx="4294967295"/>
          </p:nvPr>
        </p:nvSpPr>
        <p:spPr>
          <a:xfrm>
            <a:off x="268288" y="52388"/>
            <a:ext cx="8685212" cy="628650"/>
          </a:xfrm>
        </p:spPr>
        <p:txBody>
          <a:bodyPr lIns="91440" tIns="45720" rIns="91440" bIns="45720" anchor="ctr"/>
          <a:lstStyle/>
          <a:p>
            <a:r>
              <a:rPr lang="en-US" altLang="en-US"/>
              <a:t>Some organisms play big roles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4294967295"/>
          </p:nvPr>
        </p:nvSpPr>
        <p:spPr>
          <a:xfrm>
            <a:off x="192088" y="2247900"/>
            <a:ext cx="5045075" cy="3124200"/>
          </a:xfrm>
        </p:spPr>
        <p:txBody>
          <a:bodyPr anchor="t"/>
          <a:lstStyle/>
          <a:p>
            <a:r>
              <a:rPr lang="en-US" altLang="en-US" b="1"/>
              <a:t>Keystone Species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/>
              <a:t>has a strong or wide-reaching impact far out of proportion to its abundance</a:t>
            </a:r>
          </a:p>
          <a:p>
            <a:r>
              <a:rPr lang="en-US" altLang="en-US"/>
              <a:t>Removal of a keystone species has substantial ripple effects </a:t>
            </a:r>
          </a:p>
          <a:p>
            <a:pPr lvl="1"/>
            <a:r>
              <a:rPr lang="en-US" altLang="en-US"/>
              <a:t>Alters the food chain</a:t>
            </a:r>
          </a:p>
        </p:txBody>
      </p:sp>
      <p:pic>
        <p:nvPicPr>
          <p:cNvPr id="100357" name="Picture 5" descr="06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3893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Species interactions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905000"/>
            <a:ext cx="8788400" cy="3638550"/>
          </a:xfrm>
        </p:spPr>
        <p:txBody>
          <a:bodyPr anchor="t"/>
          <a:lstStyle/>
          <a:p>
            <a:r>
              <a:rPr lang="en-US" altLang="en-US"/>
              <a:t>Species interactions are the backbone of communities </a:t>
            </a:r>
          </a:p>
          <a:p>
            <a:r>
              <a:rPr lang="en-US" altLang="en-US"/>
              <a:t>Most important categories</a:t>
            </a:r>
          </a:p>
          <a:p>
            <a:pPr lvl="1"/>
            <a:r>
              <a:rPr lang="en-US" altLang="en-US" b="1"/>
              <a:t>Competition</a:t>
            </a:r>
            <a:r>
              <a:rPr lang="en-US" altLang="en-US"/>
              <a:t> = both species are harmed</a:t>
            </a:r>
          </a:p>
          <a:p>
            <a:pPr lvl="1"/>
            <a:r>
              <a:rPr lang="en-US" altLang="en-US" b="1"/>
              <a:t>Predation, parasitism,</a:t>
            </a:r>
            <a:r>
              <a:rPr lang="en-US" altLang="en-US"/>
              <a:t> and </a:t>
            </a:r>
            <a:r>
              <a:rPr lang="en-US" altLang="en-US" b="1"/>
              <a:t>herbivory</a:t>
            </a:r>
            <a:r>
              <a:rPr lang="en-US" altLang="en-US"/>
              <a:t> = one species benefits and the other is harmed</a:t>
            </a:r>
          </a:p>
          <a:p>
            <a:pPr lvl="1"/>
            <a:r>
              <a:rPr lang="en-US" altLang="en-US" b="1"/>
              <a:t>Mutualism</a:t>
            </a:r>
            <a:r>
              <a:rPr lang="en-US" altLang="en-US"/>
              <a:t> = both species benefit</a:t>
            </a:r>
          </a:p>
          <a:p>
            <a:pPr lvl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54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Species can change communities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373188"/>
            <a:ext cx="8788400" cy="4448175"/>
          </a:xfrm>
        </p:spPr>
        <p:txBody>
          <a:bodyPr/>
          <a:lstStyle/>
          <a:p>
            <a:r>
              <a:rPr lang="en-US" altLang="en-US" b="1"/>
              <a:t>Trophic Cascade</a:t>
            </a:r>
            <a:r>
              <a:rPr lang="en-US" altLang="en-US"/>
              <a:t> = predators at </a:t>
            </a:r>
            <a:r>
              <a:rPr lang="en-US" altLang="en-US" i="1"/>
              <a:t>high trophic levels</a:t>
            </a:r>
            <a:r>
              <a:rPr lang="en-US" altLang="en-US"/>
              <a:t> can indirectly affect populations of organisms at </a:t>
            </a:r>
            <a:r>
              <a:rPr lang="en-US" altLang="en-US" i="1"/>
              <a:t>low trophic levels</a:t>
            </a:r>
            <a:r>
              <a:rPr lang="en-US" altLang="en-US"/>
              <a:t> by keeping species at </a:t>
            </a:r>
            <a:r>
              <a:rPr lang="en-US" altLang="en-US" i="1"/>
              <a:t>intermediate trophic</a:t>
            </a:r>
            <a:r>
              <a:rPr lang="en-US" altLang="en-US"/>
              <a:t> levels in check</a:t>
            </a:r>
          </a:p>
          <a:p>
            <a:pPr lvl="1"/>
            <a:r>
              <a:rPr lang="en-US" altLang="en-US"/>
              <a:t>Extermination of wolves led to increased deer populations, which led to overgrazed vegetation and changed forest structure</a:t>
            </a:r>
          </a:p>
          <a:p>
            <a:r>
              <a:rPr lang="en-US" altLang="en-US"/>
              <a:t>Ecosystem engineers = physically modify the environment</a:t>
            </a:r>
          </a:p>
          <a:p>
            <a:pPr lvl="1"/>
            <a:r>
              <a:rPr lang="en-US" altLang="en-US"/>
              <a:t>Beaver dams, prairie dogs, fungi</a:t>
            </a:r>
          </a:p>
        </p:txBody>
      </p:sp>
    </p:spTree>
    <p:extLst>
      <p:ext uri="{BB962C8B-B14F-4D97-AF65-F5344CB8AC3E}">
        <p14:creationId xmlns:p14="http://schemas.microsoft.com/office/powerpoint/2010/main" val="725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Communities respond to disturbances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671638"/>
            <a:ext cx="8788400" cy="3851275"/>
          </a:xfrm>
        </p:spPr>
        <p:txBody>
          <a:bodyPr/>
          <a:lstStyle/>
          <a:p>
            <a:r>
              <a:rPr lang="en-US" altLang="en-US"/>
              <a:t>Communities experience many types of disturbance</a:t>
            </a:r>
          </a:p>
          <a:p>
            <a:pPr lvl="1"/>
            <a:r>
              <a:rPr lang="en-US" altLang="en-US"/>
              <a:t>Removal of  keystone species, spread of invasive species, natural disturbances</a:t>
            </a:r>
          </a:p>
          <a:p>
            <a:pPr lvl="1"/>
            <a:r>
              <a:rPr lang="en-US" altLang="en-US"/>
              <a:t>Human impacts cause major changes</a:t>
            </a:r>
          </a:p>
          <a:p>
            <a:r>
              <a:rPr lang="en-US" altLang="en-US" b="1"/>
              <a:t>Resistance</a:t>
            </a:r>
            <a:r>
              <a:rPr lang="en-US" altLang="en-US"/>
              <a:t> = community of organisms resists change and remains stable despite the disturbance</a:t>
            </a:r>
          </a:p>
          <a:p>
            <a:r>
              <a:rPr lang="en-US" altLang="en-US" b="1"/>
              <a:t>Resilience</a:t>
            </a:r>
            <a:r>
              <a:rPr lang="en-US" altLang="en-US"/>
              <a:t> = a community changes in response to a disturbance, but later returns to its original state</a:t>
            </a:r>
          </a:p>
        </p:txBody>
      </p:sp>
    </p:spTree>
    <p:extLst>
      <p:ext uri="{BB962C8B-B14F-4D97-AF65-F5344CB8AC3E}">
        <p14:creationId xmlns:p14="http://schemas.microsoft.com/office/powerpoint/2010/main" val="33289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6575"/>
          </a:xfrm>
        </p:spPr>
        <p:txBody>
          <a:bodyPr/>
          <a:lstStyle/>
          <a:p>
            <a:r>
              <a:rPr lang="en-US" altLang="en-US"/>
              <a:t>Primary succession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3813"/>
            <a:ext cx="5486400" cy="4832350"/>
          </a:xfrm>
        </p:spPr>
        <p:txBody>
          <a:bodyPr/>
          <a:lstStyle/>
          <a:p>
            <a:r>
              <a:rPr lang="en-US" altLang="en-US" b="1"/>
              <a:t>Succession</a:t>
            </a:r>
            <a:r>
              <a:rPr lang="en-US" altLang="en-US"/>
              <a:t> = the predictable series of changes in a community following a disturbance</a:t>
            </a:r>
            <a:r>
              <a:rPr lang="en-US" altLang="en-US" sz="2400"/>
              <a:t> </a:t>
            </a:r>
          </a:p>
          <a:p>
            <a:r>
              <a:rPr lang="en-US" altLang="en-US" b="1"/>
              <a:t>Primary succession</a:t>
            </a:r>
            <a:r>
              <a:rPr lang="en-US" altLang="en-US"/>
              <a:t> = disturbance eliminates all vegetation and/or soil life</a:t>
            </a:r>
          </a:p>
          <a:p>
            <a:pPr lvl="1"/>
            <a:r>
              <a:rPr lang="en-US" altLang="en-US"/>
              <a:t>Glaciers, drying lakes, volcanic lava</a:t>
            </a:r>
          </a:p>
          <a:p>
            <a:r>
              <a:rPr lang="en-US" altLang="en-US" b="1"/>
              <a:t>Pioneer species</a:t>
            </a:r>
            <a:r>
              <a:rPr lang="en-US" altLang="en-US"/>
              <a:t> = the first species to arrive in a primary succession area (ex, lichens)</a:t>
            </a:r>
          </a:p>
        </p:txBody>
      </p:sp>
      <p:pic>
        <p:nvPicPr>
          <p:cNvPr id="43013" name="Picture 5" descr="06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1371600"/>
            <a:ext cx="31543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30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succession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29600" cy="5003800"/>
          </a:xfrm>
        </p:spPr>
        <p:txBody>
          <a:bodyPr/>
          <a:lstStyle/>
          <a:p>
            <a:r>
              <a:rPr lang="en-US" altLang="en-US" b="1"/>
              <a:t>Secondary succession</a:t>
            </a:r>
            <a:r>
              <a:rPr lang="en-US" altLang="en-US"/>
              <a:t> = a disturbance dramatically alters, but does not destroy, all local organisms</a:t>
            </a:r>
          </a:p>
          <a:p>
            <a:pPr lvl="1"/>
            <a:r>
              <a:rPr lang="en-US" altLang="en-US"/>
              <a:t>The remaining organisms form “building blocks” for the next population species</a:t>
            </a:r>
          </a:p>
          <a:p>
            <a:pPr lvl="1"/>
            <a:r>
              <a:rPr lang="en-US" altLang="en-US"/>
              <a:t>Fires, hurricanes, farming, logging</a:t>
            </a:r>
          </a:p>
          <a:p>
            <a:r>
              <a:rPr lang="en-US" altLang="en-US" b="1"/>
              <a:t>Climax community</a:t>
            </a:r>
            <a:r>
              <a:rPr lang="en-US" altLang="en-US"/>
              <a:t> = the community resulting from successful succession</a:t>
            </a:r>
          </a:p>
          <a:p>
            <a:pPr lvl="1"/>
            <a:r>
              <a:rPr lang="en-US" altLang="en-US"/>
              <a:t>Remains stable </a:t>
            </a:r>
            <a:br>
              <a:rPr lang="en-US" altLang="en-US"/>
            </a:br>
            <a:r>
              <a:rPr lang="en-US" altLang="en-US"/>
              <a:t>until another </a:t>
            </a:r>
            <a:br>
              <a:rPr lang="en-US" altLang="en-US"/>
            </a:br>
            <a:r>
              <a:rPr lang="en-US" altLang="en-US"/>
              <a:t>disturbance restarts </a:t>
            </a:r>
            <a:br>
              <a:rPr lang="en-US" altLang="en-US"/>
            </a:br>
            <a:r>
              <a:rPr lang="en-US" altLang="en-US"/>
              <a:t>succession</a:t>
            </a:r>
          </a:p>
        </p:txBody>
      </p:sp>
      <p:pic>
        <p:nvPicPr>
          <p:cNvPr id="105477" name="Picture 5" descr="06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4953000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Community cohesion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201738"/>
            <a:ext cx="8788400" cy="4791075"/>
          </a:xfrm>
        </p:spPr>
        <p:txBody>
          <a:bodyPr/>
          <a:lstStyle/>
          <a:p>
            <a:r>
              <a:rPr lang="en-US" altLang="en-US" b="1"/>
              <a:t>Frederick Clements</a:t>
            </a:r>
            <a:r>
              <a:rPr lang="en-US" altLang="en-US"/>
              <a:t> = viewed communities as cohesive entities </a:t>
            </a:r>
          </a:p>
          <a:p>
            <a:pPr lvl="1"/>
            <a:r>
              <a:rPr lang="en-US" altLang="en-US"/>
              <a:t>Its members remain associated over space and time </a:t>
            </a:r>
          </a:p>
          <a:p>
            <a:pPr lvl="1"/>
            <a:r>
              <a:rPr lang="en-US" altLang="en-US"/>
              <a:t>The community shared similar limiting factors and evolutionary histories</a:t>
            </a:r>
          </a:p>
          <a:p>
            <a:r>
              <a:rPr lang="en-US" altLang="en-US" b="1"/>
              <a:t>Henry Gleason</a:t>
            </a:r>
            <a:r>
              <a:rPr lang="en-US" altLang="en-US"/>
              <a:t> = maintained that each species responds independently to its own limiting factors </a:t>
            </a:r>
          </a:p>
          <a:p>
            <a:pPr lvl="1"/>
            <a:r>
              <a:rPr lang="en-US" altLang="en-US"/>
              <a:t>Species can join or leave communities without greatly altering the community’s composition</a:t>
            </a:r>
          </a:p>
          <a:p>
            <a:pPr lvl="1"/>
            <a:r>
              <a:rPr lang="en-US" altLang="en-US"/>
              <a:t>The most widely accepted view of ecologists today</a:t>
            </a:r>
          </a:p>
        </p:txBody>
      </p:sp>
    </p:spTree>
    <p:extLst>
      <p:ext uri="{BB962C8B-B14F-4D97-AF65-F5344CB8AC3E}">
        <p14:creationId xmlns:p14="http://schemas.microsoft.com/office/powerpoint/2010/main" val="3967534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Invasive species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6750"/>
            <a:ext cx="8229600" cy="3851275"/>
          </a:xfrm>
        </p:spPr>
        <p:txBody>
          <a:bodyPr/>
          <a:lstStyle/>
          <a:p>
            <a:r>
              <a:rPr lang="en-US" altLang="en-US" b="1"/>
              <a:t>Invasive species</a:t>
            </a:r>
            <a:r>
              <a:rPr lang="en-US" altLang="en-US"/>
              <a:t> = non-native (exotic) organisms that spread widely and become dominant in a community</a:t>
            </a:r>
          </a:p>
          <a:p>
            <a:pPr lvl="1"/>
            <a:r>
              <a:rPr lang="en-US" altLang="en-US"/>
              <a:t>Growth-limiting factors (predators, disease, etc.) are removed or absent</a:t>
            </a:r>
          </a:p>
          <a:p>
            <a:pPr lvl="1"/>
            <a:r>
              <a:rPr lang="en-US" altLang="en-US"/>
              <a:t>They have major ecological effects</a:t>
            </a:r>
          </a:p>
          <a:p>
            <a:pPr lvl="1"/>
            <a:r>
              <a:rPr lang="en-US" altLang="en-US"/>
              <a:t>Chestnut blight, from Asia, wiped out American chestnut trees</a:t>
            </a:r>
          </a:p>
          <a:p>
            <a:r>
              <a:rPr lang="en-US" altLang="en-US"/>
              <a:t>Some species help people (i.e., European honeybee)</a:t>
            </a:r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978097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Two invasive mussels</a:t>
            </a:r>
          </a:p>
        </p:txBody>
      </p:sp>
      <p:pic>
        <p:nvPicPr>
          <p:cNvPr id="46085" name="Picture 5" descr="06_1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52663"/>
            <a:ext cx="4191000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06_1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7909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9" descr="06_16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5814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2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195263"/>
            <a:ext cx="8202613" cy="536575"/>
          </a:xfrm>
        </p:spPr>
        <p:txBody>
          <a:bodyPr/>
          <a:lstStyle/>
          <a:p>
            <a:r>
              <a:rPr lang="en-US" altLang="en-US"/>
              <a:t>Controlling invasive species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04888"/>
            <a:ext cx="7772400" cy="5305425"/>
          </a:xfrm>
        </p:spPr>
        <p:txBody>
          <a:bodyPr/>
          <a:lstStyle/>
          <a:p>
            <a:r>
              <a:rPr lang="en-US" altLang="en-US"/>
              <a:t>Techniques to control invasive species</a:t>
            </a:r>
          </a:p>
          <a:p>
            <a:pPr lvl="1"/>
            <a:r>
              <a:rPr lang="en-US" altLang="en-US"/>
              <a:t>Remove manually</a:t>
            </a:r>
          </a:p>
          <a:p>
            <a:pPr lvl="1"/>
            <a:r>
              <a:rPr lang="en-US" altLang="en-US"/>
              <a:t>Toxic chemicals</a:t>
            </a:r>
          </a:p>
          <a:p>
            <a:pPr lvl="1"/>
            <a:r>
              <a:rPr lang="en-US" altLang="en-US"/>
              <a:t>Drying them out</a:t>
            </a:r>
          </a:p>
          <a:p>
            <a:pPr lvl="1"/>
            <a:r>
              <a:rPr lang="en-US" altLang="en-US"/>
              <a:t>Depriving of oxygen</a:t>
            </a:r>
          </a:p>
          <a:p>
            <a:pPr lvl="1"/>
            <a:r>
              <a:rPr lang="en-US" altLang="en-US"/>
              <a:t>Stressing them</a:t>
            </a:r>
          </a:p>
          <a:p>
            <a:pPr lvl="2"/>
            <a:r>
              <a:rPr lang="en-US" altLang="en-US"/>
              <a:t>Heat, sound, electricity, carbon dioxide, ultraviolet light</a:t>
            </a:r>
          </a:p>
          <a:p>
            <a:pPr lvl="2"/>
            <a:endParaRPr lang="en-US" altLang="en-US"/>
          </a:p>
          <a:p>
            <a:pPr>
              <a:buFont typeface="Times New Roman" pitchFamily="18" charset="0"/>
              <a:buNone/>
            </a:pPr>
            <a:r>
              <a:rPr lang="en-US" altLang="en-US" i="1"/>
              <a:t>Prevention, rather than control, is the best policy</a:t>
            </a:r>
          </a:p>
        </p:txBody>
      </p:sp>
    </p:spTree>
    <p:extLst>
      <p:ext uri="{BB962C8B-B14F-4D97-AF65-F5344CB8AC3E}">
        <p14:creationId xmlns:p14="http://schemas.microsoft.com/office/powerpoint/2010/main" val="1497627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66700"/>
            <a:ext cx="8202613" cy="1073150"/>
          </a:xfrm>
        </p:spPr>
        <p:txBody>
          <a:bodyPr/>
          <a:lstStyle/>
          <a:p>
            <a:r>
              <a:rPr lang="en-US" altLang="en-US"/>
              <a:t>Changed communities need to be restored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63" y="1635125"/>
            <a:ext cx="8299450" cy="3679825"/>
          </a:xfrm>
        </p:spPr>
        <p:txBody>
          <a:bodyPr/>
          <a:lstStyle/>
          <a:p>
            <a:r>
              <a:rPr lang="en-US" altLang="en-US" b="1"/>
              <a:t>Ecological restoration</a:t>
            </a:r>
            <a:r>
              <a:rPr lang="en-US" altLang="en-US"/>
              <a:t> = returning an area to unchanged conditions</a:t>
            </a:r>
          </a:p>
          <a:p>
            <a:pPr lvl="1"/>
            <a:r>
              <a:rPr lang="en-US" altLang="en-US"/>
              <a:t>Informed by restoration ecology = the science of restoring an area to the condition that existed before humans changed it</a:t>
            </a:r>
          </a:p>
          <a:p>
            <a:pPr lvl="1"/>
            <a:r>
              <a:rPr lang="en-US" altLang="en-US"/>
              <a:t>It is difficult, time-consuming, expensive</a:t>
            </a:r>
          </a:p>
          <a:p>
            <a:pPr lvl="1"/>
            <a:r>
              <a:rPr lang="en-US" altLang="en-US"/>
              <a:t>Best to protect natural systems from degradation in the first place</a:t>
            </a:r>
          </a:p>
        </p:txBody>
      </p:sp>
    </p:spTree>
    <p:extLst>
      <p:ext uri="{BB962C8B-B14F-4D97-AF65-F5344CB8AC3E}">
        <p14:creationId xmlns:p14="http://schemas.microsoft.com/office/powerpoint/2010/main" val="431530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536575"/>
          </a:xfrm>
        </p:spPr>
        <p:txBody>
          <a:bodyPr/>
          <a:lstStyle/>
          <a:p>
            <a:r>
              <a:rPr lang="en-US" altLang="en-US"/>
              <a:t>Restoration efforts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16038"/>
            <a:ext cx="6096000" cy="4911725"/>
          </a:xfrm>
        </p:spPr>
        <p:txBody>
          <a:bodyPr/>
          <a:lstStyle/>
          <a:p>
            <a:r>
              <a:rPr lang="en-US" altLang="en-US" sz="2400"/>
              <a:t>Prairie Restoration</a:t>
            </a:r>
          </a:p>
          <a:p>
            <a:pPr lvl="1"/>
            <a:r>
              <a:rPr lang="en-US" altLang="en-US" sz="2400"/>
              <a:t>Native species replanted and invasive species controlled</a:t>
            </a:r>
          </a:p>
          <a:p>
            <a:r>
              <a:rPr lang="en-US" altLang="en-US" sz="2400"/>
              <a:t>The world’s largest project: Florida Everglades</a:t>
            </a:r>
          </a:p>
          <a:p>
            <a:pPr lvl="1"/>
            <a:r>
              <a:rPr lang="en-US" altLang="en-US" sz="2400"/>
              <a:t>Depletion caused by flood control practices and irrigation</a:t>
            </a:r>
          </a:p>
          <a:p>
            <a:pPr lvl="1"/>
            <a:r>
              <a:rPr lang="en-US" altLang="en-US" sz="2400"/>
              <a:t>Populations of wading birds dropped 90-95%</a:t>
            </a:r>
          </a:p>
          <a:p>
            <a:pPr lvl="1"/>
            <a:r>
              <a:rPr lang="en-US" altLang="en-US" sz="2400"/>
              <a:t>It will take 30 years, and billions of dollars</a:t>
            </a:r>
          </a:p>
          <a:p>
            <a:r>
              <a:rPr lang="en-US" altLang="en-US" sz="2400"/>
              <a:t>The U.S. is trying to restore Iraq marshes</a:t>
            </a:r>
          </a:p>
        </p:txBody>
      </p:sp>
      <p:pic>
        <p:nvPicPr>
          <p:cNvPr id="61445" name="Picture 5" descr="06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609850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3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68288" y="5238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Competition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 lnSpcReduction="10000"/>
          </a:bodyPr>
          <a:lstStyle/>
          <a:p>
            <a:r>
              <a:rPr lang="en-US" altLang="en-US" sz="2400" b="1"/>
              <a:t>Competition</a:t>
            </a:r>
            <a:r>
              <a:rPr lang="en-US" altLang="en-US" sz="2400"/>
              <a:t> = relationship where multiple organisms seek the same limited resources they need to survive:</a:t>
            </a:r>
          </a:p>
          <a:p>
            <a:pPr lvl="1"/>
            <a:r>
              <a:rPr lang="en-US" altLang="en-US" sz="2400"/>
              <a:t>Food 	- Water</a:t>
            </a:r>
          </a:p>
          <a:p>
            <a:pPr lvl="1"/>
            <a:r>
              <a:rPr lang="en-US" altLang="en-US" sz="2400"/>
              <a:t>Space 	- Shelter</a:t>
            </a:r>
          </a:p>
          <a:p>
            <a:pPr lvl="1"/>
            <a:r>
              <a:rPr lang="en-US" altLang="en-US" sz="2400"/>
              <a:t>Mates 	- Sunlight</a:t>
            </a:r>
          </a:p>
          <a:p>
            <a:r>
              <a:rPr lang="en-US" altLang="en-US" sz="2400" b="1"/>
              <a:t>Intraspecific competition</a:t>
            </a:r>
            <a:r>
              <a:rPr lang="en-US" altLang="en-US" sz="2400"/>
              <a:t> = between members of the same species</a:t>
            </a:r>
          </a:p>
          <a:p>
            <a:pPr lvl="1"/>
            <a:r>
              <a:rPr lang="en-US" altLang="en-US" sz="2400"/>
              <a:t>High population density = increased competition</a:t>
            </a:r>
          </a:p>
          <a:p>
            <a:r>
              <a:rPr lang="en-US" altLang="en-US" sz="2400" b="1"/>
              <a:t>Interspecific competition</a:t>
            </a:r>
            <a:r>
              <a:rPr lang="en-US" altLang="en-US" sz="2400"/>
              <a:t> = between members of 2 or more species</a:t>
            </a:r>
          </a:p>
          <a:p>
            <a:pPr lvl="1"/>
            <a:r>
              <a:rPr lang="en-US" altLang="en-US" sz="2400"/>
              <a:t>Leads to competitive exclusion or species coexistence</a:t>
            </a:r>
          </a:p>
        </p:txBody>
      </p:sp>
    </p:spTree>
    <p:extLst>
      <p:ext uri="{BB962C8B-B14F-4D97-AF65-F5344CB8AC3E}">
        <p14:creationId xmlns:p14="http://schemas.microsoft.com/office/powerpoint/2010/main" val="3952572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73150"/>
          </a:xfrm>
        </p:spPr>
        <p:txBody>
          <a:bodyPr/>
          <a:lstStyle/>
          <a:p>
            <a:r>
              <a:rPr lang="en-US" altLang="en-US"/>
              <a:t>Widely separated regions share similarities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4022725"/>
          </a:xfrm>
        </p:spPr>
        <p:txBody>
          <a:bodyPr/>
          <a:lstStyle/>
          <a:p>
            <a:r>
              <a:rPr lang="en-US" altLang="en-US"/>
              <a:t>Biome = major regional complex of similar communities recognized by</a:t>
            </a:r>
          </a:p>
          <a:p>
            <a:pPr lvl="1"/>
            <a:r>
              <a:rPr lang="en-US" altLang="en-US"/>
              <a:t>Plant type</a:t>
            </a:r>
          </a:p>
          <a:p>
            <a:pPr lvl="1"/>
            <a:r>
              <a:rPr lang="en-US" altLang="en-US"/>
              <a:t>Vegetation</a:t>
            </a:r>
            <a:br>
              <a:rPr lang="en-US" altLang="en-US"/>
            </a:br>
            <a:r>
              <a:rPr lang="en-US" altLang="en-US"/>
              <a:t> structure</a:t>
            </a:r>
          </a:p>
          <a:p>
            <a:pPr lvl="2"/>
            <a:endParaRPr lang="en-US" altLang="en-US"/>
          </a:p>
          <a:p>
            <a:pPr>
              <a:buFont typeface="Times New Roman" pitchFamily="18" charset="0"/>
              <a:buNone/>
            </a:pPr>
            <a:endParaRPr lang="en-US" altLang="en-US"/>
          </a:p>
          <a:p>
            <a:pPr lvl="2">
              <a:buFont typeface="Times New Roman" pitchFamily="18" charset="0"/>
              <a:buNone/>
            </a:pPr>
            <a:endParaRPr lang="en-US" altLang="en-US"/>
          </a:p>
        </p:txBody>
      </p:sp>
      <p:pic>
        <p:nvPicPr>
          <p:cNvPr id="63493" name="Picture 5" descr="06_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5029200" cy="36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06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29577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variety of factors determine the biome 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39863"/>
            <a:ext cx="4419600" cy="4846637"/>
          </a:xfrm>
        </p:spPr>
        <p:txBody>
          <a:bodyPr/>
          <a:lstStyle/>
          <a:p>
            <a:r>
              <a:rPr lang="en-US" altLang="en-US" sz="2400"/>
              <a:t>The biome in an area depends on a variety of abiotic factors </a:t>
            </a:r>
          </a:p>
          <a:p>
            <a:pPr lvl="1"/>
            <a:r>
              <a:rPr lang="en-US" altLang="en-US" sz="2400"/>
              <a:t>Temperature, precipitation, atmospheric circulation, soil</a:t>
            </a:r>
          </a:p>
          <a:p>
            <a:r>
              <a:rPr lang="en-US" altLang="en-US" sz="2400"/>
              <a:t>Climatographs</a:t>
            </a:r>
          </a:p>
          <a:p>
            <a:pPr lvl="1"/>
            <a:r>
              <a:rPr lang="en-US" altLang="en-US" sz="2400"/>
              <a:t>A climate diagram showing an area’s mean monthly temperature and precipitation</a:t>
            </a:r>
          </a:p>
          <a:p>
            <a:pPr lvl="1"/>
            <a:r>
              <a:rPr lang="en-US" altLang="en-US" sz="2400"/>
              <a:t>Similar biomes occupy similar latitudes</a:t>
            </a:r>
          </a:p>
          <a:p>
            <a:pPr lvl="1">
              <a:buFont typeface="Times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3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Aquatic systems have biome-like patterns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414463"/>
            <a:ext cx="8788400" cy="4365625"/>
          </a:xfrm>
        </p:spPr>
        <p:txBody>
          <a:bodyPr/>
          <a:lstStyle/>
          <a:p>
            <a:pPr>
              <a:tabLst>
                <a:tab pos="3657600" algn="l"/>
              </a:tabLst>
            </a:pPr>
            <a:r>
              <a:rPr lang="en-US" altLang="en-US"/>
              <a:t>Various aquatic systems comprise distinct communities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Coastlines, continental shelves 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Open ocean, deep sea 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Coral reefs, kelp forests</a:t>
            </a:r>
          </a:p>
          <a:p>
            <a:pPr>
              <a:tabLst>
                <a:tab pos="3657600" algn="l"/>
              </a:tabLst>
            </a:pPr>
            <a:r>
              <a:rPr lang="en-US" altLang="en-US"/>
              <a:t>Aquatic systems are shaped by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Water temperature, salinity, and dissolved nutrients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Wave action, currents, depth </a:t>
            </a:r>
          </a:p>
          <a:p>
            <a:pPr lvl="1">
              <a:tabLst>
                <a:tab pos="3657600" algn="l"/>
              </a:tabLst>
            </a:pPr>
            <a:r>
              <a:rPr lang="en-US" altLang="en-US"/>
              <a:t>Substrate type, and animal and plant life</a:t>
            </a:r>
          </a:p>
        </p:txBody>
      </p:sp>
    </p:spTree>
    <p:extLst>
      <p:ext uri="{BB962C8B-B14F-4D97-AF65-F5344CB8AC3E}">
        <p14:creationId xmlns:p14="http://schemas.microsoft.com/office/powerpoint/2010/main" val="630364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Temperate deciduous forest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757363"/>
            <a:ext cx="4638675" cy="3679825"/>
          </a:xfrm>
        </p:spPr>
        <p:txBody>
          <a:bodyPr/>
          <a:lstStyle/>
          <a:p>
            <a:r>
              <a:rPr lang="en-US" altLang="en-US" b="1"/>
              <a:t>Deciduous trees</a:t>
            </a:r>
            <a:r>
              <a:rPr lang="en-US" altLang="en-US"/>
              <a:t> lose their leaves each fall and remain dormant during winter</a:t>
            </a:r>
          </a:p>
          <a:p>
            <a:r>
              <a:rPr lang="en-US" altLang="en-US"/>
              <a:t>Mid-latitude forests in Europe, East China, Eastern North America</a:t>
            </a:r>
          </a:p>
          <a:p>
            <a:r>
              <a:rPr lang="en-US" altLang="en-US"/>
              <a:t>Fertile soils</a:t>
            </a:r>
          </a:p>
          <a:p>
            <a:r>
              <a:rPr lang="en-US" altLang="en-US"/>
              <a:t>Forests = oak, beech, maple</a:t>
            </a:r>
          </a:p>
        </p:txBody>
      </p:sp>
      <p:pic>
        <p:nvPicPr>
          <p:cNvPr id="66565" name="Picture 5" descr="06_2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3276600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06_20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4132263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Temperate grasslands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3650"/>
            <a:ext cx="4648200" cy="5094288"/>
          </a:xfrm>
        </p:spPr>
        <p:txBody>
          <a:bodyPr/>
          <a:lstStyle/>
          <a:p>
            <a:r>
              <a:rPr lang="en-US" altLang="en-US" sz="2400"/>
              <a:t>More extreme temperature difference between winter and summer</a:t>
            </a:r>
          </a:p>
          <a:p>
            <a:r>
              <a:rPr lang="en-US" altLang="en-US" sz="2400"/>
              <a:t>Less precipitation</a:t>
            </a:r>
          </a:p>
          <a:p>
            <a:r>
              <a:rPr lang="en-US" altLang="en-US" sz="2400"/>
              <a:t>Also called </a:t>
            </a:r>
            <a:r>
              <a:rPr lang="en-US" altLang="en-US" sz="2400" b="1"/>
              <a:t>steppe</a:t>
            </a:r>
            <a:r>
              <a:rPr lang="en-US" altLang="en-US" sz="2400"/>
              <a:t> or </a:t>
            </a:r>
            <a:r>
              <a:rPr lang="en-US" altLang="en-US" sz="2400" b="1"/>
              <a:t>prairie</a:t>
            </a:r>
          </a:p>
          <a:p>
            <a:pPr lvl="1"/>
            <a:r>
              <a:rPr lang="en-US" altLang="en-US" sz="2400"/>
              <a:t>Once widespread throughout parts of North and South America and much of central Asia</a:t>
            </a:r>
          </a:p>
          <a:p>
            <a:pPr lvl="1"/>
            <a:r>
              <a:rPr lang="en-US" altLang="en-US" sz="2400"/>
              <a:t>Much was converted for agriculture</a:t>
            </a:r>
          </a:p>
          <a:p>
            <a:pPr lvl="1"/>
            <a:r>
              <a:rPr lang="en-US" altLang="en-US" sz="2400"/>
              <a:t>Bison, prairie dogs, antelope, and ground-nesting birds</a:t>
            </a:r>
          </a:p>
        </p:txBody>
      </p:sp>
      <p:pic>
        <p:nvPicPr>
          <p:cNvPr id="67589" name="Picture 5" descr="06_2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862388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06_2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8100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Temperate rainforest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2088" y="1222375"/>
            <a:ext cx="4313237" cy="4749800"/>
          </a:xfrm>
        </p:spPr>
        <p:txBody>
          <a:bodyPr/>
          <a:lstStyle/>
          <a:p>
            <a:r>
              <a:rPr lang="en-US" altLang="en-US" sz="2400"/>
              <a:t>Coastal Pacific Northwest region</a:t>
            </a:r>
          </a:p>
          <a:p>
            <a:r>
              <a:rPr lang="en-US" altLang="en-US" sz="2400"/>
              <a:t>Great deal of precipitation</a:t>
            </a:r>
          </a:p>
          <a:p>
            <a:r>
              <a:rPr lang="en-US" altLang="en-US" sz="2400"/>
              <a:t>Coniferous trees: cedar, spruce, hemlock, fir</a:t>
            </a:r>
          </a:p>
          <a:p>
            <a:r>
              <a:rPr lang="en-US" altLang="en-US" sz="2400"/>
              <a:t>Moisture-loving animals</a:t>
            </a:r>
          </a:p>
          <a:p>
            <a:pPr lvl="1"/>
            <a:r>
              <a:rPr lang="en-US" altLang="en-US" sz="2400"/>
              <a:t>Banana slug</a:t>
            </a:r>
          </a:p>
          <a:p>
            <a:r>
              <a:rPr lang="en-US" altLang="en-US" sz="2400"/>
              <a:t>The fertile soil is susceptible to erosion and landslides</a:t>
            </a:r>
          </a:p>
          <a:p>
            <a:r>
              <a:rPr lang="en-US" altLang="en-US" sz="2400"/>
              <a:t>Provides lumber and paper</a:t>
            </a:r>
          </a:p>
          <a:p>
            <a:endParaRPr lang="en-US" altLang="en-US" sz="2500"/>
          </a:p>
        </p:txBody>
      </p:sp>
      <p:pic>
        <p:nvPicPr>
          <p:cNvPr id="49159" name="Picture 7" descr="06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04800"/>
            <a:ext cx="339090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06_2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114800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Tropical rainforest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2088" y="1543050"/>
            <a:ext cx="4313237" cy="4108450"/>
          </a:xfrm>
        </p:spPr>
        <p:txBody>
          <a:bodyPr/>
          <a:lstStyle/>
          <a:p>
            <a:r>
              <a:rPr lang="en-US" altLang="en-US" sz="2400"/>
              <a:t>Central America, South America, southeast Asia, and west Africa</a:t>
            </a:r>
          </a:p>
          <a:p>
            <a:r>
              <a:rPr lang="en-US" altLang="en-US" sz="2400"/>
              <a:t>Year-round rain and warm temperatures</a:t>
            </a:r>
          </a:p>
          <a:p>
            <a:r>
              <a:rPr lang="en-US" altLang="en-US" sz="2400"/>
              <a:t>Dark and damp</a:t>
            </a:r>
          </a:p>
          <a:p>
            <a:r>
              <a:rPr lang="en-US" altLang="en-US" sz="2400"/>
              <a:t>Lush vegetation</a:t>
            </a:r>
          </a:p>
          <a:p>
            <a:r>
              <a:rPr lang="en-US" altLang="en-US" sz="2400"/>
              <a:t>Variety of animals and tree species, but in low numbers</a:t>
            </a:r>
          </a:p>
          <a:p>
            <a:r>
              <a:rPr lang="en-US" altLang="en-US" sz="2400"/>
              <a:t>Very poor, acidic soils</a:t>
            </a:r>
          </a:p>
        </p:txBody>
      </p:sp>
      <p:pic>
        <p:nvPicPr>
          <p:cNvPr id="50183" name="Picture 7" descr="06_2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8475"/>
            <a:ext cx="3446463" cy="2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06_2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13213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61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Tropical dry forest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192088" y="1585913"/>
            <a:ext cx="4313237" cy="4022725"/>
          </a:xfrm>
        </p:spPr>
        <p:txBody>
          <a:bodyPr/>
          <a:lstStyle/>
          <a:p>
            <a:r>
              <a:rPr lang="en-US" altLang="en-US"/>
              <a:t>Tropical deciduous forest</a:t>
            </a:r>
          </a:p>
          <a:p>
            <a:r>
              <a:rPr lang="en-US" altLang="en-US"/>
              <a:t>India, Africa, South America, northern Australia</a:t>
            </a:r>
          </a:p>
          <a:p>
            <a:r>
              <a:rPr lang="en-US" altLang="en-US"/>
              <a:t>Wet and dry seasons</a:t>
            </a:r>
          </a:p>
          <a:p>
            <a:r>
              <a:rPr lang="en-US" altLang="en-US"/>
              <a:t>Warm, but less rainfall</a:t>
            </a:r>
          </a:p>
          <a:p>
            <a:r>
              <a:rPr lang="en-US" altLang="en-US"/>
              <a:t>Converted to agriculture</a:t>
            </a:r>
          </a:p>
          <a:p>
            <a:r>
              <a:rPr lang="en-US" altLang="en-US"/>
              <a:t>Erosion-prone soil</a:t>
            </a:r>
          </a:p>
        </p:txBody>
      </p:sp>
      <p:pic>
        <p:nvPicPr>
          <p:cNvPr id="51207" name="Picture 7" descr="06_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446463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06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09575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25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Savanna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63663"/>
            <a:ext cx="4343400" cy="4235450"/>
          </a:xfrm>
        </p:spPr>
        <p:txBody>
          <a:bodyPr/>
          <a:lstStyle/>
          <a:p>
            <a:r>
              <a:rPr lang="en-US" altLang="en-US"/>
              <a:t>Grassland interspersed with trees</a:t>
            </a:r>
          </a:p>
          <a:p>
            <a:r>
              <a:rPr lang="en-US" altLang="en-US"/>
              <a:t>Africa, South America, Australia, India</a:t>
            </a:r>
          </a:p>
          <a:p>
            <a:r>
              <a:rPr lang="en-US" altLang="en-US"/>
              <a:t>Precipitation only during rainy season</a:t>
            </a:r>
          </a:p>
          <a:p>
            <a:r>
              <a:rPr lang="en-US" altLang="en-US"/>
              <a:t>Water holes</a:t>
            </a:r>
          </a:p>
          <a:p>
            <a:r>
              <a:rPr lang="en-US" altLang="en-US"/>
              <a:t>Zebras, gazelles, giraffes, lions, hyenas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4667250" y="4097338"/>
            <a:ext cx="4313238" cy="393700"/>
          </a:xfrm>
        </p:spPr>
        <p:txBody>
          <a:bodyPr/>
          <a:lstStyle/>
          <a:p>
            <a:endParaRPr lang="en-US" altLang="en-US" sz="2200"/>
          </a:p>
        </p:txBody>
      </p:sp>
      <p:pic>
        <p:nvPicPr>
          <p:cNvPr id="52231" name="Picture 7" descr="06_2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463925" cy="29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06_2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114800" cy="2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70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Desert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57325"/>
            <a:ext cx="4572000" cy="4400550"/>
          </a:xfrm>
        </p:spPr>
        <p:txBody>
          <a:bodyPr/>
          <a:lstStyle/>
          <a:p>
            <a:r>
              <a:rPr lang="en-US" altLang="en-US" sz="2400"/>
              <a:t>Minimal precipitation</a:t>
            </a:r>
          </a:p>
          <a:p>
            <a:r>
              <a:rPr lang="en-US" altLang="en-US" sz="2400"/>
              <a:t>Some deserts are bare, with sand dunes (Sahara)</a:t>
            </a:r>
          </a:p>
          <a:p>
            <a:r>
              <a:rPr lang="en-US" altLang="en-US" sz="2400"/>
              <a:t>Some deserts are heavily vegetated (Sonoran)</a:t>
            </a:r>
          </a:p>
          <a:p>
            <a:r>
              <a:rPr lang="en-US" altLang="en-US" sz="2400"/>
              <a:t>They are not always hot</a:t>
            </a:r>
          </a:p>
          <a:p>
            <a:pPr lvl="1"/>
            <a:r>
              <a:rPr lang="en-US" altLang="en-US" sz="2400"/>
              <a:t>Temperatures vary widely</a:t>
            </a:r>
          </a:p>
          <a:p>
            <a:r>
              <a:rPr lang="en-US" altLang="en-US" sz="2400"/>
              <a:t>Saline soils</a:t>
            </a:r>
          </a:p>
          <a:p>
            <a:r>
              <a:rPr lang="en-US" altLang="en-US" sz="2400"/>
              <a:t>Nocturnal or nomadic animals</a:t>
            </a:r>
          </a:p>
          <a:p>
            <a:r>
              <a:rPr lang="en-US" altLang="en-US" sz="2400"/>
              <a:t>Plants have thick skins or spines</a:t>
            </a:r>
          </a:p>
        </p:txBody>
      </p:sp>
      <p:pic>
        <p:nvPicPr>
          <p:cNvPr id="53255" name="Picture 7" descr="06_2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1500"/>
            <a:ext cx="3848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06_2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5200"/>
            <a:ext cx="4132262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4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en-US"/>
              <a:t>Results of interspecific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 fontScale="92500"/>
          </a:bodyPr>
          <a:lstStyle/>
          <a:p>
            <a:r>
              <a:rPr lang="en-US" altLang="en-US" b="1"/>
              <a:t>Competitive exclusion</a:t>
            </a:r>
            <a:r>
              <a:rPr lang="en-US" altLang="en-US"/>
              <a:t> = one species completely excludes another species from using the resource</a:t>
            </a:r>
          </a:p>
          <a:p>
            <a:r>
              <a:rPr lang="en-US" altLang="en-US" b="1"/>
              <a:t>Species coexistence</a:t>
            </a:r>
            <a:r>
              <a:rPr lang="en-US" altLang="en-US"/>
              <a:t> = neither species fully excludes the other from resources, so both live side by side</a:t>
            </a:r>
          </a:p>
          <a:p>
            <a:pPr lvl="1"/>
            <a:r>
              <a:rPr lang="en-US" altLang="en-US"/>
              <a:t>This produces a stable point of equilibrium, with stable population sizes</a:t>
            </a:r>
          </a:p>
          <a:p>
            <a:pPr lvl="1"/>
            <a:r>
              <a:rPr lang="en-US" altLang="en-US"/>
              <a:t>Species adjust to minimize competition by using only a part of the available resource</a:t>
            </a:r>
          </a:p>
        </p:txBody>
      </p:sp>
    </p:spTree>
    <p:extLst>
      <p:ext uri="{BB962C8B-B14F-4D97-AF65-F5344CB8AC3E}">
        <p14:creationId xmlns:p14="http://schemas.microsoft.com/office/powerpoint/2010/main" val="2791555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Tundra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304800" y="830263"/>
            <a:ext cx="4648200" cy="5902325"/>
          </a:xfrm>
        </p:spPr>
        <p:txBody>
          <a:bodyPr/>
          <a:lstStyle/>
          <a:p>
            <a:r>
              <a:rPr lang="en-US" altLang="en-US"/>
              <a:t>Canada, Scandinavia, Russia </a:t>
            </a:r>
          </a:p>
          <a:p>
            <a:r>
              <a:rPr lang="en-US" altLang="en-US"/>
              <a:t>Minimal precipitation</a:t>
            </a:r>
          </a:p>
          <a:p>
            <a:pPr lvl="1"/>
            <a:r>
              <a:rPr lang="en-US" altLang="en-US"/>
              <a:t>Nearly as dry as a desert</a:t>
            </a:r>
          </a:p>
          <a:p>
            <a:r>
              <a:rPr lang="en-US" altLang="en-US"/>
              <a:t>Seasonal variation in temperature</a:t>
            </a:r>
          </a:p>
          <a:p>
            <a:pPr lvl="1"/>
            <a:r>
              <a:rPr lang="en-US" altLang="en-US"/>
              <a:t>Extremely cold winters</a:t>
            </a:r>
          </a:p>
          <a:p>
            <a:r>
              <a:rPr lang="en-US" altLang="en-US"/>
              <a:t>Permafrost: permanently frozen soil</a:t>
            </a:r>
          </a:p>
          <a:p>
            <a:r>
              <a:rPr lang="en-US" altLang="en-US"/>
              <a:t>Few animals: polar bears, musk oxen, caribou</a:t>
            </a:r>
          </a:p>
          <a:p>
            <a:r>
              <a:rPr lang="en-US" altLang="en-US"/>
              <a:t>Lichens and low vegetation with few trees</a:t>
            </a:r>
            <a:r>
              <a:rPr lang="en-US" altLang="en-US" sz="2400"/>
              <a:t> </a:t>
            </a:r>
          </a:p>
        </p:txBody>
      </p:sp>
      <p:pic>
        <p:nvPicPr>
          <p:cNvPr id="54279" name="Picture 7" descr="06_2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446463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06_27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32263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Boreal forest (taiga)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39863"/>
            <a:ext cx="4495800" cy="50466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Canada, Alaska, Russia, Scandinavia</a:t>
            </a:r>
          </a:p>
          <a:p>
            <a:pPr>
              <a:lnSpc>
                <a:spcPct val="80000"/>
              </a:lnSpc>
            </a:pPr>
            <a:r>
              <a:rPr lang="en-US" altLang="en-US"/>
              <a:t>Variation in temperature and precipitation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Cool and dry climate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Long, cold winters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Short, cool summers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Poor and acidic soil</a:t>
            </a:r>
          </a:p>
          <a:p>
            <a:pPr>
              <a:lnSpc>
                <a:spcPct val="80000"/>
              </a:lnSpc>
            </a:pPr>
            <a:r>
              <a:rPr lang="en-US" altLang="en-US"/>
              <a:t>Few evergreen tree species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Moose, wolves, bears, migratory birds</a:t>
            </a:r>
          </a:p>
        </p:txBody>
      </p:sp>
      <p:pic>
        <p:nvPicPr>
          <p:cNvPr id="55303" name="Picture 7" descr="06_2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427413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6_28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4113213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Chaparral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533400" y="1430338"/>
            <a:ext cx="4038600" cy="4406900"/>
          </a:xfrm>
        </p:spPr>
        <p:txBody>
          <a:bodyPr/>
          <a:lstStyle/>
          <a:p>
            <a:r>
              <a:rPr lang="en-US" altLang="en-US"/>
              <a:t>Mediterranean Sea, California, Chile, and southern Australia</a:t>
            </a:r>
          </a:p>
          <a:p>
            <a:r>
              <a:rPr lang="en-US" altLang="en-US"/>
              <a:t>High seasonal</a:t>
            </a:r>
          </a:p>
          <a:p>
            <a:pPr lvl="1"/>
            <a:r>
              <a:rPr lang="en-US" altLang="en-US"/>
              <a:t>Mild, wet winters</a:t>
            </a:r>
          </a:p>
          <a:p>
            <a:pPr lvl="1"/>
            <a:r>
              <a:rPr lang="en-US" altLang="en-US"/>
              <a:t>Warm, dry summers</a:t>
            </a:r>
          </a:p>
          <a:p>
            <a:r>
              <a:rPr lang="en-US" altLang="en-US"/>
              <a:t>Frequent fires</a:t>
            </a:r>
          </a:p>
          <a:p>
            <a:r>
              <a:rPr lang="en-US" altLang="en-US"/>
              <a:t>Densely thicketed, evergreen shrubs</a:t>
            </a:r>
          </a:p>
        </p:txBody>
      </p:sp>
      <p:pic>
        <p:nvPicPr>
          <p:cNvPr id="56327" name="Picture 7" descr="06_2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419475" cy="29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06_29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22738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3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Altitudes create patterns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85938"/>
            <a:ext cx="4648200" cy="2952750"/>
          </a:xfrm>
        </p:spPr>
        <p:txBody>
          <a:bodyPr/>
          <a:lstStyle/>
          <a:p>
            <a:r>
              <a:rPr lang="en-US" altLang="en-US"/>
              <a:t>Vegetative communities change along mountain slopes</a:t>
            </a:r>
          </a:p>
          <a:p>
            <a:pPr lvl="1"/>
            <a:r>
              <a:rPr lang="en-US" altLang="en-US"/>
              <a:t>In the Andes, a mountain climber would begin in the tropics and end up in a glacier</a:t>
            </a:r>
          </a:p>
        </p:txBody>
      </p:sp>
      <p:pic>
        <p:nvPicPr>
          <p:cNvPr id="108549" name="Picture 5" descr="06_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984625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457200" y="5486400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altLang="en-US" sz="2400" i="1"/>
              <a:t>Hiking up a mountain in the southwest U.S. is analogous to walking from Mexico to Canada</a:t>
            </a:r>
          </a:p>
        </p:txBody>
      </p:sp>
    </p:spTree>
    <p:extLst>
      <p:ext uri="{BB962C8B-B14F-4D97-AF65-F5344CB8AC3E}">
        <p14:creationId xmlns:p14="http://schemas.microsoft.com/office/powerpoint/2010/main" val="400186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268288" y="7143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Niche: an individual’s ecological role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66800"/>
            <a:ext cx="8229600" cy="2911475"/>
          </a:xfrm>
        </p:spPr>
        <p:txBody>
          <a:bodyPr anchor="t">
            <a:normAutofit lnSpcReduction="10000"/>
          </a:bodyPr>
          <a:lstStyle/>
          <a:p>
            <a:r>
              <a:rPr lang="en-US" altLang="en-US" b="1"/>
              <a:t>Fundamental niche</a:t>
            </a:r>
            <a:r>
              <a:rPr lang="en-US" altLang="en-US"/>
              <a:t> = when an individual fulfills its entire role by using all the available resources</a:t>
            </a:r>
          </a:p>
          <a:p>
            <a:r>
              <a:rPr lang="en-US" altLang="en-US" b="1"/>
              <a:t>Realized niche</a:t>
            </a:r>
            <a:r>
              <a:rPr lang="en-US" altLang="en-US"/>
              <a:t> = the portion of the fundamental niche that is actually filled</a:t>
            </a:r>
          </a:p>
          <a:p>
            <a:pPr lvl="1"/>
            <a:r>
              <a:rPr lang="en-US" altLang="en-US"/>
              <a:t>Due to competition or other species’ interactions</a:t>
            </a:r>
          </a:p>
          <a:p>
            <a:pPr lvl="1"/>
            <a:endParaRPr lang="en-US" altLang="en-US"/>
          </a:p>
        </p:txBody>
      </p:sp>
      <p:pic>
        <p:nvPicPr>
          <p:cNvPr id="14341" name="Picture 5" descr="06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48063"/>
            <a:ext cx="617220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9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Resource partitioning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371600"/>
            <a:ext cx="4800600" cy="4832350"/>
          </a:xfrm>
        </p:spPr>
        <p:txBody>
          <a:bodyPr anchor="t">
            <a:normAutofit lnSpcReduction="10000"/>
          </a:bodyPr>
          <a:lstStyle/>
          <a:p>
            <a:r>
              <a:rPr lang="en-US" altLang="en-US" b="1"/>
              <a:t>Resource partitioning</a:t>
            </a:r>
            <a:r>
              <a:rPr lang="en-US" altLang="en-US"/>
              <a:t> = when species divide shared resources by specializing in different ways</a:t>
            </a:r>
          </a:p>
          <a:p>
            <a:pPr lvl="1"/>
            <a:r>
              <a:rPr lang="en-US" altLang="en-US"/>
              <a:t>Ex: one species is active at night, another in the daytime</a:t>
            </a:r>
          </a:p>
          <a:p>
            <a:pPr lvl="1"/>
            <a:r>
              <a:rPr lang="en-US" altLang="en-US"/>
              <a:t>Ex: one species eats small seeds, another eats large seeds</a:t>
            </a:r>
          </a:p>
          <a:p>
            <a:pPr lvl="1">
              <a:buFont typeface="Times" pitchFamily="18" charset="0"/>
              <a:buNone/>
            </a:pPr>
            <a:endParaRPr lang="en-US" altLang="en-US"/>
          </a:p>
        </p:txBody>
      </p:sp>
      <p:pic>
        <p:nvPicPr>
          <p:cNvPr id="15365" name="Picture 5" descr="06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92588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Effects of resource partitioning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355600" y="1676400"/>
            <a:ext cx="8788400" cy="4022725"/>
          </a:xfrm>
        </p:spPr>
        <p:txBody>
          <a:bodyPr anchor="t"/>
          <a:lstStyle/>
          <a:p>
            <a:r>
              <a:rPr lang="en-US" altLang="en-US" b="1"/>
              <a:t>Character displacement</a:t>
            </a:r>
            <a:r>
              <a:rPr lang="en-US" altLang="en-US"/>
              <a:t> = competing species evolve physical characteristics that reflect their reliance on the portion of the resource they use</a:t>
            </a:r>
          </a:p>
          <a:p>
            <a:pPr lvl="1"/>
            <a:r>
              <a:rPr lang="en-US" altLang="en-US"/>
              <a:t>Ex: birds that eat larger seeds evolve larger bills</a:t>
            </a:r>
          </a:p>
          <a:p>
            <a:pPr lvl="1"/>
            <a:r>
              <a:rPr lang="en-US" altLang="en-US"/>
              <a:t>Ex: birds that eat smaller seeds evolve smaller bills</a:t>
            </a:r>
          </a:p>
          <a:p>
            <a:pPr lvl="1">
              <a:buFont typeface="Times" pitchFamily="18" charset="0"/>
              <a:buNone/>
            </a:pPr>
            <a:endParaRPr lang="en-US" altLang="en-US"/>
          </a:p>
          <a:p>
            <a:pPr lvl="1">
              <a:buFont typeface="Times" pitchFamily="18" charset="0"/>
              <a:buNone/>
            </a:pPr>
            <a:endParaRPr lang="en-US" altLang="en-US"/>
          </a:p>
          <a:p>
            <a:pPr lvl="1">
              <a:buFont typeface="Times" pitchFamily="18" charset="0"/>
              <a:buNone/>
            </a:pPr>
            <a:endParaRPr lang="en-US" alt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4648200"/>
            <a:ext cx="803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i="1"/>
              <a:t>Competition is reduced when two species become more different</a:t>
            </a:r>
          </a:p>
        </p:txBody>
      </p:sp>
    </p:spTree>
    <p:extLst>
      <p:ext uri="{BB962C8B-B14F-4D97-AF65-F5344CB8AC3E}">
        <p14:creationId xmlns:p14="http://schemas.microsoft.com/office/powerpoint/2010/main" val="17152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268288" y="134938"/>
            <a:ext cx="8685212" cy="62865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altLang="en-US"/>
              <a:t>Predation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anchor="t">
            <a:normAutofit lnSpcReduction="10000"/>
          </a:bodyPr>
          <a:lstStyle/>
          <a:p>
            <a:r>
              <a:rPr lang="en-US" altLang="en-US" b="1"/>
              <a:t>Exploitation</a:t>
            </a:r>
            <a:r>
              <a:rPr lang="en-US" altLang="en-US"/>
              <a:t> = one member exploits another for its own gain </a:t>
            </a:r>
          </a:p>
          <a:p>
            <a:pPr lvl="1"/>
            <a:r>
              <a:rPr lang="en-US" altLang="en-US"/>
              <a:t>Predation, parasitism, herbivory</a:t>
            </a:r>
          </a:p>
          <a:p>
            <a:r>
              <a:rPr lang="en-US" altLang="en-US" b="1"/>
              <a:t>Predation</a:t>
            </a:r>
            <a:r>
              <a:rPr lang="en-US" altLang="en-US"/>
              <a:t> = process by which individuals of one species (</a:t>
            </a:r>
            <a:r>
              <a:rPr lang="en-US" altLang="en-US" b="1"/>
              <a:t>predators</a:t>
            </a:r>
            <a:r>
              <a:rPr lang="en-US" altLang="en-US"/>
              <a:t>) capture, kill, and consume individuals of another species (</a:t>
            </a:r>
            <a:r>
              <a:rPr lang="en-US" altLang="en-US" b="1"/>
              <a:t>prey</a:t>
            </a:r>
            <a:r>
              <a:rPr lang="en-US" altLang="en-US"/>
              <a:t>)</a:t>
            </a:r>
          </a:p>
          <a:p>
            <a:pPr lvl="1"/>
            <a:r>
              <a:rPr lang="en-US" altLang="en-US"/>
              <a:t>Structures food webs</a:t>
            </a:r>
          </a:p>
          <a:p>
            <a:pPr lvl="1"/>
            <a:r>
              <a:rPr lang="en-US" altLang="en-US"/>
              <a:t>Influences community composition through number of predators and prey</a:t>
            </a:r>
          </a:p>
        </p:txBody>
      </p:sp>
      <p:pic>
        <p:nvPicPr>
          <p:cNvPr id="17413" name="Picture 5" descr="06_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04800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826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2266</Words>
  <Application>Microsoft Office PowerPoint</Application>
  <PresentationFormat>On-screen Show (4:3)</PresentationFormat>
  <Paragraphs>348</Paragraphs>
  <Slides>53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ECOLOGY 2</vt:lpstr>
      <vt:lpstr>Case Study: Black and white and spread all over</vt:lpstr>
      <vt:lpstr>Species interactions</vt:lpstr>
      <vt:lpstr>Competition </vt:lpstr>
      <vt:lpstr>Results of interspecific competition</vt:lpstr>
      <vt:lpstr>Niche: an individual’s ecological role</vt:lpstr>
      <vt:lpstr>Resource partitioning</vt:lpstr>
      <vt:lpstr>Effects of resource partitioning</vt:lpstr>
      <vt:lpstr>Predation</vt:lpstr>
      <vt:lpstr>Effects of zebra mussels</vt:lpstr>
      <vt:lpstr>Effects of predation on populations</vt:lpstr>
      <vt:lpstr>Natural selection</vt:lpstr>
      <vt:lpstr>Organisms evolve defenses against being eaten</vt:lpstr>
      <vt:lpstr>Parasites</vt:lpstr>
      <vt:lpstr>Coevolution</vt:lpstr>
      <vt:lpstr>Herbivory</vt:lpstr>
      <vt:lpstr>Mutualism</vt:lpstr>
      <vt:lpstr>Pollination</vt:lpstr>
      <vt:lpstr>Relationships with no effect on one member</vt:lpstr>
      <vt:lpstr>Ecological communities</vt:lpstr>
      <vt:lpstr>Energy passes through trophic levels</vt:lpstr>
      <vt:lpstr>Producers: the first trophic level</vt:lpstr>
      <vt:lpstr>Consumers: organisms that consume producers</vt:lpstr>
      <vt:lpstr>Consumers occur at even higher trophic levels</vt:lpstr>
      <vt:lpstr>Detritivores and decomposers</vt:lpstr>
      <vt:lpstr>Energy, biomass, and numbers decrease</vt:lpstr>
      <vt:lpstr>Pyramids of energy, biomass, and numbers</vt:lpstr>
      <vt:lpstr>Food webs show relationships and energy flow</vt:lpstr>
      <vt:lpstr>Some organisms play big roles</vt:lpstr>
      <vt:lpstr>Species can change communities</vt:lpstr>
      <vt:lpstr>Communities respond to disturbances</vt:lpstr>
      <vt:lpstr>Primary succession</vt:lpstr>
      <vt:lpstr>Secondary succession</vt:lpstr>
      <vt:lpstr>Community cohesion</vt:lpstr>
      <vt:lpstr>Invasive species</vt:lpstr>
      <vt:lpstr>Two invasive mussels</vt:lpstr>
      <vt:lpstr>Controlling invasive species</vt:lpstr>
      <vt:lpstr>Changed communities need to be restored</vt:lpstr>
      <vt:lpstr>Restoration efforts</vt:lpstr>
      <vt:lpstr>Widely separated regions share similarities</vt:lpstr>
      <vt:lpstr>A variety of factors determine the biome </vt:lpstr>
      <vt:lpstr>Aquatic systems have biome-like patterns</vt:lpstr>
      <vt:lpstr>Temperate deciduous forest</vt:lpstr>
      <vt:lpstr>Temperate grasslands</vt:lpstr>
      <vt:lpstr>Temperate rainforest</vt:lpstr>
      <vt:lpstr>Tropical rainforest</vt:lpstr>
      <vt:lpstr>Tropical dry forest</vt:lpstr>
      <vt:lpstr>Savanna</vt:lpstr>
      <vt:lpstr>Desert</vt:lpstr>
      <vt:lpstr>Tundra</vt:lpstr>
      <vt:lpstr>Boreal forest (taiga)</vt:lpstr>
      <vt:lpstr>Chaparral</vt:lpstr>
      <vt:lpstr>Altitudes create patterns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2</dc:title>
  <dc:creator>Pat Davey</dc:creator>
  <cp:lastModifiedBy>Pat Davey</cp:lastModifiedBy>
  <cp:revision>1</cp:revision>
  <dcterms:created xsi:type="dcterms:W3CDTF">2013-10-21T13:04:47Z</dcterms:created>
  <dcterms:modified xsi:type="dcterms:W3CDTF">2013-10-21T13:05:30Z</dcterms:modified>
</cp:coreProperties>
</file>