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2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837A-68E1-4112-BC86-EFAED880BF5C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417F5-86DD-4190-9502-D490D6E8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ECOLOGY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Evolution generates biodiversity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5825"/>
            <a:ext cx="8229600" cy="53467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/>
              <a:t>Biological Diversity</a:t>
            </a:r>
            <a:r>
              <a:rPr lang="en-US" altLang="en-US"/>
              <a:t> = An area’s sum total of all organisms </a:t>
            </a:r>
          </a:p>
          <a:p>
            <a:pPr lvl="1"/>
            <a:r>
              <a:rPr lang="en-US" altLang="en-US"/>
              <a:t>The diversity of species </a:t>
            </a:r>
          </a:p>
          <a:p>
            <a:pPr lvl="1"/>
            <a:r>
              <a:rPr lang="en-US" altLang="en-US"/>
              <a:t>Their genes </a:t>
            </a:r>
          </a:p>
          <a:p>
            <a:pPr lvl="1"/>
            <a:r>
              <a:rPr lang="en-US" altLang="en-US"/>
              <a:t>Their populations</a:t>
            </a:r>
          </a:p>
          <a:p>
            <a:pPr lvl="1"/>
            <a:r>
              <a:rPr lang="en-US" altLang="en-US"/>
              <a:t>Their communities</a:t>
            </a:r>
          </a:p>
          <a:p>
            <a:r>
              <a:rPr lang="en-US" altLang="en-US" b="1"/>
              <a:t>Species</a:t>
            </a:r>
            <a:r>
              <a:rPr lang="en-US" altLang="en-US"/>
              <a:t> = a population or group of populations whose members share characteristics and can freely breed with one another and produce fertile offspring</a:t>
            </a:r>
          </a:p>
          <a:p>
            <a:r>
              <a:rPr lang="en-US" altLang="en-US" b="1"/>
              <a:t>Population</a:t>
            </a:r>
            <a:r>
              <a:rPr lang="en-US" altLang="en-US"/>
              <a:t> = a group of individuals of a species that live in the same area</a:t>
            </a:r>
          </a:p>
        </p:txBody>
      </p:sp>
    </p:spTree>
    <p:extLst>
      <p:ext uri="{BB962C8B-B14F-4D97-AF65-F5344CB8AC3E}">
        <p14:creationId xmlns:p14="http://schemas.microsoft.com/office/powerpoint/2010/main" val="18163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05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648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469900"/>
          </a:xfrm>
        </p:spPr>
        <p:txBody>
          <a:bodyPr>
            <a:normAutofit fontScale="90000"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Speciation produces new types of organisms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257800" cy="555942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The process of generating new species</a:t>
            </a:r>
          </a:p>
          <a:p>
            <a:pPr lvl="1"/>
            <a:r>
              <a:rPr lang="en-US" altLang="en-US"/>
              <a:t>A single species can generate multiple species</a:t>
            </a:r>
          </a:p>
          <a:p>
            <a:r>
              <a:rPr lang="en-US" altLang="en-US" b="1"/>
              <a:t>Allopatric speciation</a:t>
            </a:r>
            <a:r>
              <a:rPr lang="en-US" altLang="en-US"/>
              <a:t> = species formation due to physical separation of populations</a:t>
            </a:r>
          </a:p>
          <a:p>
            <a:pPr lvl="1"/>
            <a:r>
              <a:rPr lang="en-US" altLang="en-US"/>
              <a:t>Can be separated by glaciers, rivers, mountains </a:t>
            </a:r>
          </a:p>
          <a:p>
            <a:pPr lvl="1"/>
            <a:r>
              <a:rPr lang="en-US" altLang="en-US"/>
              <a:t>The main mode of species creation</a:t>
            </a:r>
          </a:p>
          <a:p>
            <a:pPr>
              <a:buFont typeface="Times New Roman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Another type of speciation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295525"/>
            <a:ext cx="8788400" cy="26050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/>
              <a:t>Sympatric speciation</a:t>
            </a:r>
            <a:r>
              <a:rPr lang="en-US" altLang="en-US"/>
              <a:t> = species form from populations that become reproductively isolated within the same area</a:t>
            </a:r>
          </a:p>
          <a:p>
            <a:pPr lvl="1"/>
            <a:r>
              <a:rPr lang="en-US" altLang="en-US"/>
              <a:t>Feed in different areas, mate in different seasons</a:t>
            </a:r>
          </a:p>
          <a:p>
            <a:pPr lvl="1"/>
            <a:r>
              <a:rPr lang="en-US" altLang="en-US"/>
              <a:t>Hybridization between two species</a:t>
            </a:r>
          </a:p>
          <a:p>
            <a:pPr lvl="1"/>
            <a:r>
              <a:rPr lang="en-US" altLang="en-US"/>
              <a:t>Mutations</a:t>
            </a:r>
            <a:r>
              <a:rPr lang="en-US" alt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6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Speciation results in diverse life forms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2501900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Speciation generates complex patterns of diversity above the species level</a:t>
            </a:r>
          </a:p>
          <a:p>
            <a:r>
              <a:rPr lang="en-US" altLang="en-US" sz="2400" b="1"/>
              <a:t>Phylogenetic trees</a:t>
            </a:r>
            <a:r>
              <a:rPr lang="en-US" altLang="en-US" sz="2400"/>
              <a:t> </a:t>
            </a:r>
            <a:r>
              <a:rPr lang="en-US" altLang="en-US" sz="2400" b="1"/>
              <a:t>(Cladograms)</a:t>
            </a:r>
            <a:r>
              <a:rPr lang="en-US" altLang="en-US" sz="2400"/>
              <a:t> = Represents the history of species divergence</a:t>
            </a:r>
          </a:p>
          <a:p>
            <a:pPr lvl="1"/>
            <a:r>
              <a:rPr lang="en-US" altLang="en-US" sz="2400"/>
              <a:t>Scientists can trace when certain traits evolved</a:t>
            </a:r>
          </a:p>
          <a:p>
            <a:pPr lvl="1"/>
            <a:r>
              <a:rPr lang="en-US" altLang="en-US" sz="2400"/>
              <a:t>Show relationships between species</a:t>
            </a:r>
          </a:p>
        </p:txBody>
      </p:sp>
      <p:pic>
        <p:nvPicPr>
          <p:cNvPr id="2055" name="Picture 7" descr="05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62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Extinction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4953000" cy="4144963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Species generally evolve from simple to complex and small to big, but the opposite can occur, and some even disappear</a:t>
            </a:r>
          </a:p>
          <a:p>
            <a:r>
              <a:rPr lang="en-US" altLang="en-US" sz="2400" b="1"/>
              <a:t>Extinction = </a:t>
            </a:r>
            <a:r>
              <a:rPr lang="en-US" altLang="en-US" sz="2400"/>
              <a:t>the disappearance of a species from Earth</a:t>
            </a:r>
          </a:p>
          <a:p>
            <a:pPr lvl="1"/>
            <a:r>
              <a:rPr lang="en-US" altLang="en-US" sz="2400"/>
              <a:t>Occurs when a species cannot adapt quickly enough to a changing environment</a:t>
            </a:r>
          </a:p>
          <a:p>
            <a:pPr lvl="1"/>
            <a:r>
              <a:rPr lang="en-US" altLang="en-US" sz="2400"/>
              <a:t>Speciation and extinction affect species numbers</a:t>
            </a:r>
          </a:p>
        </p:txBody>
      </p:sp>
      <p:pic>
        <p:nvPicPr>
          <p:cNvPr id="3077" name="Picture 5" descr="05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429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Extinction is a natural process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25975"/>
            <a:ext cx="8229600" cy="14160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Extinction is irreversible: once a species is lost, it is lost forever</a:t>
            </a:r>
          </a:p>
          <a:p>
            <a:r>
              <a:rPr lang="en-US" altLang="en-US"/>
              <a:t>Humans profoundly affect </a:t>
            </a:r>
            <a:r>
              <a:rPr lang="en-US" altLang="en-US" i="1"/>
              <a:t>rates</a:t>
            </a:r>
            <a:r>
              <a:rPr lang="en-US" altLang="en-US"/>
              <a:t> of extinction</a:t>
            </a:r>
          </a:p>
        </p:txBody>
      </p:sp>
      <p:pic>
        <p:nvPicPr>
          <p:cNvPr id="52229" name="Picture 5" descr="05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Some species are more vulnerable to extinction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88400" cy="4986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Extinction occurs when the environment changes too rapidly for natural selection to keep up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Endemic species</a:t>
            </a:r>
            <a:r>
              <a:rPr lang="en-US" altLang="en-US" sz="2400"/>
              <a:t> = a species only exists in a certain, specialized area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Very susceptible to extinction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These species usually have small populations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Many other factors also cause extinction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Severe weather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New species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Specialized species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 lvl="2">
              <a:lnSpc>
                <a:spcPct val="80000"/>
              </a:lnSpc>
              <a:buFont typeface="Times New Roman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5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Earth has had several mass extinctions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4575"/>
            <a:ext cx="8229600" cy="5813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/>
              <a:t>Background extinction rate</a:t>
            </a:r>
            <a:r>
              <a:rPr lang="en-US" altLang="en-US" i="1"/>
              <a:t> = </a:t>
            </a:r>
            <a:r>
              <a:rPr lang="en-US" altLang="en-US"/>
              <a:t>extinction usually occurs one species at a time</a:t>
            </a:r>
          </a:p>
          <a:p>
            <a:pPr>
              <a:lnSpc>
                <a:spcPct val="80000"/>
              </a:lnSpc>
            </a:pPr>
            <a:r>
              <a:rPr lang="en-US" altLang="en-US" b="1"/>
              <a:t>Mass extinction events</a:t>
            </a:r>
            <a:r>
              <a:rPr lang="en-US" altLang="en-US"/>
              <a:t> = five events in Earth’s history that killed off massive numbers of species at once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50-95% of all species went extinct at one time</a:t>
            </a:r>
          </a:p>
          <a:p>
            <a:pPr>
              <a:lnSpc>
                <a:spcPct val="80000"/>
              </a:lnSpc>
            </a:pPr>
            <a:r>
              <a:rPr lang="en-US" altLang="en-US"/>
              <a:t>Humans are causing the sixth mass extinction event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Resource depletion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Population growth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Development</a:t>
            </a:r>
          </a:p>
          <a:p>
            <a:pPr lvl="1">
              <a:lnSpc>
                <a:spcPct val="80000"/>
              </a:lnSpc>
            </a:pPr>
            <a:endParaRPr lang="en-US" altLang="en-US"/>
          </a:p>
          <a:p>
            <a:pPr lvl="1"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  <a:buClr>
                <a:schemeClr val="tx1"/>
              </a:buClr>
              <a:buFont typeface="Times New Roman" pitchFamily="18" charset="0"/>
              <a:buNone/>
            </a:pPr>
            <a:endParaRPr lang="en-US" altLang="en-US" sz="2400" i="1"/>
          </a:p>
        </p:txBody>
      </p:sp>
    </p:spTree>
    <p:extLst>
      <p:ext uri="{BB962C8B-B14F-4D97-AF65-F5344CB8AC3E}">
        <p14:creationId xmlns:p14="http://schemas.microsoft.com/office/powerpoint/2010/main" val="418622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Species’ ranges can be severely restricted</a:t>
            </a:r>
          </a:p>
        </p:txBody>
      </p:sp>
      <p:pic>
        <p:nvPicPr>
          <p:cNvPr id="78852" name="Picture 4" descr="05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580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/>
          <p:cNvSpPr>
            <a:spLocks noChangeArrowheads="1"/>
          </p:cNvSpPr>
          <p:nvPr>
            <p:ph type="body" idx="1"/>
          </p:nvPr>
        </p:nvSpPr>
        <p:spPr>
          <a:xfrm>
            <a:off x="457200" y="4876800"/>
            <a:ext cx="8229600" cy="1401763"/>
          </a:xfrm>
          <a:noFill/>
          <a:ln/>
        </p:spPr>
        <p:txBody>
          <a:bodyPr anchor="t"/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en-US" altLang="en-US" sz="2400" i="1"/>
              <a:t>Some U.S. salamander species live on top of single mountains</a:t>
            </a:r>
          </a:p>
        </p:txBody>
      </p:sp>
    </p:spTree>
    <p:extLst>
      <p:ext uri="{BB962C8B-B14F-4D97-AF65-F5344CB8AC3E}">
        <p14:creationId xmlns:p14="http://schemas.microsoft.com/office/powerpoint/2010/main" val="191915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Ecology is studied at several levels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4267200" cy="4619625"/>
          </a:xfrm>
        </p:spPr>
        <p:txBody>
          <a:bodyPr/>
          <a:lstStyle/>
          <a:p>
            <a:r>
              <a:rPr lang="en-US" altLang="en-US" sz="2400"/>
              <a:t>Ecology and evolution are tightly intertwined</a:t>
            </a:r>
          </a:p>
          <a:p>
            <a:r>
              <a:rPr lang="en-US" altLang="en-US" sz="2400" b="1"/>
              <a:t>Biosphere</a:t>
            </a:r>
            <a:r>
              <a:rPr lang="en-US" altLang="en-US" sz="2400"/>
              <a:t> = the total living things on Earth and the areas they inhabit</a:t>
            </a:r>
          </a:p>
          <a:p>
            <a:r>
              <a:rPr lang="en-US" altLang="en-US" sz="2400" b="1"/>
              <a:t>Ecosystem </a:t>
            </a:r>
            <a:r>
              <a:rPr lang="en-US" altLang="en-US" sz="2400"/>
              <a:t>= communities and the nonliving material and forces they interact</a:t>
            </a:r>
            <a:r>
              <a:rPr lang="en-US" altLang="en-US" sz="2400" b="1"/>
              <a:t> </a:t>
            </a:r>
            <a:r>
              <a:rPr lang="en-US" altLang="en-US" sz="2400"/>
              <a:t>with</a:t>
            </a:r>
          </a:p>
          <a:p>
            <a:r>
              <a:rPr lang="en-US" altLang="en-US" sz="2400" b="1"/>
              <a:t>Community</a:t>
            </a:r>
            <a:r>
              <a:rPr lang="en-US" altLang="en-US" sz="2400"/>
              <a:t> = interacting species that live in the same area</a:t>
            </a:r>
          </a:p>
          <a:p>
            <a:endParaRPr lang="en-US" altLang="en-US" sz="2400" b="1"/>
          </a:p>
        </p:txBody>
      </p:sp>
      <p:pic>
        <p:nvPicPr>
          <p:cNvPr id="7173" name="Picture 5" descr="05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4164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Striking gold in Costa Rica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990600"/>
            <a:ext cx="4313237" cy="52165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Golden toads were discovered in 1964, in Monteverde, Chile</a:t>
            </a:r>
          </a:p>
          <a:p>
            <a:r>
              <a:rPr lang="en-US" altLang="en-US"/>
              <a:t>The mountainous cloud forest has a perfect climate for amphibians</a:t>
            </a:r>
          </a:p>
          <a:p>
            <a:r>
              <a:rPr lang="en-US" altLang="en-US"/>
              <a:t>Unfortunately, they became extinct within 25 years </a:t>
            </a:r>
          </a:p>
          <a:p>
            <a:pPr lvl="1"/>
            <a:r>
              <a:rPr lang="en-US" altLang="en-US"/>
              <a:t>Due to global warming’s drying effect on the forest</a:t>
            </a:r>
          </a:p>
        </p:txBody>
      </p:sp>
      <p:pic>
        <p:nvPicPr>
          <p:cNvPr id="20486" name="Picture 6" descr="05_00-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6482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9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Levels of ecological organization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949450"/>
            <a:ext cx="8788400" cy="32956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/>
              <a:t>Population ecology</a:t>
            </a:r>
            <a:r>
              <a:rPr lang="en-US" altLang="en-US"/>
              <a:t> = investigates the quantitative dynamics of how individuals within a species interact</a:t>
            </a:r>
          </a:p>
          <a:p>
            <a:r>
              <a:rPr lang="en-US" altLang="en-US" b="1"/>
              <a:t>Community ecology</a:t>
            </a:r>
            <a:r>
              <a:rPr lang="en-US" altLang="en-US"/>
              <a:t> = focuses on interactions among species</a:t>
            </a:r>
          </a:p>
          <a:p>
            <a:r>
              <a:rPr lang="en-US" altLang="en-US" b="1"/>
              <a:t>Ecosystem ecology</a:t>
            </a:r>
            <a:r>
              <a:rPr lang="en-US" altLang="en-US"/>
              <a:t> = studies living and nonliving components of systems to reveal patterns</a:t>
            </a:r>
          </a:p>
          <a:p>
            <a:pPr lvl="1"/>
            <a:r>
              <a:rPr lang="en-US" altLang="en-US"/>
              <a:t>Nutrient and energy flows</a:t>
            </a:r>
          </a:p>
        </p:txBody>
      </p:sp>
    </p:spTree>
    <p:extLst>
      <p:ext uri="{BB962C8B-B14F-4D97-AF65-F5344CB8AC3E}">
        <p14:creationId xmlns:p14="http://schemas.microsoft.com/office/powerpoint/2010/main" val="41808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Organismal ecology: habitat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9638"/>
            <a:ext cx="8229600" cy="5346700"/>
          </a:xfrm>
        </p:spPr>
        <p:txBody>
          <a:bodyPr>
            <a:normAutofit fontScale="92500"/>
          </a:bodyPr>
          <a:lstStyle/>
          <a:p>
            <a:r>
              <a:rPr lang="en-US" altLang="en-US" b="1"/>
              <a:t>Habitat </a:t>
            </a:r>
            <a:r>
              <a:rPr lang="en-US" altLang="en-US"/>
              <a:t>= the environment in which an organism lives </a:t>
            </a:r>
          </a:p>
          <a:p>
            <a:pPr lvl="1"/>
            <a:r>
              <a:rPr lang="en-US" altLang="en-US"/>
              <a:t>Includes living and nonliving elements</a:t>
            </a:r>
          </a:p>
          <a:p>
            <a:pPr lvl="1"/>
            <a:r>
              <a:rPr lang="en-US" altLang="en-US"/>
              <a:t>Scale-dependent: from square meters to miles</a:t>
            </a:r>
          </a:p>
          <a:p>
            <a:r>
              <a:rPr lang="en-US" altLang="en-US" b="1"/>
              <a:t>Habitat use</a:t>
            </a:r>
            <a:r>
              <a:rPr lang="en-US" altLang="en-US"/>
              <a:t> = each organism thrives in certain habitats, but not in others</a:t>
            </a:r>
          </a:p>
          <a:p>
            <a:r>
              <a:rPr lang="en-US" altLang="en-US" b="1"/>
              <a:t>Habitat selection</a:t>
            </a:r>
            <a:r>
              <a:rPr lang="en-US" altLang="en-US"/>
              <a:t> = the process by which organisms actively select habitats in which to live</a:t>
            </a:r>
          </a:p>
          <a:p>
            <a:pPr lvl="1"/>
            <a:r>
              <a:rPr lang="en-US" altLang="en-US"/>
              <a:t>Availability and quality of habitat are crucial to an organism’s well-being</a:t>
            </a:r>
          </a:p>
          <a:p>
            <a:pPr lvl="1"/>
            <a:r>
              <a:rPr lang="en-US" altLang="en-US"/>
              <a:t>Human developments conflict with this process</a:t>
            </a:r>
          </a:p>
        </p:txBody>
      </p:sp>
    </p:spTree>
    <p:extLst>
      <p:ext uri="{BB962C8B-B14F-4D97-AF65-F5344CB8AC3E}">
        <p14:creationId xmlns:p14="http://schemas.microsoft.com/office/powerpoint/2010/main" val="195375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Organismal ecology: niche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93738"/>
            <a:ext cx="8229600" cy="5730875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Niche</a:t>
            </a:r>
            <a:r>
              <a:rPr lang="en-US" altLang="en-US"/>
              <a:t> = an organism’s use of resources and its functional role in a community</a:t>
            </a:r>
          </a:p>
          <a:p>
            <a:pPr lvl="1"/>
            <a:r>
              <a:rPr lang="en-US" altLang="en-US"/>
              <a:t>Habitat use, food selection, role in energy and nutrient flow</a:t>
            </a:r>
          </a:p>
          <a:p>
            <a:pPr lvl="1"/>
            <a:r>
              <a:rPr lang="en-US" altLang="en-US"/>
              <a:t>Interactions with other individuals</a:t>
            </a:r>
          </a:p>
          <a:p>
            <a:r>
              <a:rPr lang="en-US" altLang="en-US" b="1"/>
              <a:t>Specialists</a:t>
            </a:r>
            <a:r>
              <a:rPr lang="en-US" altLang="en-US"/>
              <a:t> = species with narrow niches and very specific requirements</a:t>
            </a:r>
          </a:p>
          <a:p>
            <a:pPr lvl="1"/>
            <a:r>
              <a:rPr lang="en-US" altLang="en-US"/>
              <a:t>Extremely good at what they do, but vulnerable to change</a:t>
            </a:r>
          </a:p>
          <a:p>
            <a:r>
              <a:rPr lang="en-US" altLang="en-US" b="1"/>
              <a:t>Generalists</a:t>
            </a:r>
            <a:r>
              <a:rPr lang="en-US" altLang="en-US"/>
              <a:t> = species with broad niches that can use a wide array of habitats and resources</a:t>
            </a:r>
          </a:p>
          <a:p>
            <a:pPr lvl="1"/>
            <a:r>
              <a:rPr lang="en-US" altLang="en-US"/>
              <a:t>Able to live in many different places</a:t>
            </a:r>
            <a:r>
              <a:rPr lang="en-US" alt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596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5307012" cy="53657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Population characteristics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3338"/>
            <a:ext cx="4419600" cy="46609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All populations show characteristics that help scientists predict their future dynamics</a:t>
            </a:r>
          </a:p>
          <a:p>
            <a:r>
              <a:rPr lang="en-US" altLang="en-US" b="1"/>
              <a:t>Population size</a:t>
            </a:r>
            <a:r>
              <a:rPr lang="en-US" altLang="en-US"/>
              <a:t> = the number of individual organisms present at a given time</a:t>
            </a:r>
          </a:p>
          <a:p>
            <a:pPr lvl="1"/>
            <a:r>
              <a:rPr lang="en-US" altLang="en-US"/>
              <a:t>Numbers can increase, decrease, cycle or remain the same</a:t>
            </a:r>
            <a:endParaRPr lang="en-US" altLang="en-US" b="1"/>
          </a:p>
        </p:txBody>
      </p:sp>
      <p:pic>
        <p:nvPicPr>
          <p:cNvPr id="12293" name="Picture 5" descr="05_1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049588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05_1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2766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1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Population characteristics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587500"/>
            <a:ext cx="8788400" cy="4021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/>
              <a:t>Population density</a:t>
            </a:r>
            <a:r>
              <a:rPr lang="en-US" altLang="en-US"/>
              <a:t> = the number of individuals within a population per unit area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High densities make it easier to find mates, but increase competition, and vulnerability to predation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Low densities make it harder to find mates, but individuals enjoy plentiful resources and space</a:t>
            </a:r>
            <a:endParaRPr lang="en-US" altLang="en-US" b="1"/>
          </a:p>
          <a:p>
            <a:pPr>
              <a:lnSpc>
                <a:spcPct val="80000"/>
              </a:lnSpc>
            </a:pPr>
            <a:endParaRPr lang="en-US" altLang="en-US"/>
          </a:p>
          <a:p>
            <a:pPr lvl="2">
              <a:lnSpc>
                <a:spcPct val="80000"/>
              </a:lnSpc>
            </a:pPr>
            <a:endParaRPr lang="en-US" altLang="en-US" i="1"/>
          </a:p>
          <a:p>
            <a:pPr lvl="1">
              <a:lnSpc>
                <a:spcPct val="8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3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0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914400"/>
            <a:ext cx="47323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53657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Population characteristics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33450"/>
            <a:ext cx="5029200" cy="5556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/>
              <a:t>Population distribution</a:t>
            </a:r>
            <a:r>
              <a:rPr lang="en-US" altLang="en-US"/>
              <a:t> (</a:t>
            </a:r>
            <a:r>
              <a:rPr lang="en-US" altLang="en-US" b="1"/>
              <a:t>dispersion)</a:t>
            </a:r>
            <a:r>
              <a:rPr lang="en-US" altLang="en-US"/>
              <a:t> = spatial arrangement of organisms within an area </a:t>
            </a:r>
          </a:p>
          <a:p>
            <a:pPr lvl="1">
              <a:lnSpc>
                <a:spcPct val="80000"/>
              </a:lnSpc>
            </a:pPr>
            <a:r>
              <a:rPr lang="en-US" altLang="en-US" i="1"/>
              <a:t>Random</a:t>
            </a:r>
            <a:r>
              <a:rPr lang="en-US" altLang="en-US"/>
              <a:t> – haphazardly located individuals, with no pattern</a:t>
            </a:r>
          </a:p>
          <a:p>
            <a:pPr lvl="1">
              <a:lnSpc>
                <a:spcPct val="80000"/>
              </a:lnSpc>
            </a:pPr>
            <a:r>
              <a:rPr lang="en-US" altLang="en-US" i="1"/>
              <a:t>Uniform</a:t>
            </a:r>
            <a:r>
              <a:rPr lang="en-US" altLang="en-US"/>
              <a:t> – individuals are evenly spaced due to territoriality</a:t>
            </a:r>
            <a:endParaRPr lang="en-US" altLang="en-US" i="1"/>
          </a:p>
          <a:p>
            <a:pPr lvl="1">
              <a:lnSpc>
                <a:spcPct val="80000"/>
              </a:lnSpc>
            </a:pPr>
            <a:r>
              <a:rPr lang="en-US" altLang="en-US" i="1"/>
              <a:t>Clumped</a:t>
            </a:r>
            <a:r>
              <a:rPr lang="en-US" altLang="en-US"/>
              <a:t> – arranged according to availability of resources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Most common in nature</a:t>
            </a:r>
          </a:p>
        </p:txBody>
      </p:sp>
    </p:spTree>
    <p:extLst>
      <p:ext uri="{BB962C8B-B14F-4D97-AF65-F5344CB8AC3E}">
        <p14:creationId xmlns:p14="http://schemas.microsoft.com/office/powerpoint/2010/main" val="146747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229600" cy="2830513"/>
          </a:xfrm>
        </p:spPr>
        <p:txBody>
          <a:bodyPr anchor="t">
            <a:normAutofit lnSpcReduction="10000"/>
          </a:bodyPr>
          <a:lstStyle/>
          <a:p>
            <a:r>
              <a:rPr lang="en-US" altLang="en-US" sz="2400" b="1"/>
              <a:t>Sex ratio</a:t>
            </a:r>
            <a:r>
              <a:rPr lang="en-US" altLang="en-US" sz="2400"/>
              <a:t> = proportion of males to females</a:t>
            </a:r>
          </a:p>
          <a:p>
            <a:pPr lvl="1"/>
            <a:r>
              <a:rPr lang="en-US" altLang="en-US" sz="2400"/>
              <a:t>In monogamous species, a 50/50 sex ratio maximizes population growth</a:t>
            </a:r>
          </a:p>
          <a:p>
            <a:r>
              <a:rPr lang="en-US" altLang="en-US" sz="2400" b="1"/>
              <a:t>Age Structure</a:t>
            </a:r>
            <a:r>
              <a:rPr lang="en-US" altLang="en-US" sz="2400"/>
              <a:t> = the relative numbers of organisms of each age within a population</a:t>
            </a:r>
          </a:p>
          <a:p>
            <a:pPr lvl="1"/>
            <a:r>
              <a:rPr lang="en-US" altLang="en-US" sz="2400"/>
              <a:t>Age structure diagrams (pyramids) = show the age structure of populations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33363"/>
            <a:ext cx="8229600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Population characteristics</a:t>
            </a:r>
          </a:p>
        </p:txBody>
      </p:sp>
      <p:pic>
        <p:nvPicPr>
          <p:cNvPr id="33797" name="Picture 5" descr="05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53340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7663"/>
            <a:ext cx="8229600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Birth and death rates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4495800" cy="5559425"/>
          </a:xfrm>
        </p:spPr>
        <p:txBody>
          <a:bodyPr anchor="t">
            <a:normAutofit lnSpcReduction="10000"/>
          </a:bodyPr>
          <a:lstStyle/>
          <a:p>
            <a:r>
              <a:rPr lang="en-US" altLang="en-US" b="1"/>
              <a:t>Crude birth/death rates</a:t>
            </a:r>
            <a:r>
              <a:rPr lang="en-US" altLang="en-US"/>
              <a:t> = rates per 1000 individuals</a:t>
            </a:r>
          </a:p>
          <a:p>
            <a:r>
              <a:rPr lang="en-US" altLang="en-US" b="1"/>
              <a:t>Survivorship curves</a:t>
            </a:r>
            <a:r>
              <a:rPr lang="en-US" altLang="en-US"/>
              <a:t> = the likelihood of death varies with age </a:t>
            </a:r>
          </a:p>
          <a:p>
            <a:pPr lvl="1"/>
            <a:r>
              <a:rPr lang="en-US" altLang="en-US"/>
              <a:t>Type I: More deaths at older ages</a:t>
            </a:r>
          </a:p>
          <a:p>
            <a:pPr lvl="1"/>
            <a:r>
              <a:rPr lang="en-US" altLang="en-US"/>
              <a:t>Type II: Equal number of deaths at all ages</a:t>
            </a:r>
          </a:p>
          <a:p>
            <a:pPr lvl="1"/>
            <a:r>
              <a:rPr lang="en-US" altLang="en-US"/>
              <a:t>Type III: More deaths at young ages</a:t>
            </a:r>
          </a:p>
          <a:p>
            <a:endParaRPr lang="en-US" altLang="en-US"/>
          </a:p>
        </p:txBody>
      </p:sp>
      <p:pic>
        <p:nvPicPr>
          <p:cNvPr id="35845" name="Picture 5" descr="05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719513" cy="33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Four factors of population change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788400" cy="4406900"/>
          </a:xfrm>
        </p:spPr>
        <p:txBody>
          <a:bodyPr anchor="t">
            <a:normAutofit fontScale="92500" lnSpcReduction="10000"/>
          </a:bodyPr>
          <a:lstStyle/>
          <a:p>
            <a:r>
              <a:rPr lang="en-US" altLang="en-US" b="1"/>
              <a:t>Natality </a:t>
            </a:r>
            <a:r>
              <a:rPr lang="en-US" altLang="en-US"/>
              <a:t>= births within the population </a:t>
            </a:r>
          </a:p>
          <a:p>
            <a:r>
              <a:rPr lang="en-US" altLang="en-US" b="1"/>
              <a:t>Mortality</a:t>
            </a:r>
            <a:r>
              <a:rPr lang="en-US" altLang="en-US"/>
              <a:t> = deaths within the population</a:t>
            </a:r>
          </a:p>
          <a:p>
            <a:r>
              <a:rPr lang="en-US" altLang="en-US" b="1"/>
              <a:t>Immigration</a:t>
            </a:r>
            <a:r>
              <a:rPr lang="en-US" altLang="en-US"/>
              <a:t> = arrival of individuals from outside the population </a:t>
            </a:r>
          </a:p>
          <a:p>
            <a:r>
              <a:rPr lang="en-US" altLang="en-US" b="1"/>
              <a:t>Emigration</a:t>
            </a:r>
            <a:r>
              <a:rPr lang="en-US" altLang="en-US"/>
              <a:t> = departure of individuals from the population</a:t>
            </a:r>
          </a:p>
          <a:p>
            <a:r>
              <a:rPr lang="en-US" altLang="en-US"/>
              <a:t>Growth rate formula = </a:t>
            </a:r>
          </a:p>
          <a:p>
            <a:pPr lvl="1"/>
            <a:r>
              <a:rPr lang="en-US" altLang="en-US"/>
              <a:t>(Crude birth rate + immigration rate) - (Crude death rate + emigration rate) = Growth rate </a:t>
            </a:r>
          </a:p>
        </p:txBody>
      </p:sp>
    </p:spTree>
    <p:extLst>
      <p:ext uri="{BB962C8B-B14F-4D97-AF65-F5344CB8AC3E}">
        <p14:creationId xmlns:p14="http://schemas.microsoft.com/office/powerpoint/2010/main" val="3462554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Exponential population growth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4876800" cy="5387975"/>
          </a:xfrm>
        </p:spPr>
        <p:txBody>
          <a:bodyPr anchor="t">
            <a:normAutofit fontScale="92500"/>
          </a:bodyPr>
          <a:lstStyle/>
          <a:p>
            <a:r>
              <a:rPr lang="en-US" altLang="en-US" i="1"/>
              <a:t>Steady</a:t>
            </a:r>
            <a:r>
              <a:rPr lang="en-US" altLang="en-US"/>
              <a:t> growth rates cause </a:t>
            </a:r>
            <a:r>
              <a:rPr lang="en-US" altLang="en-US" b="1"/>
              <a:t>exponential</a:t>
            </a:r>
            <a:r>
              <a:rPr lang="en-US" altLang="en-US"/>
              <a:t> population growth</a:t>
            </a:r>
          </a:p>
          <a:p>
            <a:pPr lvl="1"/>
            <a:r>
              <a:rPr lang="en-US" altLang="en-US"/>
              <a:t>Something increases by a fixed percent</a:t>
            </a:r>
          </a:p>
          <a:p>
            <a:pPr lvl="1"/>
            <a:r>
              <a:rPr lang="en-US" altLang="en-US"/>
              <a:t>Graphed as a J-shaped curve</a:t>
            </a:r>
          </a:p>
          <a:p>
            <a:r>
              <a:rPr lang="en-US" altLang="en-US"/>
              <a:t>Exponential growth cannot be sustained indefinitely</a:t>
            </a:r>
          </a:p>
          <a:p>
            <a:pPr lvl="1"/>
            <a:r>
              <a:rPr lang="en-US" altLang="en-US"/>
              <a:t>It occurs in nature with a small population and ideal conditions</a:t>
            </a:r>
          </a:p>
        </p:txBody>
      </p:sp>
      <p:pic>
        <p:nvPicPr>
          <p:cNvPr id="39941" name="Picture 5" descr="05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730625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8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Evolution: the source of Earth’s biodiversity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6019800" cy="3013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Biological evolution</a:t>
            </a:r>
            <a:r>
              <a:rPr lang="en-US" altLang="en-US" sz="2400"/>
              <a:t> = genetic change in populations of organisms across generations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May be random or directed by natural selection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/>
              <a:t>Natural Selection</a:t>
            </a:r>
            <a:r>
              <a:rPr lang="en-US" altLang="en-US" sz="2400"/>
              <a:t> = the process by which traits that enhance survival and reproduction are passed on more frequently to future generations than those that do not</a:t>
            </a:r>
          </a:p>
        </p:txBody>
      </p:sp>
      <p:pic>
        <p:nvPicPr>
          <p:cNvPr id="21510" name="Picture 6" descr="05_0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1034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05_0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3129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05_0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5908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05_01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2514600" cy="17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Limiting factors restrain growth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7239000" cy="2740025"/>
          </a:xfrm>
        </p:spPr>
        <p:txBody>
          <a:bodyPr anchor="t">
            <a:normAutofit fontScale="92500" lnSpcReduction="10000"/>
          </a:bodyPr>
          <a:lstStyle/>
          <a:p>
            <a:r>
              <a:rPr lang="en-US" altLang="en-US" b="1"/>
              <a:t>Limiting factors</a:t>
            </a:r>
            <a:r>
              <a:rPr lang="en-US" altLang="en-US"/>
              <a:t> = physical, chemical and biological characteristics that restrain population growth</a:t>
            </a:r>
          </a:p>
          <a:p>
            <a:pPr lvl="1"/>
            <a:r>
              <a:rPr lang="en-US" altLang="en-US"/>
              <a:t>Water, space, food, predators, and disease</a:t>
            </a:r>
          </a:p>
          <a:p>
            <a:r>
              <a:rPr lang="en-US" altLang="en-US" b="1"/>
              <a:t>Environmental resistance</a:t>
            </a:r>
            <a:r>
              <a:rPr lang="en-US" altLang="en-US"/>
              <a:t> = All limiting factors taken together</a:t>
            </a:r>
          </a:p>
        </p:txBody>
      </p:sp>
    </p:spTree>
    <p:extLst>
      <p:ext uri="{BB962C8B-B14F-4D97-AF65-F5344CB8AC3E}">
        <p14:creationId xmlns:p14="http://schemas.microsoft.com/office/powerpoint/2010/main" val="674520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Carrying capacity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495800" y="1143000"/>
            <a:ext cx="4495800" cy="4448175"/>
          </a:xfrm>
        </p:spPr>
        <p:txBody>
          <a:bodyPr anchor="t">
            <a:normAutofit fontScale="92500" lnSpcReduction="10000"/>
          </a:bodyPr>
          <a:lstStyle/>
          <a:p>
            <a:r>
              <a:rPr lang="en-US" altLang="en-US" b="1"/>
              <a:t>Carrying capacity</a:t>
            </a:r>
            <a:r>
              <a:rPr lang="en-US" altLang="en-US"/>
              <a:t> = the maximum population size of a species that its environment can sustain</a:t>
            </a:r>
            <a:endParaRPr lang="en-US" altLang="en-US" b="1"/>
          </a:p>
          <a:p>
            <a:pPr lvl="1"/>
            <a:r>
              <a:rPr lang="en-US" altLang="en-US"/>
              <a:t>An S-shaped </a:t>
            </a:r>
            <a:r>
              <a:rPr lang="en-US" altLang="en-US" b="1"/>
              <a:t>logistic growth curve</a:t>
            </a:r>
          </a:p>
          <a:p>
            <a:pPr lvl="1"/>
            <a:r>
              <a:rPr lang="en-US" altLang="en-US"/>
              <a:t>Limiting factors slow and stop exponential growth</a:t>
            </a:r>
          </a:p>
          <a:p>
            <a:r>
              <a:rPr lang="en-US" altLang="en-US"/>
              <a:t>Carrying capacity changes</a:t>
            </a:r>
          </a:p>
        </p:txBody>
      </p:sp>
      <p:pic>
        <p:nvPicPr>
          <p:cNvPr id="41989" name="Picture 5" descr="05_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0525"/>
            <a:ext cx="3962400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822325" y="5527675"/>
            <a:ext cx="7788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1"/>
              <a:t>Humans have raised their carrying capacity by decreasing the carrying capacity for other species</a:t>
            </a:r>
          </a:p>
        </p:txBody>
      </p:sp>
    </p:spTree>
    <p:extLst>
      <p:ext uri="{BB962C8B-B14F-4D97-AF65-F5344CB8AC3E}">
        <p14:creationId xmlns:p14="http://schemas.microsoft.com/office/powerpoint/2010/main" val="3888777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Perfect logistic curves aren’t often found</a:t>
            </a:r>
          </a:p>
        </p:txBody>
      </p:sp>
      <p:pic>
        <p:nvPicPr>
          <p:cNvPr id="54277" name="Picture 5" descr="05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01763"/>
            <a:ext cx="7162800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Population density affects limiting factors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355600" y="1752600"/>
            <a:ext cx="8788400" cy="3295650"/>
          </a:xfrm>
        </p:spPr>
        <p:txBody>
          <a:bodyPr anchor="t">
            <a:normAutofit fontScale="92500" lnSpcReduction="10000"/>
          </a:bodyPr>
          <a:lstStyle/>
          <a:p>
            <a:r>
              <a:rPr lang="en-US" altLang="en-US" b="1"/>
              <a:t>Density-dependent factors </a:t>
            </a:r>
            <a:r>
              <a:rPr lang="en-US" altLang="en-US"/>
              <a:t>= limiting factors whose influence is affected by population density</a:t>
            </a:r>
          </a:p>
          <a:p>
            <a:pPr lvl="1"/>
            <a:r>
              <a:rPr lang="en-US" altLang="en-US"/>
              <a:t> Increased risk of predation and competition for mates occurs with increased density</a:t>
            </a:r>
          </a:p>
          <a:p>
            <a:r>
              <a:rPr lang="en-US" altLang="en-US" b="1"/>
              <a:t>Density-independent factors</a:t>
            </a:r>
            <a:r>
              <a:rPr lang="en-US" altLang="en-US"/>
              <a:t> = limiting factors whose influence is not affected by population density </a:t>
            </a:r>
          </a:p>
          <a:p>
            <a:pPr lvl="1"/>
            <a:r>
              <a:rPr lang="en-US" altLang="en-US"/>
              <a:t>Events such as floods, fires, and landslides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22703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685213" cy="1165225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Biotic potential and reproductive strategies vary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355600" y="1524000"/>
            <a:ext cx="8788400" cy="5133975"/>
          </a:xfrm>
        </p:spPr>
        <p:txBody>
          <a:bodyPr anchor="t">
            <a:normAutofit fontScale="92500"/>
          </a:bodyPr>
          <a:lstStyle/>
          <a:p>
            <a:r>
              <a:rPr lang="en-US" altLang="en-US" b="1"/>
              <a:t>Biotic potential</a:t>
            </a:r>
            <a:r>
              <a:rPr lang="en-US" altLang="en-US"/>
              <a:t> = the ability of an organism to produce offspring</a:t>
            </a:r>
          </a:p>
          <a:p>
            <a:r>
              <a:rPr lang="en-US" altLang="en-US" b="1"/>
              <a:t>K-selected species</a:t>
            </a:r>
            <a:r>
              <a:rPr lang="en-US" altLang="en-US"/>
              <a:t> = animals with long gestation periods and few offspring </a:t>
            </a:r>
          </a:p>
          <a:p>
            <a:pPr lvl="1"/>
            <a:r>
              <a:rPr lang="en-US" altLang="en-US"/>
              <a:t>Have a </a:t>
            </a:r>
            <a:r>
              <a:rPr lang="en-US" altLang="en-US" i="1"/>
              <a:t>low</a:t>
            </a:r>
            <a:r>
              <a:rPr lang="en-US" altLang="en-US"/>
              <a:t> biotic potential</a:t>
            </a:r>
          </a:p>
          <a:p>
            <a:pPr lvl="1"/>
            <a:r>
              <a:rPr lang="en-US" altLang="en-US"/>
              <a:t>Stabilize at or near carrying capacity</a:t>
            </a:r>
          </a:p>
          <a:p>
            <a:pPr lvl="1"/>
            <a:r>
              <a:rPr lang="en-US" altLang="en-US"/>
              <a:t>Good competitors</a:t>
            </a:r>
          </a:p>
          <a:p>
            <a:r>
              <a:rPr lang="en-US" altLang="en-US" b="1"/>
              <a:t>r-selected species</a:t>
            </a:r>
            <a:r>
              <a:rPr lang="en-US" altLang="en-US"/>
              <a:t> = animals which reproduce quickly</a:t>
            </a:r>
          </a:p>
          <a:p>
            <a:pPr lvl="1"/>
            <a:r>
              <a:rPr lang="en-US" altLang="en-US"/>
              <a:t>Have a </a:t>
            </a:r>
            <a:r>
              <a:rPr lang="en-US" altLang="en-US" i="1"/>
              <a:t>high</a:t>
            </a:r>
            <a:r>
              <a:rPr lang="en-US" altLang="en-US"/>
              <a:t> biotic potential</a:t>
            </a:r>
          </a:p>
          <a:p>
            <a:pPr lvl="1"/>
            <a:r>
              <a:rPr lang="en-US" altLang="en-US"/>
              <a:t>Little parental care</a:t>
            </a:r>
          </a:p>
        </p:txBody>
      </p:sp>
    </p:spTree>
    <p:extLst>
      <p:ext uri="{BB962C8B-B14F-4D97-AF65-F5344CB8AC3E}">
        <p14:creationId xmlns:p14="http://schemas.microsoft.com/office/powerpoint/2010/main" val="217439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Understanding evolution is vital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3132138"/>
            <a:ext cx="8707437" cy="930275"/>
          </a:xfrm>
        </p:spPr>
        <p:txBody>
          <a:bodyPr/>
          <a:lstStyle/>
          <a:p>
            <a:endParaRPr lang="en-US" altLang="en-US" sz="2500"/>
          </a:p>
          <a:p>
            <a:endParaRPr lang="en-US" altLang="en-US" sz="250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990600" y="2133600"/>
            <a:ext cx="7086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latin typeface="Times New Roman" pitchFamily="18" charset="0"/>
              </a:rPr>
              <a:t>It alters the genetic makeup of a population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 New Roman" pitchFamily="18" charset="0"/>
              </a:rPr>
              <a:t>It is important for understanding antibiotic and pesticide resistance, agricultural issues, production, medicines, etc.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 New Roman" pitchFamily="18" charset="0"/>
              </a:rPr>
              <a:t>Organisms adapt to their environment and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26515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Natural selection shapes organisms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2688"/>
            <a:ext cx="8229600" cy="5559425"/>
          </a:xfrm>
        </p:spPr>
        <p:txBody>
          <a:bodyPr>
            <a:normAutofit fontScale="92500"/>
          </a:bodyPr>
          <a:lstStyle/>
          <a:p>
            <a:pPr marL="533400" indent="-533400"/>
            <a:r>
              <a:rPr lang="en-US" altLang="en-US"/>
              <a:t>In 1858, Darwin and</a:t>
            </a:r>
            <a:r>
              <a:rPr lang="en-US" altLang="en-US" b="1" i="1"/>
              <a:t> </a:t>
            </a:r>
            <a:r>
              <a:rPr lang="en-US" altLang="en-US"/>
              <a:t>Wallace both proposed natural selection as the mechanism of evolution</a:t>
            </a:r>
          </a:p>
          <a:p>
            <a:pPr marL="914400" lvl="1" indent="-457200"/>
            <a:r>
              <a:rPr lang="en-US" altLang="en-US"/>
              <a:t>Organisms face a constant struggle to survive and reproduce</a:t>
            </a:r>
          </a:p>
          <a:p>
            <a:pPr marL="914400" lvl="1" indent="-457200"/>
            <a:r>
              <a:rPr lang="en-US" altLang="en-US"/>
              <a:t>Organisms tend to produce more offspring than can survive</a:t>
            </a:r>
          </a:p>
          <a:p>
            <a:pPr marL="914400" lvl="1" indent="-457200"/>
            <a:r>
              <a:rPr lang="en-US" altLang="en-US"/>
              <a:t>Individuals of a species vary in their characteristics due to genes and the environment </a:t>
            </a:r>
          </a:p>
          <a:p>
            <a:pPr marL="914400" lvl="1" indent="-457200"/>
            <a:r>
              <a:rPr lang="en-US" altLang="en-US"/>
              <a:t>Some individuals are better suited to their environment and will survive and pass their genes on in their offspring</a:t>
            </a:r>
          </a:p>
          <a:p>
            <a:pPr marL="533400" indent="-533400">
              <a:buFont typeface="Times New Roman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Genetic variation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949450"/>
            <a:ext cx="8788400" cy="32956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/>
              <a:t>Adaptive Trait (Adaptation)</a:t>
            </a:r>
            <a:r>
              <a:rPr lang="en-US" altLang="en-US"/>
              <a:t> = a trait that promotes reproductive success</a:t>
            </a:r>
          </a:p>
          <a:p>
            <a:r>
              <a:rPr lang="en-US" altLang="en-US" b="1"/>
              <a:t>Mutations</a:t>
            </a:r>
            <a:r>
              <a:rPr lang="en-US" altLang="en-US"/>
              <a:t> = accidental changes in DNA that may be passed on to the next generation</a:t>
            </a:r>
          </a:p>
          <a:p>
            <a:pPr lvl="1"/>
            <a:r>
              <a:rPr lang="en-US" altLang="en-US"/>
              <a:t>Non-lethal mutations provide the genetic variation on which natural selection acts</a:t>
            </a:r>
          </a:p>
          <a:p>
            <a:r>
              <a:rPr lang="en-US" altLang="en-US"/>
              <a:t>Sexual reproduction also leads to variation</a:t>
            </a:r>
          </a:p>
        </p:txBody>
      </p:sp>
    </p:spTree>
    <p:extLst>
      <p:ext uri="{BB962C8B-B14F-4D97-AF65-F5344CB8AC3E}">
        <p14:creationId xmlns:p14="http://schemas.microsoft.com/office/powerpoint/2010/main" val="2246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Natural selection acts on genetic variation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85913"/>
            <a:ext cx="4572000" cy="44481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/>
              <a:t>Directional selection</a:t>
            </a:r>
            <a:r>
              <a:rPr lang="en-US" altLang="en-US"/>
              <a:t> = drives a feature in one direction</a:t>
            </a:r>
          </a:p>
          <a:p>
            <a:r>
              <a:rPr lang="en-US" altLang="en-US" b="1"/>
              <a:t>Stabilizing selection</a:t>
            </a:r>
            <a:r>
              <a:rPr lang="en-US" altLang="en-US"/>
              <a:t> = produces intermediate traits, preserving the status quo</a:t>
            </a:r>
          </a:p>
          <a:p>
            <a:r>
              <a:rPr lang="en-US" altLang="en-US" b="1"/>
              <a:t>Disruptive selection</a:t>
            </a:r>
            <a:r>
              <a:rPr lang="en-US" altLang="en-US"/>
              <a:t> = traits diverge in two or more directions</a:t>
            </a:r>
          </a:p>
          <a:p>
            <a:endParaRPr lang="en-US" altLang="en-US"/>
          </a:p>
        </p:txBody>
      </p:sp>
      <p:pic>
        <p:nvPicPr>
          <p:cNvPr id="25606" name="Picture 6" descr="05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3860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8600" y="5638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1"/>
              <a:t>If the environment changes, a trait may no longer be adaptive</a:t>
            </a:r>
          </a:p>
        </p:txBody>
      </p:sp>
    </p:spTree>
    <p:extLst>
      <p:ext uri="{BB962C8B-B14F-4D97-AF65-F5344CB8AC3E}">
        <p14:creationId xmlns:p14="http://schemas.microsoft.com/office/powerpoint/2010/main" val="38399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Evidence of natural selection is everywhere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830388"/>
            <a:ext cx="3886200" cy="40640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It is evident in every adaptation of every organism</a:t>
            </a:r>
          </a:p>
          <a:p>
            <a:r>
              <a:rPr lang="en-US" altLang="en-US"/>
              <a:t>Evident in bacteria and fruit flies in laboratories</a:t>
            </a:r>
          </a:p>
          <a:p>
            <a:r>
              <a:rPr lang="en-US" altLang="en-US"/>
              <a:t>Selective breeding of animals</a:t>
            </a:r>
          </a:p>
          <a:p>
            <a:endParaRPr lang="en-US" altLang="en-US"/>
          </a:p>
        </p:txBody>
      </p:sp>
      <p:pic>
        <p:nvPicPr>
          <p:cNvPr id="50182" name="Picture 6" descr="05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5561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Artificial selection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214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/>
              <a:t>Artificial Selection</a:t>
            </a:r>
            <a:r>
              <a:rPr lang="en-US" altLang="en-US"/>
              <a:t> = the process of selection conducted under human direction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For example, artificial selection has led to the great variety of dog breeds</a:t>
            </a:r>
          </a:p>
          <a:p>
            <a:pPr>
              <a:lnSpc>
                <a:spcPct val="80000"/>
              </a:lnSpc>
            </a:pPr>
            <a:endParaRPr lang="en-US" altLang="en-US"/>
          </a:p>
        </p:txBody>
      </p:sp>
      <p:pic>
        <p:nvPicPr>
          <p:cNvPr id="27654" name="Picture 6" descr="05_0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40386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05_0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6275"/>
            <a:ext cx="370522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1496</Words>
  <Application>Microsoft Office PowerPoint</Application>
  <PresentationFormat>On-screen Show (4:3)</PresentationFormat>
  <Paragraphs>179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ECOLOGY</vt:lpstr>
      <vt:lpstr>Striking gold in Costa Rica</vt:lpstr>
      <vt:lpstr>Evolution: the source of Earth’s biodiversity</vt:lpstr>
      <vt:lpstr>Understanding evolution is vital</vt:lpstr>
      <vt:lpstr>Natural selection shapes organisms</vt:lpstr>
      <vt:lpstr>Genetic variation</vt:lpstr>
      <vt:lpstr>Natural selection acts on genetic variation</vt:lpstr>
      <vt:lpstr>Evidence of natural selection is everywhere</vt:lpstr>
      <vt:lpstr>Artificial selection</vt:lpstr>
      <vt:lpstr>Evolution generates biodiversity</vt:lpstr>
      <vt:lpstr>Speciation produces new types of organisms</vt:lpstr>
      <vt:lpstr>Another type of speciation</vt:lpstr>
      <vt:lpstr>Speciation results in diverse life forms</vt:lpstr>
      <vt:lpstr>Extinction</vt:lpstr>
      <vt:lpstr>Extinction is a natural process</vt:lpstr>
      <vt:lpstr>Some species are more vulnerable to extinction</vt:lpstr>
      <vt:lpstr>Earth has had several mass extinctions</vt:lpstr>
      <vt:lpstr>Species’ ranges can be severely restricted</vt:lpstr>
      <vt:lpstr>Ecology is studied at several levels</vt:lpstr>
      <vt:lpstr>Levels of ecological organization</vt:lpstr>
      <vt:lpstr>Organismal ecology: habitat</vt:lpstr>
      <vt:lpstr>Organismal ecology: niche</vt:lpstr>
      <vt:lpstr>Population characteristics</vt:lpstr>
      <vt:lpstr>Population characteristics</vt:lpstr>
      <vt:lpstr>Population characteristics</vt:lpstr>
      <vt:lpstr>Population characteristics</vt:lpstr>
      <vt:lpstr>Birth and death rates</vt:lpstr>
      <vt:lpstr>Four factors of population change</vt:lpstr>
      <vt:lpstr>Exponential population growth</vt:lpstr>
      <vt:lpstr>Limiting factors restrain growth</vt:lpstr>
      <vt:lpstr>Carrying capacity</vt:lpstr>
      <vt:lpstr>Perfect logistic curves aren’t often found</vt:lpstr>
      <vt:lpstr>Population density affects limiting factors</vt:lpstr>
      <vt:lpstr>Biotic potential and reproductive strategies vary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Pat Davey</dc:creator>
  <cp:lastModifiedBy>Pat Davey</cp:lastModifiedBy>
  <cp:revision>1</cp:revision>
  <dcterms:created xsi:type="dcterms:W3CDTF">2013-10-21T13:03:35Z</dcterms:created>
  <dcterms:modified xsi:type="dcterms:W3CDTF">2013-10-21T13:04:22Z</dcterms:modified>
</cp:coreProperties>
</file>