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E2B841-3551-4531-82E4-074FB3C3A6D0}"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0833D-909C-4334-9617-071298F7556E}" type="slidenum">
              <a:rPr lang="en-US" smtClean="0"/>
              <a:t>‹#›</a:t>
            </a:fld>
            <a:endParaRPr lang="en-US"/>
          </a:p>
        </p:txBody>
      </p:sp>
    </p:spTree>
    <p:extLst>
      <p:ext uri="{BB962C8B-B14F-4D97-AF65-F5344CB8AC3E}">
        <p14:creationId xmlns:p14="http://schemas.microsoft.com/office/powerpoint/2010/main" val="380092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2B841-3551-4531-82E4-074FB3C3A6D0}"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0833D-909C-4334-9617-071298F7556E}" type="slidenum">
              <a:rPr lang="en-US" smtClean="0"/>
              <a:t>‹#›</a:t>
            </a:fld>
            <a:endParaRPr lang="en-US"/>
          </a:p>
        </p:txBody>
      </p:sp>
    </p:spTree>
    <p:extLst>
      <p:ext uri="{BB962C8B-B14F-4D97-AF65-F5344CB8AC3E}">
        <p14:creationId xmlns:p14="http://schemas.microsoft.com/office/powerpoint/2010/main" val="124774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2B841-3551-4531-82E4-074FB3C3A6D0}"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0833D-909C-4334-9617-071298F7556E}" type="slidenum">
              <a:rPr lang="en-US" smtClean="0"/>
              <a:t>‹#›</a:t>
            </a:fld>
            <a:endParaRPr lang="en-US"/>
          </a:p>
        </p:txBody>
      </p:sp>
    </p:spTree>
    <p:extLst>
      <p:ext uri="{BB962C8B-B14F-4D97-AF65-F5344CB8AC3E}">
        <p14:creationId xmlns:p14="http://schemas.microsoft.com/office/powerpoint/2010/main" val="194585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2B841-3551-4531-82E4-074FB3C3A6D0}"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0833D-909C-4334-9617-071298F7556E}" type="slidenum">
              <a:rPr lang="en-US" smtClean="0"/>
              <a:t>‹#›</a:t>
            </a:fld>
            <a:endParaRPr lang="en-US"/>
          </a:p>
        </p:txBody>
      </p:sp>
    </p:spTree>
    <p:extLst>
      <p:ext uri="{BB962C8B-B14F-4D97-AF65-F5344CB8AC3E}">
        <p14:creationId xmlns:p14="http://schemas.microsoft.com/office/powerpoint/2010/main" val="304672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2B841-3551-4531-82E4-074FB3C3A6D0}"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0833D-909C-4334-9617-071298F7556E}" type="slidenum">
              <a:rPr lang="en-US" smtClean="0"/>
              <a:t>‹#›</a:t>
            </a:fld>
            <a:endParaRPr lang="en-US"/>
          </a:p>
        </p:txBody>
      </p:sp>
    </p:spTree>
    <p:extLst>
      <p:ext uri="{BB962C8B-B14F-4D97-AF65-F5344CB8AC3E}">
        <p14:creationId xmlns:p14="http://schemas.microsoft.com/office/powerpoint/2010/main" val="228161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2B841-3551-4531-82E4-074FB3C3A6D0}" type="datetimeFigureOut">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0833D-909C-4334-9617-071298F7556E}" type="slidenum">
              <a:rPr lang="en-US" smtClean="0"/>
              <a:t>‹#›</a:t>
            </a:fld>
            <a:endParaRPr lang="en-US"/>
          </a:p>
        </p:txBody>
      </p:sp>
    </p:spTree>
    <p:extLst>
      <p:ext uri="{BB962C8B-B14F-4D97-AF65-F5344CB8AC3E}">
        <p14:creationId xmlns:p14="http://schemas.microsoft.com/office/powerpoint/2010/main" val="232216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E2B841-3551-4531-82E4-074FB3C3A6D0}" type="datetimeFigureOut">
              <a:rPr lang="en-US" smtClean="0"/>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0833D-909C-4334-9617-071298F7556E}" type="slidenum">
              <a:rPr lang="en-US" smtClean="0"/>
              <a:t>‹#›</a:t>
            </a:fld>
            <a:endParaRPr lang="en-US"/>
          </a:p>
        </p:txBody>
      </p:sp>
    </p:spTree>
    <p:extLst>
      <p:ext uri="{BB962C8B-B14F-4D97-AF65-F5344CB8AC3E}">
        <p14:creationId xmlns:p14="http://schemas.microsoft.com/office/powerpoint/2010/main" val="236693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E2B841-3551-4531-82E4-074FB3C3A6D0}" type="datetimeFigureOut">
              <a:rPr lang="en-US" smtClean="0"/>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0833D-909C-4334-9617-071298F7556E}" type="slidenum">
              <a:rPr lang="en-US" smtClean="0"/>
              <a:t>‹#›</a:t>
            </a:fld>
            <a:endParaRPr lang="en-US"/>
          </a:p>
        </p:txBody>
      </p:sp>
    </p:spTree>
    <p:extLst>
      <p:ext uri="{BB962C8B-B14F-4D97-AF65-F5344CB8AC3E}">
        <p14:creationId xmlns:p14="http://schemas.microsoft.com/office/powerpoint/2010/main" val="186490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2B841-3551-4531-82E4-074FB3C3A6D0}" type="datetimeFigureOut">
              <a:rPr lang="en-US" smtClean="0"/>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0833D-909C-4334-9617-071298F7556E}" type="slidenum">
              <a:rPr lang="en-US" smtClean="0"/>
              <a:t>‹#›</a:t>
            </a:fld>
            <a:endParaRPr lang="en-US"/>
          </a:p>
        </p:txBody>
      </p:sp>
    </p:spTree>
    <p:extLst>
      <p:ext uri="{BB962C8B-B14F-4D97-AF65-F5344CB8AC3E}">
        <p14:creationId xmlns:p14="http://schemas.microsoft.com/office/powerpoint/2010/main" val="153223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2B841-3551-4531-82E4-074FB3C3A6D0}" type="datetimeFigureOut">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0833D-909C-4334-9617-071298F7556E}" type="slidenum">
              <a:rPr lang="en-US" smtClean="0"/>
              <a:t>‹#›</a:t>
            </a:fld>
            <a:endParaRPr lang="en-US"/>
          </a:p>
        </p:txBody>
      </p:sp>
    </p:spTree>
    <p:extLst>
      <p:ext uri="{BB962C8B-B14F-4D97-AF65-F5344CB8AC3E}">
        <p14:creationId xmlns:p14="http://schemas.microsoft.com/office/powerpoint/2010/main" val="364358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2B841-3551-4531-82E4-074FB3C3A6D0}" type="datetimeFigureOut">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0833D-909C-4334-9617-071298F7556E}" type="slidenum">
              <a:rPr lang="en-US" smtClean="0"/>
              <a:t>‹#›</a:t>
            </a:fld>
            <a:endParaRPr lang="en-US"/>
          </a:p>
        </p:txBody>
      </p:sp>
    </p:spTree>
    <p:extLst>
      <p:ext uri="{BB962C8B-B14F-4D97-AF65-F5344CB8AC3E}">
        <p14:creationId xmlns:p14="http://schemas.microsoft.com/office/powerpoint/2010/main" val="337827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2B841-3551-4531-82E4-074FB3C3A6D0}" type="datetimeFigureOut">
              <a:rPr lang="en-US" smtClean="0"/>
              <a:t>3/11/2014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0833D-909C-4334-9617-071298F7556E}" type="slidenum">
              <a:rPr lang="en-US" smtClean="0"/>
              <a:t>‹#›</a:t>
            </a:fld>
            <a:endParaRPr lang="en-US"/>
          </a:p>
        </p:txBody>
      </p:sp>
    </p:spTree>
    <p:extLst>
      <p:ext uri="{BB962C8B-B14F-4D97-AF65-F5344CB8AC3E}">
        <p14:creationId xmlns:p14="http://schemas.microsoft.com/office/powerpoint/2010/main" val="326790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823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457200"/>
            <a:ext cx="8458200" cy="536575"/>
          </a:xfrm>
        </p:spPr>
        <p:txBody>
          <a:bodyPr>
            <a:normAutofit fontScale="90000"/>
          </a:bodyPr>
          <a:lstStyle/>
          <a:p>
            <a:r>
              <a:rPr lang="en-US" altLang="en-US"/>
              <a:t>Carbon dioxide is of primary concern</a:t>
            </a:r>
          </a:p>
        </p:txBody>
      </p:sp>
      <p:sp>
        <p:nvSpPr>
          <p:cNvPr id="29699" name="Rectangle 3"/>
          <p:cNvSpPr>
            <a:spLocks noGrp="1" noChangeArrowheads="1"/>
          </p:cNvSpPr>
          <p:nvPr>
            <p:ph type="body" idx="1"/>
          </p:nvPr>
        </p:nvSpPr>
        <p:spPr>
          <a:xfrm>
            <a:off x="228600" y="1662113"/>
            <a:ext cx="5334000" cy="4448175"/>
          </a:xfrm>
        </p:spPr>
        <p:txBody>
          <a:bodyPr>
            <a:normAutofit fontScale="92500" lnSpcReduction="20000"/>
          </a:bodyPr>
          <a:lstStyle/>
          <a:p>
            <a:r>
              <a:rPr lang="en-US" altLang="en-US"/>
              <a:t>Not the most potent greenhouse gas, but it is extremely abundant</a:t>
            </a:r>
          </a:p>
          <a:p>
            <a:pPr lvl="1"/>
            <a:r>
              <a:rPr lang="en-US" altLang="en-US"/>
              <a:t>The major contributor to global warming</a:t>
            </a:r>
          </a:p>
          <a:p>
            <a:r>
              <a:rPr lang="en-US" altLang="en-US"/>
              <a:t>Human activities have boosted atmospheric concentrations from 280 parts per million (ppm) to 383 ppm</a:t>
            </a:r>
          </a:p>
          <a:p>
            <a:pPr lvl="1"/>
            <a:r>
              <a:rPr lang="en-US" altLang="en-US"/>
              <a:t>To their highest levels in more than 650,000 years</a:t>
            </a:r>
          </a:p>
        </p:txBody>
      </p:sp>
      <p:pic>
        <p:nvPicPr>
          <p:cNvPr id="29701" name="Picture 5" descr="18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175" y="1524000"/>
            <a:ext cx="3679825"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44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altLang="en-US"/>
              <a:t>What caused levels  of CO</a:t>
            </a:r>
            <a:r>
              <a:rPr lang="en-US" altLang="en-US" baseline="-25000"/>
              <a:t>2</a:t>
            </a:r>
            <a:r>
              <a:rPr lang="en-US" altLang="en-US"/>
              <a:t> to increase?</a:t>
            </a:r>
          </a:p>
        </p:txBody>
      </p:sp>
      <p:sp>
        <p:nvSpPr>
          <p:cNvPr id="69635" name="Rectangle 3"/>
          <p:cNvSpPr>
            <a:spLocks noGrp="1" noChangeArrowheads="1"/>
          </p:cNvSpPr>
          <p:nvPr>
            <p:ph type="body" idx="1"/>
          </p:nvPr>
        </p:nvSpPr>
        <p:spPr>
          <a:xfrm>
            <a:off x="192088" y="1009650"/>
            <a:ext cx="8788400" cy="5175250"/>
          </a:xfrm>
        </p:spPr>
        <p:txBody>
          <a:bodyPr>
            <a:normAutofit lnSpcReduction="10000"/>
          </a:bodyPr>
          <a:lstStyle/>
          <a:p>
            <a:r>
              <a:rPr lang="en-US" altLang="en-US"/>
              <a:t>Burned fossil fuels in our homes, factories, and automobiles </a:t>
            </a:r>
          </a:p>
          <a:p>
            <a:pPr lvl="1"/>
            <a:r>
              <a:rPr lang="en-US" altLang="en-US"/>
              <a:t>Transferred large amounts of carbon dioxide from lithospheric reservoirs into the atmosphere </a:t>
            </a:r>
          </a:p>
          <a:p>
            <a:pPr lvl="1"/>
            <a:r>
              <a:rPr lang="en-US" altLang="en-US"/>
              <a:t>The main reason atmospheric carbon dioxide concentrations have increased so dramatically</a:t>
            </a:r>
          </a:p>
          <a:p>
            <a:r>
              <a:rPr lang="en-US" altLang="en-US"/>
              <a:t>Deforestation has contributed to rising atmospheric CO</a:t>
            </a:r>
            <a:r>
              <a:rPr lang="en-US" altLang="en-US" baseline="-25000"/>
              <a:t>2</a:t>
            </a:r>
            <a:r>
              <a:rPr lang="en-US" altLang="en-US"/>
              <a:t> concentration</a:t>
            </a:r>
          </a:p>
          <a:p>
            <a:pPr lvl="1"/>
            <a:r>
              <a:rPr lang="en-US" altLang="en-US"/>
              <a:t>Forests serve as sinks for recently active carbon</a:t>
            </a:r>
          </a:p>
          <a:p>
            <a:pPr lvl="1"/>
            <a:r>
              <a:rPr lang="en-US" altLang="en-US"/>
              <a:t>Their removal reduces the biosphere’s ability to absorb carbon dioxide from the atmosphere</a:t>
            </a:r>
          </a:p>
        </p:txBody>
      </p:sp>
    </p:spTree>
    <p:extLst>
      <p:ext uri="{BB962C8B-B14F-4D97-AF65-F5344CB8AC3E}">
        <p14:creationId xmlns:p14="http://schemas.microsoft.com/office/powerpoint/2010/main" val="315946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28600"/>
            <a:ext cx="8915400" cy="536575"/>
          </a:xfrm>
        </p:spPr>
        <p:txBody>
          <a:bodyPr>
            <a:normAutofit fontScale="90000"/>
          </a:bodyPr>
          <a:lstStyle/>
          <a:p>
            <a:r>
              <a:rPr lang="en-US" altLang="en-US"/>
              <a:t>Other greenhouse gases add to warming</a:t>
            </a:r>
          </a:p>
        </p:txBody>
      </p:sp>
      <p:sp>
        <p:nvSpPr>
          <p:cNvPr id="30723" name="Rectangle 3"/>
          <p:cNvSpPr>
            <a:spLocks noGrp="1" noChangeArrowheads="1"/>
          </p:cNvSpPr>
          <p:nvPr>
            <p:ph type="body" idx="1"/>
          </p:nvPr>
        </p:nvSpPr>
        <p:spPr>
          <a:xfrm>
            <a:off x="228600" y="914400"/>
            <a:ext cx="8610600" cy="6115050"/>
          </a:xfrm>
        </p:spPr>
        <p:txBody>
          <a:bodyPr>
            <a:normAutofit fontScale="92500" lnSpcReduction="10000"/>
          </a:bodyPr>
          <a:lstStyle/>
          <a:p>
            <a:r>
              <a:rPr lang="en-US" altLang="en-US"/>
              <a:t>Methane = fossil fuel deposits, livestock, landfills, and crops such as rice</a:t>
            </a:r>
          </a:p>
          <a:p>
            <a:r>
              <a:rPr lang="en-US" altLang="en-US"/>
              <a:t>Nitrous oxide = feedlots, chemical manufacturing plants, auto emissions, and synthetic nitrogen fertilizers</a:t>
            </a:r>
          </a:p>
          <a:p>
            <a:r>
              <a:rPr lang="en-US" altLang="en-US"/>
              <a:t>Ozone = risen due to photochemical smog</a:t>
            </a:r>
          </a:p>
          <a:p>
            <a:r>
              <a:rPr lang="en-US" altLang="en-US"/>
              <a:t>Halocarbon gases (CFCs) = are declining due to the Montreal Protocol</a:t>
            </a:r>
          </a:p>
          <a:p>
            <a:r>
              <a:rPr lang="en-US" altLang="en-US"/>
              <a:t>Water vapor = the most abundant greenhouse gas and contributes most to the greenhouse effect</a:t>
            </a:r>
          </a:p>
          <a:p>
            <a:pPr lvl="1"/>
            <a:r>
              <a:rPr lang="en-US" altLang="en-US"/>
              <a:t>Could increase cloudiness, which might slow global warming by reflecting more solar radiation back into space</a:t>
            </a:r>
          </a:p>
          <a:p>
            <a:pPr lvl="1"/>
            <a:endParaRPr lang="en-US" altLang="en-US"/>
          </a:p>
        </p:txBody>
      </p:sp>
    </p:spTree>
    <p:extLst>
      <p:ext uri="{BB962C8B-B14F-4D97-AF65-F5344CB8AC3E}">
        <p14:creationId xmlns:p14="http://schemas.microsoft.com/office/powerpoint/2010/main" val="3153957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en-US" altLang="en-US"/>
              <a:t>U.S. emissions of major greenhouse gases</a:t>
            </a:r>
          </a:p>
        </p:txBody>
      </p:sp>
      <p:pic>
        <p:nvPicPr>
          <p:cNvPr id="78852" name="Picture 4" descr="18_0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371600"/>
            <a:ext cx="6959600" cy="329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62159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155575"/>
            <a:ext cx="8763000" cy="536575"/>
          </a:xfrm>
        </p:spPr>
        <p:txBody>
          <a:bodyPr>
            <a:normAutofit fontScale="90000"/>
          </a:bodyPr>
          <a:lstStyle/>
          <a:p>
            <a:r>
              <a:rPr lang="en-US" altLang="en-US"/>
              <a:t>Aerosols may exert a cooling effect</a:t>
            </a:r>
          </a:p>
        </p:txBody>
      </p:sp>
      <p:sp>
        <p:nvSpPr>
          <p:cNvPr id="31747" name="Rectangle 3"/>
          <p:cNvSpPr>
            <a:spLocks noGrp="1" noChangeArrowheads="1"/>
          </p:cNvSpPr>
          <p:nvPr>
            <p:ph type="body" idx="1"/>
          </p:nvPr>
        </p:nvSpPr>
        <p:spPr>
          <a:xfrm>
            <a:off x="304800" y="1576388"/>
            <a:ext cx="8610600" cy="4619625"/>
          </a:xfrm>
        </p:spPr>
        <p:txBody>
          <a:bodyPr>
            <a:normAutofit fontScale="92500" lnSpcReduction="10000"/>
          </a:bodyPr>
          <a:lstStyle/>
          <a:p>
            <a:r>
              <a:rPr lang="en-US" altLang="en-US" b="1"/>
              <a:t>Aerosols</a:t>
            </a:r>
            <a:r>
              <a:rPr lang="en-US" altLang="en-US"/>
              <a:t> = microscopic droplets and particles that have either a warming or cooling effect</a:t>
            </a:r>
          </a:p>
          <a:p>
            <a:r>
              <a:rPr lang="en-US" altLang="en-US"/>
              <a:t>Soot, or black carbon aerosols, cause warming by absorbing solar energy </a:t>
            </a:r>
          </a:p>
          <a:p>
            <a:pPr lvl="1"/>
            <a:r>
              <a:rPr lang="en-US" altLang="en-US"/>
              <a:t>But, most tropospheric aerosols cool the atmosphere by reflecting the Sun’s rays</a:t>
            </a:r>
          </a:p>
          <a:p>
            <a:r>
              <a:rPr lang="en-US" altLang="en-US"/>
              <a:t>Sulfate aerosols produced by fossil fuel combustion may slow global warming, at least in the short term</a:t>
            </a:r>
          </a:p>
          <a:p>
            <a:pPr lvl="1"/>
            <a:r>
              <a:rPr lang="en-US" altLang="en-US"/>
              <a:t>Volcanic eruptions reduce sunlight reaching the earth and cool the Earth</a:t>
            </a:r>
          </a:p>
        </p:txBody>
      </p:sp>
    </p:spTree>
    <p:extLst>
      <p:ext uri="{BB962C8B-B14F-4D97-AF65-F5344CB8AC3E}">
        <p14:creationId xmlns:p14="http://schemas.microsoft.com/office/powerpoint/2010/main" val="4213091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28600"/>
            <a:ext cx="8534400" cy="1073150"/>
          </a:xfrm>
        </p:spPr>
        <p:txBody>
          <a:bodyPr>
            <a:normAutofit fontScale="90000"/>
          </a:bodyPr>
          <a:lstStyle/>
          <a:p>
            <a:r>
              <a:rPr lang="en-US" altLang="en-US"/>
              <a:t>Radiative forcing expresses change in energy</a:t>
            </a:r>
          </a:p>
        </p:txBody>
      </p:sp>
      <p:sp>
        <p:nvSpPr>
          <p:cNvPr id="32771" name="Rectangle 3"/>
          <p:cNvSpPr>
            <a:spLocks noGrp="1" noChangeArrowheads="1"/>
          </p:cNvSpPr>
          <p:nvPr>
            <p:ph type="body" idx="1"/>
          </p:nvPr>
        </p:nvSpPr>
        <p:spPr>
          <a:xfrm>
            <a:off x="3733800" y="1447800"/>
            <a:ext cx="5410200" cy="4291013"/>
          </a:xfrm>
        </p:spPr>
        <p:txBody>
          <a:bodyPr>
            <a:normAutofit lnSpcReduction="10000"/>
          </a:bodyPr>
          <a:lstStyle/>
          <a:p>
            <a:r>
              <a:rPr lang="en-US" altLang="en-US" sz="2400"/>
              <a:t>Scientists estimate the influence of factors over Earth’s energy balance</a:t>
            </a:r>
          </a:p>
          <a:p>
            <a:r>
              <a:rPr lang="en-US" altLang="en-US" sz="2400" b="1"/>
              <a:t>Radiative forcing</a:t>
            </a:r>
            <a:r>
              <a:rPr lang="en-US" altLang="en-US" sz="2400" i="1"/>
              <a:t> </a:t>
            </a:r>
            <a:r>
              <a:rPr lang="en-US" altLang="en-US" sz="2400"/>
              <a:t>= the amount of change in energy that a given factor causes</a:t>
            </a:r>
            <a:endParaRPr lang="en-US" altLang="en-US" sz="2400" i="1"/>
          </a:p>
          <a:p>
            <a:pPr lvl="1"/>
            <a:r>
              <a:rPr lang="en-US" altLang="en-US" sz="2400"/>
              <a:t>Positive forcing warms the surface; negative forcing cools it</a:t>
            </a:r>
          </a:p>
          <a:p>
            <a:r>
              <a:rPr lang="en-US" altLang="en-US" sz="2400"/>
              <a:t>Compared with the pre-industrial Earth,  Earth is experiencing radiative forcing of 1.6 watts/m</a:t>
            </a:r>
            <a:r>
              <a:rPr lang="en-US" altLang="en-US" sz="2400" baseline="30000"/>
              <a:t>2</a:t>
            </a:r>
          </a:p>
          <a:p>
            <a:pPr lvl="1"/>
            <a:r>
              <a:rPr lang="en-US" altLang="en-US" sz="2400"/>
              <a:t>Enough to alter the climate</a:t>
            </a:r>
          </a:p>
        </p:txBody>
      </p:sp>
      <p:pic>
        <p:nvPicPr>
          <p:cNvPr id="32773" name="Picture 5" descr="18_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05000"/>
            <a:ext cx="336391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50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228600"/>
            <a:ext cx="8534400" cy="536575"/>
          </a:xfrm>
        </p:spPr>
        <p:txBody>
          <a:bodyPr>
            <a:normAutofit fontScale="90000"/>
          </a:bodyPr>
          <a:lstStyle/>
          <a:p>
            <a:r>
              <a:rPr lang="en-US" altLang="en-US"/>
              <a:t>Milankovitch cycles influence climate</a:t>
            </a:r>
          </a:p>
        </p:txBody>
      </p:sp>
      <p:sp>
        <p:nvSpPr>
          <p:cNvPr id="33795" name="Rectangle 3"/>
          <p:cNvSpPr>
            <a:spLocks noGrp="1" noChangeArrowheads="1"/>
          </p:cNvSpPr>
          <p:nvPr>
            <p:ph type="body" idx="1"/>
          </p:nvPr>
        </p:nvSpPr>
        <p:spPr>
          <a:xfrm>
            <a:off x="304800" y="1098550"/>
            <a:ext cx="5181600" cy="4660900"/>
          </a:xfrm>
        </p:spPr>
        <p:txBody>
          <a:bodyPr>
            <a:normAutofit fontScale="92500" lnSpcReduction="10000"/>
          </a:bodyPr>
          <a:lstStyle/>
          <a:p>
            <a:r>
              <a:rPr lang="en-US" altLang="en-US" b="1"/>
              <a:t>Milankovitch cycles</a:t>
            </a:r>
            <a:r>
              <a:rPr lang="en-US" altLang="en-US"/>
              <a:t> = periodic changes in Earth’s rotation and orbit around the Sun</a:t>
            </a:r>
          </a:p>
          <a:p>
            <a:pPr lvl="1"/>
            <a:r>
              <a:rPr lang="en-US" altLang="en-US"/>
              <a:t>Alter the way solar radiation is distributed over Earth’s surface</a:t>
            </a:r>
          </a:p>
          <a:p>
            <a:pPr lvl="1"/>
            <a:r>
              <a:rPr lang="en-US" altLang="en-US"/>
              <a:t>By modifying patterns of atmospheric heating, these cycles trigger long-term climate variation such as periodic glaciation</a:t>
            </a:r>
          </a:p>
        </p:txBody>
      </p:sp>
      <p:pic>
        <p:nvPicPr>
          <p:cNvPr id="33797" name="Picture 5" descr="18_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447800"/>
            <a:ext cx="3113088" cy="33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11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8600" y="274638"/>
            <a:ext cx="8686800" cy="1073150"/>
          </a:xfrm>
        </p:spPr>
        <p:txBody>
          <a:bodyPr>
            <a:normAutofit fontScale="90000"/>
          </a:bodyPr>
          <a:lstStyle/>
          <a:p>
            <a:r>
              <a:rPr lang="en-US" altLang="en-US"/>
              <a:t>Solar output and ocean absorption influence climate </a:t>
            </a:r>
          </a:p>
        </p:txBody>
      </p:sp>
      <p:sp>
        <p:nvSpPr>
          <p:cNvPr id="70659" name="Rectangle 3"/>
          <p:cNvSpPr>
            <a:spLocks noGrp="1" noChangeArrowheads="1"/>
          </p:cNvSpPr>
          <p:nvPr>
            <p:ph type="body" idx="1"/>
          </p:nvPr>
        </p:nvSpPr>
        <p:spPr>
          <a:xfrm>
            <a:off x="0" y="2008188"/>
            <a:ext cx="8788400" cy="4473575"/>
          </a:xfrm>
        </p:spPr>
        <p:txBody>
          <a:bodyPr/>
          <a:lstStyle/>
          <a:p>
            <a:pPr>
              <a:lnSpc>
                <a:spcPct val="80000"/>
              </a:lnSpc>
            </a:pPr>
            <a:r>
              <a:rPr lang="en-US" altLang="en-US" sz="2400" b="1"/>
              <a:t>Solar output</a:t>
            </a:r>
            <a:r>
              <a:rPr lang="en-US" altLang="en-US" sz="2400"/>
              <a:t> = drives temperature change on Earth’s surface</a:t>
            </a:r>
          </a:p>
          <a:p>
            <a:pPr lvl="1">
              <a:lnSpc>
                <a:spcPct val="80000"/>
              </a:lnSpc>
            </a:pPr>
            <a:r>
              <a:rPr lang="en-US" altLang="en-US" sz="2400"/>
              <a:t>The Sun varies in the radiation it emits</a:t>
            </a:r>
          </a:p>
          <a:p>
            <a:pPr lvl="1">
              <a:lnSpc>
                <a:spcPct val="80000"/>
              </a:lnSpc>
            </a:pPr>
            <a:r>
              <a:rPr lang="en-US" altLang="en-US" sz="2400"/>
              <a:t>Variation in solar energy (i.e., solar flares) has not been great enough to change Earth’s temperature</a:t>
            </a:r>
          </a:p>
          <a:p>
            <a:pPr>
              <a:lnSpc>
                <a:spcPct val="80000"/>
              </a:lnSpc>
            </a:pPr>
            <a:r>
              <a:rPr lang="en-US" altLang="en-US" sz="2400" b="1"/>
              <a:t>Ocean absorption = </a:t>
            </a:r>
            <a:r>
              <a:rPr lang="en-US" altLang="en-US" sz="2400"/>
              <a:t>the ocean holds 50 times more carbon than the atmosphere and absorbs it from the atmosphere</a:t>
            </a:r>
          </a:p>
          <a:p>
            <a:pPr lvl="1">
              <a:lnSpc>
                <a:spcPct val="80000"/>
              </a:lnSpc>
            </a:pPr>
            <a:r>
              <a:rPr lang="en-US" altLang="en-US" sz="2400"/>
              <a:t>Carbon absorption by the oceans is slowing global warming but not preventing it</a:t>
            </a:r>
          </a:p>
          <a:p>
            <a:pPr lvl="1">
              <a:lnSpc>
                <a:spcPct val="80000"/>
              </a:lnSpc>
            </a:pPr>
            <a:r>
              <a:rPr lang="en-US" altLang="en-US" sz="2400"/>
              <a:t>Warmer oceans absorb less CO</a:t>
            </a:r>
            <a:r>
              <a:rPr lang="en-US" altLang="en-US" sz="2400" baseline="-25000"/>
              <a:t>2</a:t>
            </a:r>
            <a:r>
              <a:rPr lang="en-US" altLang="en-US" sz="2400"/>
              <a:t> because gases are less soluble in warmer water – a positive feedback effect that accelerates warming</a:t>
            </a:r>
          </a:p>
          <a:p>
            <a:pPr>
              <a:lnSpc>
                <a:spcPct val="80000"/>
              </a:lnSpc>
            </a:pPr>
            <a:endParaRPr lang="en-US" altLang="en-US" sz="2400"/>
          </a:p>
        </p:txBody>
      </p:sp>
    </p:spTree>
    <p:extLst>
      <p:ext uri="{BB962C8B-B14F-4D97-AF65-F5344CB8AC3E}">
        <p14:creationId xmlns:p14="http://schemas.microsoft.com/office/powerpoint/2010/main" val="3637460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28600"/>
            <a:ext cx="8686800" cy="1073150"/>
          </a:xfrm>
        </p:spPr>
        <p:txBody>
          <a:bodyPr>
            <a:normAutofit fontScale="90000"/>
          </a:bodyPr>
          <a:lstStyle/>
          <a:p>
            <a:r>
              <a:rPr lang="en-US" altLang="en-US"/>
              <a:t>Ocean circulation and ENSO influence climate</a:t>
            </a:r>
          </a:p>
        </p:txBody>
      </p:sp>
      <p:sp>
        <p:nvSpPr>
          <p:cNvPr id="34819" name="Rectangle 3"/>
          <p:cNvSpPr>
            <a:spLocks noGrp="1" noChangeArrowheads="1"/>
          </p:cNvSpPr>
          <p:nvPr>
            <p:ph type="body" idx="1"/>
          </p:nvPr>
        </p:nvSpPr>
        <p:spPr>
          <a:xfrm>
            <a:off x="228600" y="1371600"/>
            <a:ext cx="8458200" cy="2209800"/>
          </a:xfrm>
        </p:spPr>
        <p:txBody>
          <a:bodyPr>
            <a:normAutofit lnSpcReduction="10000"/>
          </a:bodyPr>
          <a:lstStyle/>
          <a:p>
            <a:r>
              <a:rPr lang="en-US" altLang="en-US" sz="2400" b="1"/>
              <a:t>Ocean circulation</a:t>
            </a:r>
            <a:r>
              <a:rPr lang="en-US" altLang="en-US" sz="2400"/>
              <a:t> = ocean water exchanges tremendous amounts of heat with the atmosphere, and ocean currents move energy from place to place</a:t>
            </a:r>
          </a:p>
          <a:p>
            <a:r>
              <a:rPr lang="en-US" altLang="en-US" sz="2400" b="1"/>
              <a:t>El Ni</a:t>
            </a:r>
            <a:r>
              <a:rPr lang="en-US" altLang="en-US" sz="2400" b="1">
                <a:cs typeface="Times New Roman" pitchFamily="18" charset="0"/>
              </a:rPr>
              <a:t>ñ</a:t>
            </a:r>
            <a:r>
              <a:rPr lang="en-US" altLang="en-US" sz="2400" b="1"/>
              <a:t>o-southern oscillation (ENSO)</a:t>
            </a:r>
            <a:r>
              <a:rPr lang="en-US" altLang="en-US" sz="2400"/>
              <a:t> = a systematic shift in atmospheric pressure, sea surface temperature, and ocean circulation in the tropical Pacific</a:t>
            </a:r>
          </a:p>
        </p:txBody>
      </p:sp>
      <p:pic>
        <p:nvPicPr>
          <p:cNvPr id="34821" name="Picture 5" descr="18_06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657600"/>
            <a:ext cx="3108325" cy="3003550"/>
          </a:xfrm>
          <a:prstGeom prst="rect">
            <a:avLst/>
          </a:prstGeom>
          <a:noFill/>
          <a:extLst>
            <a:ext uri="{909E8E84-426E-40DD-AFC4-6F175D3DCCD1}">
              <a14:hiddenFill xmlns:a14="http://schemas.microsoft.com/office/drawing/2010/main">
                <a:solidFill>
                  <a:srgbClr val="FFFFFF"/>
                </a:solidFill>
              </a14:hiddenFill>
            </a:ext>
          </a:extLst>
        </p:spPr>
      </p:pic>
      <p:pic>
        <p:nvPicPr>
          <p:cNvPr id="34823" name="Picture 7" descr="18_06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114800"/>
            <a:ext cx="3108325"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701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El Ni</a:t>
            </a:r>
            <a:r>
              <a:rPr lang="en-US" altLang="en-US">
                <a:cs typeface="Times New Roman" pitchFamily="18" charset="0"/>
              </a:rPr>
              <a:t>ñ</a:t>
            </a:r>
            <a:r>
              <a:rPr lang="en-US" altLang="en-US"/>
              <a:t>o</a:t>
            </a:r>
          </a:p>
        </p:txBody>
      </p:sp>
      <p:sp>
        <p:nvSpPr>
          <p:cNvPr id="72707" name="Rectangle 3"/>
          <p:cNvSpPr>
            <a:spLocks noGrp="1" noChangeArrowheads="1"/>
          </p:cNvSpPr>
          <p:nvPr>
            <p:ph type="body" idx="1"/>
          </p:nvPr>
        </p:nvSpPr>
        <p:spPr>
          <a:xfrm>
            <a:off x="192088" y="819150"/>
            <a:ext cx="8788400" cy="5559425"/>
          </a:xfrm>
        </p:spPr>
        <p:txBody>
          <a:bodyPr>
            <a:normAutofit fontScale="92500" lnSpcReduction="10000"/>
          </a:bodyPr>
          <a:lstStyle/>
          <a:p>
            <a:r>
              <a:rPr lang="en-US" altLang="en-US"/>
              <a:t>Normally, winds blow from east to west along the equator, from high to low pressure</a:t>
            </a:r>
          </a:p>
          <a:p>
            <a:r>
              <a:rPr lang="en-US" altLang="en-US"/>
              <a:t>Westward-moving surface waters allow nutrient-rich upwelling along the coast of Peru</a:t>
            </a:r>
          </a:p>
          <a:p>
            <a:r>
              <a:rPr lang="en-US" altLang="en-US"/>
              <a:t>ENSO occurs when air pressure increases in the western Pacific and decreases in the eastern Pacific, causing the equatorial winds to weaken</a:t>
            </a:r>
          </a:p>
          <a:p>
            <a:r>
              <a:rPr lang="en-US" altLang="en-US"/>
              <a:t>Water flows eastward, suppressing upwellings, shutting down delivery of nutrients that support aquatic life</a:t>
            </a:r>
          </a:p>
          <a:p>
            <a:r>
              <a:rPr lang="en-US" altLang="en-US"/>
              <a:t>Coastal industries are devastated, global weather is changed</a:t>
            </a:r>
          </a:p>
          <a:p>
            <a:endParaRPr lang="en-US" altLang="en-US"/>
          </a:p>
        </p:txBody>
      </p:sp>
    </p:spTree>
    <p:extLst>
      <p:ext uri="{BB962C8B-B14F-4D97-AF65-F5344CB8AC3E}">
        <p14:creationId xmlns:p14="http://schemas.microsoft.com/office/powerpoint/2010/main" val="350679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altLang="en-US"/>
              <a:t>This lecture will help you understand:</a:t>
            </a:r>
          </a:p>
        </p:txBody>
      </p:sp>
      <p:sp>
        <p:nvSpPr>
          <p:cNvPr id="64515" name="Rectangle 3"/>
          <p:cNvSpPr>
            <a:spLocks noGrp="1" noChangeArrowheads="1"/>
          </p:cNvSpPr>
          <p:nvPr>
            <p:ph type="body" sz="half" idx="1"/>
          </p:nvPr>
        </p:nvSpPr>
        <p:spPr>
          <a:xfrm>
            <a:off x="261938" y="1395413"/>
            <a:ext cx="4332287" cy="4878387"/>
          </a:xfrm>
        </p:spPr>
        <p:txBody>
          <a:bodyPr/>
          <a:lstStyle/>
          <a:p>
            <a:r>
              <a:rPr lang="en-US" altLang="en-US"/>
              <a:t>The Earth’s climate system</a:t>
            </a:r>
          </a:p>
          <a:p>
            <a:r>
              <a:rPr lang="en-US" altLang="en-US"/>
              <a:t>Human influences on the atmosphere and climate</a:t>
            </a:r>
          </a:p>
          <a:p>
            <a:r>
              <a:rPr lang="en-US" altLang="en-US"/>
              <a:t>Methods of climate research </a:t>
            </a:r>
          </a:p>
          <a:p>
            <a:r>
              <a:rPr lang="en-US" altLang="en-US"/>
              <a:t>Impacts of global climate change</a:t>
            </a:r>
          </a:p>
          <a:p>
            <a:r>
              <a:rPr lang="en-US" altLang="en-US"/>
              <a:t>Ways we can respond to climate change </a:t>
            </a:r>
          </a:p>
          <a:p>
            <a:endParaRPr lang="en-US" altLang="en-US" sz="1300"/>
          </a:p>
        </p:txBody>
      </p:sp>
      <p:pic>
        <p:nvPicPr>
          <p:cNvPr id="64518" name="Picture 6" descr="18_00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981200"/>
            <a:ext cx="3962400" cy="277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569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La Ni</a:t>
            </a:r>
            <a:r>
              <a:rPr lang="en-US" altLang="en-US">
                <a:cs typeface="Times New Roman" pitchFamily="18" charset="0"/>
              </a:rPr>
              <a:t>ñ</a:t>
            </a:r>
            <a:r>
              <a:rPr lang="en-US" altLang="en-US"/>
              <a:t>a events</a:t>
            </a:r>
          </a:p>
        </p:txBody>
      </p:sp>
      <p:sp>
        <p:nvSpPr>
          <p:cNvPr id="71683" name="Rectangle 3"/>
          <p:cNvSpPr>
            <a:spLocks noGrp="1" noChangeArrowheads="1"/>
          </p:cNvSpPr>
          <p:nvPr>
            <p:ph type="body" idx="1"/>
          </p:nvPr>
        </p:nvSpPr>
        <p:spPr>
          <a:xfrm>
            <a:off x="192088" y="1671638"/>
            <a:ext cx="8788400" cy="3851275"/>
          </a:xfrm>
        </p:spPr>
        <p:txBody>
          <a:bodyPr>
            <a:normAutofit lnSpcReduction="10000"/>
          </a:bodyPr>
          <a:lstStyle/>
          <a:p>
            <a:r>
              <a:rPr lang="en-US" altLang="en-US"/>
              <a:t>The opposite of El Ni</a:t>
            </a:r>
            <a:r>
              <a:rPr lang="en-US" altLang="en-US">
                <a:cs typeface="Times New Roman" pitchFamily="18" charset="0"/>
              </a:rPr>
              <a:t>ñ</a:t>
            </a:r>
            <a:r>
              <a:rPr lang="en-US" altLang="en-US"/>
              <a:t>o events</a:t>
            </a:r>
          </a:p>
          <a:p>
            <a:pPr lvl="1"/>
            <a:r>
              <a:rPr lang="en-US" altLang="en-US"/>
              <a:t>Cold surface waters extend far westward in the equatorial Pacific and weather patterns are affected in opposite ways</a:t>
            </a:r>
          </a:p>
          <a:p>
            <a:r>
              <a:rPr lang="en-US" altLang="en-US"/>
              <a:t>ENSO cycles are periodic, occurring every 2-8 years</a:t>
            </a:r>
          </a:p>
          <a:p>
            <a:pPr lvl="1"/>
            <a:r>
              <a:rPr lang="en-US" altLang="en-US"/>
              <a:t>Globally warming air and sea temperatures may be increasing their frequency and strength</a:t>
            </a:r>
          </a:p>
          <a:p>
            <a:endParaRPr lang="en-US" altLang="en-US"/>
          </a:p>
        </p:txBody>
      </p:sp>
    </p:spTree>
    <p:extLst>
      <p:ext uri="{BB962C8B-B14F-4D97-AF65-F5344CB8AC3E}">
        <p14:creationId xmlns:p14="http://schemas.microsoft.com/office/powerpoint/2010/main" val="2298555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Thermohaline circulation</a:t>
            </a:r>
          </a:p>
        </p:txBody>
      </p:sp>
      <p:sp>
        <p:nvSpPr>
          <p:cNvPr id="73731" name="Rectangle 3"/>
          <p:cNvSpPr>
            <a:spLocks noGrp="1" noChangeArrowheads="1"/>
          </p:cNvSpPr>
          <p:nvPr>
            <p:ph type="body" idx="1"/>
          </p:nvPr>
        </p:nvSpPr>
        <p:spPr>
          <a:xfrm>
            <a:off x="457200" y="914400"/>
            <a:ext cx="7772400" cy="5559425"/>
          </a:xfrm>
        </p:spPr>
        <p:txBody>
          <a:bodyPr/>
          <a:lstStyle/>
          <a:p>
            <a:r>
              <a:rPr lang="en-US" altLang="en-US" b="1"/>
              <a:t>Thermohaline circulation</a:t>
            </a:r>
            <a:r>
              <a:rPr lang="en-US" altLang="en-US"/>
              <a:t> = a worldwide current system in which warmer, fresher water moves along the surface; and colder, saltier water moves deep beneath the surface	</a:t>
            </a:r>
          </a:p>
          <a:p>
            <a:pPr lvl="1"/>
            <a:r>
              <a:rPr lang="en-US" altLang="en-US"/>
              <a:t>Warm surface water carries heat to Europe</a:t>
            </a:r>
          </a:p>
          <a:p>
            <a:pPr lvl="1"/>
            <a:r>
              <a:rPr lang="en-US" altLang="en-US" b="1"/>
              <a:t>North American Deep Water</a:t>
            </a:r>
            <a:r>
              <a:rPr lang="en-US" altLang="en-US"/>
              <a:t> (NADW) = the deep portion of the thermohaline circulation, consisting of dense, cool water that sinks</a:t>
            </a:r>
          </a:p>
          <a:p>
            <a:pPr lvl="1"/>
            <a:r>
              <a:rPr lang="en-US" altLang="en-US"/>
              <a:t>Interrupting the thermohaline circulation could trigger rapid climate change</a:t>
            </a:r>
          </a:p>
          <a:p>
            <a:pPr lvl="1"/>
            <a:endParaRPr lang="en-US" altLang="en-US"/>
          </a:p>
          <a:p>
            <a:endParaRPr lang="en-US" altLang="en-US"/>
          </a:p>
        </p:txBody>
      </p:sp>
    </p:spTree>
    <p:extLst>
      <p:ext uri="{BB962C8B-B14F-4D97-AF65-F5344CB8AC3E}">
        <p14:creationId xmlns:p14="http://schemas.microsoft.com/office/powerpoint/2010/main" val="1436825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NADW is vulnerable</a:t>
            </a:r>
          </a:p>
        </p:txBody>
      </p:sp>
      <p:sp>
        <p:nvSpPr>
          <p:cNvPr id="74755" name="Rectangle 3"/>
          <p:cNvSpPr>
            <a:spLocks noGrp="1" noChangeArrowheads="1"/>
          </p:cNvSpPr>
          <p:nvPr>
            <p:ph type="body" idx="1"/>
          </p:nvPr>
        </p:nvSpPr>
        <p:spPr>
          <a:xfrm>
            <a:off x="228600" y="762000"/>
            <a:ext cx="8229600" cy="3508375"/>
          </a:xfrm>
        </p:spPr>
        <p:txBody>
          <a:bodyPr>
            <a:normAutofit fontScale="92500"/>
          </a:bodyPr>
          <a:lstStyle/>
          <a:p>
            <a:r>
              <a:rPr lang="en-US" altLang="en-US"/>
              <a:t>If Greenland’s ice melts, freshwater runoff would dilute ocean waters, making them less dense, and stopping NADW</a:t>
            </a:r>
          </a:p>
          <a:p>
            <a:pPr lvl="1"/>
            <a:r>
              <a:rPr lang="en-US" altLang="en-US"/>
              <a:t>Some data suggest thermohaline circulation is slowing</a:t>
            </a:r>
          </a:p>
          <a:p>
            <a:r>
              <a:rPr lang="en-US" altLang="en-US"/>
              <a:t>Europe would rapidly cool, as shown in </a:t>
            </a:r>
            <a:r>
              <a:rPr lang="en-US" altLang="en-US" i="1"/>
              <a:t>The Day After Tomorrow</a:t>
            </a:r>
            <a:r>
              <a:rPr lang="en-US" altLang="en-US"/>
              <a:t>, a movie which exaggerated the impacts</a:t>
            </a:r>
          </a:p>
        </p:txBody>
      </p:sp>
      <p:pic>
        <p:nvPicPr>
          <p:cNvPr id="74757" name="Picture 5" descr="18_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038600"/>
            <a:ext cx="3733800" cy="253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109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228600" y="903288"/>
            <a:ext cx="84582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50838" indent="-350838" algn="ctr">
              <a:lnSpc>
                <a:spcPct val="90000"/>
              </a:lnSpc>
              <a:spcBef>
                <a:spcPct val="40000"/>
              </a:spcBef>
              <a:buClr>
                <a:srgbClr val="006600"/>
              </a:buClr>
              <a:buFont typeface="Times New Roman" pitchFamily="18" charset="0"/>
              <a:tabLst>
                <a:tab pos="339725" algn="l"/>
              </a:tabLst>
              <a:defRPr sz="2800">
                <a:solidFill>
                  <a:schemeClr val="tx1"/>
                </a:solidFill>
                <a:latin typeface="Times New Roman" pitchFamily="18" charset="0"/>
              </a:defRPr>
            </a:lvl1pPr>
            <a:lvl2pPr marL="808038" indent="-342900" algn="ctr">
              <a:lnSpc>
                <a:spcPct val="90000"/>
              </a:lnSpc>
              <a:spcBef>
                <a:spcPct val="40000"/>
              </a:spcBef>
              <a:buClr>
                <a:schemeClr val="accent2"/>
              </a:buClr>
              <a:buFont typeface="Times"/>
              <a:tabLst>
                <a:tab pos="339725" algn="l"/>
              </a:tabLst>
              <a:defRPr sz="2800">
                <a:solidFill>
                  <a:schemeClr val="tx1"/>
                </a:solidFill>
                <a:latin typeface="Times New Roman" pitchFamily="18" charset="0"/>
              </a:defRPr>
            </a:lvl2pPr>
            <a:lvl3pPr marL="922338" algn="ctr">
              <a:lnSpc>
                <a:spcPct val="90000"/>
              </a:lnSpc>
              <a:spcBef>
                <a:spcPct val="40000"/>
              </a:spcBef>
              <a:buClr>
                <a:schemeClr val="accent2"/>
              </a:buClr>
              <a:buFont typeface="Times New Roman" pitchFamily="18" charset="0"/>
              <a:tabLst>
                <a:tab pos="339725" algn="l"/>
              </a:tabLst>
              <a:defRPr sz="2800">
                <a:solidFill>
                  <a:schemeClr val="tx1"/>
                </a:solidFill>
                <a:latin typeface="Times New Roman" pitchFamily="18" charset="0"/>
              </a:defRPr>
            </a:lvl3pPr>
            <a:lvl4pPr algn="ctr">
              <a:lnSpc>
                <a:spcPct val="90000"/>
              </a:lnSpc>
              <a:spcBef>
                <a:spcPct val="40000"/>
              </a:spcBef>
              <a:buClr>
                <a:schemeClr val="accent2"/>
              </a:buClr>
              <a:buFont typeface="Times New Roman" pitchFamily="18" charset="0"/>
              <a:tabLst>
                <a:tab pos="339725" algn="l"/>
              </a:tabLst>
              <a:defRPr sz="2800">
                <a:solidFill>
                  <a:schemeClr val="tx1"/>
                </a:solidFill>
                <a:latin typeface="Times New Roman" pitchFamily="18" charset="0"/>
              </a:defRPr>
            </a:lvl4pPr>
            <a:lvl5pPr algn="ctr">
              <a:lnSpc>
                <a:spcPct val="90000"/>
              </a:lnSpc>
              <a:spcBef>
                <a:spcPct val="40000"/>
              </a:spcBef>
              <a:buClr>
                <a:schemeClr val="accent2"/>
              </a:buClr>
              <a:buFont typeface="Times New Roman" pitchFamily="18" charset="0"/>
              <a:tabLst>
                <a:tab pos="339725" algn="l"/>
              </a:tabLst>
              <a:defRPr sz="2800">
                <a:solidFill>
                  <a:schemeClr val="tx1"/>
                </a:solidFill>
                <a:latin typeface="Times New Roman" pitchFamily="18" charset="0"/>
              </a:defRPr>
            </a:lvl5pPr>
            <a:lvl6pPr algn="ctr" fontAlgn="base">
              <a:lnSpc>
                <a:spcPct val="90000"/>
              </a:lnSpc>
              <a:spcBef>
                <a:spcPct val="40000"/>
              </a:spcBef>
              <a:spcAft>
                <a:spcPct val="0"/>
              </a:spcAft>
              <a:buClr>
                <a:schemeClr val="accent2"/>
              </a:buClr>
              <a:buFont typeface="Times New Roman" pitchFamily="18" charset="0"/>
              <a:tabLst>
                <a:tab pos="339725" algn="l"/>
              </a:tabLst>
              <a:defRPr sz="2800">
                <a:solidFill>
                  <a:schemeClr val="tx1"/>
                </a:solidFill>
                <a:latin typeface="Times New Roman" pitchFamily="18" charset="0"/>
              </a:defRPr>
            </a:lvl6pPr>
            <a:lvl7pPr algn="ctr" fontAlgn="base">
              <a:lnSpc>
                <a:spcPct val="90000"/>
              </a:lnSpc>
              <a:spcBef>
                <a:spcPct val="40000"/>
              </a:spcBef>
              <a:spcAft>
                <a:spcPct val="0"/>
              </a:spcAft>
              <a:buClr>
                <a:schemeClr val="accent2"/>
              </a:buClr>
              <a:buFont typeface="Times New Roman" pitchFamily="18" charset="0"/>
              <a:tabLst>
                <a:tab pos="339725" algn="l"/>
              </a:tabLst>
              <a:defRPr sz="2800">
                <a:solidFill>
                  <a:schemeClr val="tx1"/>
                </a:solidFill>
                <a:latin typeface="Times New Roman" pitchFamily="18" charset="0"/>
              </a:defRPr>
            </a:lvl7pPr>
            <a:lvl8pPr algn="ctr" fontAlgn="base">
              <a:lnSpc>
                <a:spcPct val="90000"/>
              </a:lnSpc>
              <a:spcBef>
                <a:spcPct val="40000"/>
              </a:spcBef>
              <a:spcAft>
                <a:spcPct val="0"/>
              </a:spcAft>
              <a:buClr>
                <a:schemeClr val="accent2"/>
              </a:buClr>
              <a:buFont typeface="Times New Roman" pitchFamily="18" charset="0"/>
              <a:tabLst>
                <a:tab pos="339725" algn="l"/>
              </a:tabLst>
              <a:defRPr sz="2800">
                <a:solidFill>
                  <a:schemeClr val="tx1"/>
                </a:solidFill>
                <a:latin typeface="Times New Roman" pitchFamily="18" charset="0"/>
              </a:defRPr>
            </a:lvl8pPr>
            <a:lvl9pPr algn="ctr" fontAlgn="base">
              <a:lnSpc>
                <a:spcPct val="90000"/>
              </a:lnSpc>
              <a:spcBef>
                <a:spcPct val="40000"/>
              </a:spcBef>
              <a:spcAft>
                <a:spcPct val="0"/>
              </a:spcAft>
              <a:buClr>
                <a:schemeClr val="accent2"/>
              </a:buClr>
              <a:buFont typeface="Times New Roman" pitchFamily="18" charset="0"/>
              <a:tabLst>
                <a:tab pos="339725" algn="l"/>
              </a:tabLst>
              <a:defRPr sz="2800">
                <a:solidFill>
                  <a:schemeClr val="tx1"/>
                </a:solidFill>
                <a:latin typeface="Times New Roman" pitchFamily="18" charset="0"/>
              </a:defRPr>
            </a:lvl9pPr>
          </a:lstStyle>
          <a:p>
            <a:pPr algn="l" eaLnBrk="1" hangingPunct="1">
              <a:buFont typeface="Times New Roman" pitchFamily="18" charset="0"/>
              <a:buChar char="•"/>
            </a:pPr>
            <a:r>
              <a:rPr lang="en-US" altLang="en-US" sz="2400" b="1">
                <a:solidFill>
                  <a:schemeClr val="tx2"/>
                </a:solidFill>
              </a:rPr>
              <a:t>Proxy indicators = </a:t>
            </a:r>
            <a:r>
              <a:rPr lang="en-US" altLang="en-US" sz="2400">
                <a:solidFill>
                  <a:schemeClr val="tx2"/>
                </a:solidFill>
              </a:rPr>
              <a:t>types of indirect evidence that serve as substitutes for direct measurements </a:t>
            </a:r>
          </a:p>
          <a:p>
            <a:pPr lvl="1" algn="l" eaLnBrk="1" hangingPunct="1">
              <a:buFont typeface="Times"/>
              <a:buChar char="-"/>
            </a:pPr>
            <a:r>
              <a:rPr lang="en-US" altLang="en-US" sz="2400">
                <a:solidFill>
                  <a:schemeClr val="tx2"/>
                </a:solidFill>
              </a:rPr>
              <a:t>Shed light on past climate</a:t>
            </a:r>
          </a:p>
          <a:p>
            <a:pPr lvl="1" algn="l" eaLnBrk="1" hangingPunct="1">
              <a:buFont typeface="Times"/>
              <a:buChar char="-"/>
            </a:pPr>
            <a:r>
              <a:rPr lang="en-US" altLang="en-US" sz="2400">
                <a:solidFill>
                  <a:schemeClr val="tx2"/>
                </a:solidFill>
              </a:rPr>
              <a:t>Ice caps, ice sheets, and glaciers hold clues to Earth’s climate</a:t>
            </a:r>
          </a:p>
          <a:p>
            <a:pPr lvl="1" algn="l" eaLnBrk="1" hangingPunct="1">
              <a:buFont typeface="Times"/>
              <a:buChar char="-"/>
            </a:pPr>
            <a:r>
              <a:rPr lang="en-US" altLang="en-US" sz="2400">
                <a:solidFill>
                  <a:schemeClr val="tx2"/>
                </a:solidFill>
              </a:rPr>
              <a:t>Trapped bubbles in ice cores show atmospheric composition, greenhouse gas concentration, 	temperature trends, snowfall, solar activity, and frequency of fires	</a:t>
            </a:r>
          </a:p>
        </p:txBody>
      </p:sp>
      <p:sp>
        <p:nvSpPr>
          <p:cNvPr id="135173" name="Rectangle 5"/>
          <p:cNvSpPr>
            <a:spLocks noChangeArrowheads="1"/>
          </p:cNvSpPr>
          <p:nvPr/>
        </p:nvSpPr>
        <p:spPr bwMode="auto">
          <a:xfrm>
            <a:off x="228600" y="228600"/>
            <a:ext cx="86868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110000"/>
              </a:lnSpc>
              <a:defRPr sz="3200" b="1">
                <a:solidFill>
                  <a:srgbClr val="003399"/>
                </a:solidFill>
                <a:latin typeface="Arial" charset="0"/>
              </a:defRPr>
            </a:lvl1pPr>
            <a:lvl2pPr>
              <a:lnSpc>
                <a:spcPct val="110000"/>
              </a:lnSpc>
              <a:defRPr sz="3200" b="1">
                <a:solidFill>
                  <a:srgbClr val="003399"/>
                </a:solidFill>
                <a:latin typeface="Arial" charset="0"/>
              </a:defRPr>
            </a:lvl2pPr>
            <a:lvl3pPr>
              <a:lnSpc>
                <a:spcPct val="110000"/>
              </a:lnSpc>
              <a:defRPr sz="3200" b="1">
                <a:solidFill>
                  <a:srgbClr val="003399"/>
                </a:solidFill>
                <a:latin typeface="Arial" charset="0"/>
              </a:defRPr>
            </a:lvl3pPr>
            <a:lvl4pPr>
              <a:lnSpc>
                <a:spcPct val="110000"/>
              </a:lnSpc>
              <a:defRPr sz="3200" b="1">
                <a:solidFill>
                  <a:srgbClr val="003399"/>
                </a:solidFill>
                <a:latin typeface="Arial" charset="0"/>
              </a:defRPr>
            </a:lvl4pPr>
            <a:lvl5pPr>
              <a:lnSpc>
                <a:spcPct val="110000"/>
              </a:lnSpc>
              <a:defRPr sz="3200" b="1">
                <a:solidFill>
                  <a:srgbClr val="003399"/>
                </a:solidFill>
                <a:latin typeface="Arial" charset="0"/>
              </a:defRPr>
            </a:lvl5pPr>
            <a:lvl6pPr marL="457200" fontAlgn="base">
              <a:lnSpc>
                <a:spcPct val="110000"/>
              </a:lnSpc>
              <a:spcBef>
                <a:spcPct val="0"/>
              </a:spcBef>
              <a:spcAft>
                <a:spcPct val="0"/>
              </a:spcAft>
              <a:defRPr sz="3200" b="1">
                <a:solidFill>
                  <a:srgbClr val="003399"/>
                </a:solidFill>
                <a:latin typeface="Arial" charset="0"/>
              </a:defRPr>
            </a:lvl6pPr>
            <a:lvl7pPr marL="914400" fontAlgn="base">
              <a:lnSpc>
                <a:spcPct val="110000"/>
              </a:lnSpc>
              <a:spcBef>
                <a:spcPct val="0"/>
              </a:spcBef>
              <a:spcAft>
                <a:spcPct val="0"/>
              </a:spcAft>
              <a:defRPr sz="3200" b="1">
                <a:solidFill>
                  <a:srgbClr val="003399"/>
                </a:solidFill>
                <a:latin typeface="Arial" charset="0"/>
              </a:defRPr>
            </a:lvl7pPr>
            <a:lvl8pPr marL="1371600" fontAlgn="base">
              <a:lnSpc>
                <a:spcPct val="110000"/>
              </a:lnSpc>
              <a:spcBef>
                <a:spcPct val="0"/>
              </a:spcBef>
              <a:spcAft>
                <a:spcPct val="0"/>
              </a:spcAft>
              <a:defRPr sz="3200" b="1">
                <a:solidFill>
                  <a:srgbClr val="003399"/>
                </a:solidFill>
                <a:latin typeface="Arial" charset="0"/>
              </a:defRPr>
            </a:lvl8pPr>
            <a:lvl9pPr marL="1828800" fontAlgn="base">
              <a:lnSpc>
                <a:spcPct val="110000"/>
              </a:lnSpc>
              <a:spcBef>
                <a:spcPct val="0"/>
              </a:spcBef>
              <a:spcAft>
                <a:spcPct val="0"/>
              </a:spcAft>
              <a:defRPr sz="3200" b="1">
                <a:solidFill>
                  <a:srgbClr val="003399"/>
                </a:solidFill>
                <a:latin typeface="Arial" charset="0"/>
              </a:defRPr>
            </a:lvl9pPr>
          </a:lstStyle>
          <a:p>
            <a:pPr eaLnBrk="1" hangingPunct="1"/>
            <a:r>
              <a:rPr lang="en-US" altLang="en-US"/>
              <a:t>Proxy indicators tell us about the past</a:t>
            </a:r>
          </a:p>
        </p:txBody>
      </p:sp>
      <p:pic>
        <p:nvPicPr>
          <p:cNvPr id="135174" name="Picture 6" descr="18_08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4038600"/>
            <a:ext cx="4191000" cy="2205038"/>
          </a:xfrm>
          <a:prstGeom prst="rect">
            <a:avLst/>
          </a:prstGeom>
          <a:noFill/>
          <a:extLst>
            <a:ext uri="{909E8E84-426E-40DD-AFC4-6F175D3DCCD1}">
              <a14:hiddenFill xmlns:a14="http://schemas.microsoft.com/office/drawing/2010/main">
                <a:solidFill>
                  <a:srgbClr val="FFFFFF"/>
                </a:solidFill>
              </a14:hiddenFill>
            </a:ext>
          </a:extLst>
        </p:spPr>
      </p:pic>
      <p:pic>
        <p:nvPicPr>
          <p:cNvPr id="135175" name="Picture 7" descr="18_0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038600"/>
            <a:ext cx="2519363" cy="214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364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More proxy indicators</a:t>
            </a:r>
          </a:p>
        </p:txBody>
      </p:sp>
      <p:sp>
        <p:nvSpPr>
          <p:cNvPr id="75779" name="Rectangle 3"/>
          <p:cNvSpPr>
            <a:spLocks noGrp="1" noChangeArrowheads="1"/>
          </p:cNvSpPr>
          <p:nvPr>
            <p:ph type="body" idx="1"/>
          </p:nvPr>
        </p:nvSpPr>
        <p:spPr>
          <a:xfrm>
            <a:off x="457200" y="1746250"/>
            <a:ext cx="8458200" cy="4235450"/>
          </a:xfrm>
        </p:spPr>
        <p:txBody>
          <a:bodyPr>
            <a:normAutofit lnSpcReduction="10000"/>
          </a:bodyPr>
          <a:lstStyle/>
          <a:p>
            <a:r>
              <a:rPr lang="en-US" altLang="en-US">
                <a:solidFill>
                  <a:schemeClr val="tx2"/>
                </a:solidFill>
              </a:rPr>
              <a:t>Cores in sediment beds preserve pollen grains and other plant remnants </a:t>
            </a:r>
          </a:p>
          <a:p>
            <a:r>
              <a:rPr lang="en-US" altLang="en-US">
                <a:solidFill>
                  <a:schemeClr val="tx2"/>
                </a:solidFill>
              </a:rPr>
              <a:t>Tree rings indicate age, wetness of the season, droughts, and seasonal growth</a:t>
            </a:r>
          </a:p>
          <a:p>
            <a:r>
              <a:rPr lang="en-US" altLang="en-US">
                <a:solidFill>
                  <a:schemeClr val="tx2"/>
                </a:solidFill>
              </a:rPr>
              <a:t>Researchers also gather data on past ocean conditions from coral reefs</a:t>
            </a:r>
          </a:p>
          <a:p>
            <a:r>
              <a:rPr lang="en-US" altLang="en-US">
                <a:solidFill>
                  <a:schemeClr val="tx2"/>
                </a:solidFill>
              </a:rPr>
              <a:t>Scientists need to combine multiple records to get a global perspective</a:t>
            </a:r>
          </a:p>
          <a:p>
            <a:endParaRPr lang="en-US" altLang="en-US"/>
          </a:p>
        </p:txBody>
      </p:sp>
    </p:spTree>
    <p:extLst>
      <p:ext uri="{BB962C8B-B14F-4D97-AF65-F5344CB8AC3E}">
        <p14:creationId xmlns:p14="http://schemas.microsoft.com/office/powerpoint/2010/main" val="512575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68288" y="180975"/>
            <a:ext cx="8685212" cy="939800"/>
          </a:xfrm>
        </p:spPr>
        <p:txBody>
          <a:bodyPr/>
          <a:lstStyle/>
          <a:p>
            <a:r>
              <a:rPr lang="en-US" altLang="en-US" sz="2800"/>
              <a:t>Direct atmospheric sampling tells us about the present</a:t>
            </a:r>
          </a:p>
        </p:txBody>
      </p:sp>
      <p:sp>
        <p:nvSpPr>
          <p:cNvPr id="2051" name="Rectangle 3"/>
          <p:cNvSpPr>
            <a:spLocks noGrp="1" noChangeArrowheads="1"/>
          </p:cNvSpPr>
          <p:nvPr>
            <p:ph type="body" idx="1"/>
          </p:nvPr>
        </p:nvSpPr>
        <p:spPr>
          <a:xfrm>
            <a:off x="192088" y="2728913"/>
            <a:ext cx="4313237" cy="1735137"/>
          </a:xfrm>
        </p:spPr>
        <p:txBody>
          <a:bodyPr>
            <a:normAutofit fontScale="92500"/>
          </a:bodyPr>
          <a:lstStyle/>
          <a:p>
            <a:pPr marL="0" indent="0">
              <a:buFont typeface="Times New Roman" pitchFamily="18" charset="0"/>
              <a:buNone/>
            </a:pPr>
            <a:r>
              <a:rPr lang="en-US" altLang="en-US" sz="2400" i="1"/>
              <a:t>Trends in atmospheric concentrations of carbon dioxide show that concentrations have increased from 315 ppm to 383 ppm</a:t>
            </a:r>
          </a:p>
        </p:txBody>
      </p:sp>
      <p:pic>
        <p:nvPicPr>
          <p:cNvPr id="2053" name="Picture 5" descr="18_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00200"/>
            <a:ext cx="367506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15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Models help us understand climate</a:t>
            </a:r>
          </a:p>
        </p:txBody>
      </p:sp>
      <p:sp>
        <p:nvSpPr>
          <p:cNvPr id="76803" name="Rectangle 3"/>
          <p:cNvSpPr>
            <a:spLocks noGrp="1" noChangeArrowheads="1"/>
          </p:cNvSpPr>
          <p:nvPr>
            <p:ph type="body" idx="1"/>
          </p:nvPr>
        </p:nvSpPr>
        <p:spPr>
          <a:xfrm>
            <a:off x="4191000" y="1708150"/>
            <a:ext cx="4648200" cy="3852863"/>
          </a:xfrm>
        </p:spPr>
        <p:txBody>
          <a:bodyPr>
            <a:normAutofit lnSpcReduction="10000"/>
          </a:bodyPr>
          <a:lstStyle/>
          <a:p>
            <a:pPr>
              <a:spcBef>
                <a:spcPct val="0"/>
              </a:spcBef>
            </a:pPr>
            <a:r>
              <a:rPr lang="en-US" altLang="en-US" sz="2400" b="1"/>
              <a:t>Coupled general circulation model (climate models)</a:t>
            </a:r>
            <a:r>
              <a:rPr lang="en-US" altLang="en-US" sz="2400"/>
              <a:t> = programs that combine what is known about atmospheric circulation, ocean circulation, atmosphere-ocean interactions, and feedback mechanisms to simulate climate processes </a:t>
            </a:r>
            <a:endParaRPr lang="en-US" altLang="en-US" sz="3200"/>
          </a:p>
          <a:p>
            <a:pPr lvl="1"/>
            <a:r>
              <a:rPr lang="en-US" altLang="en-US" sz="2400"/>
              <a:t>These models are becoming more reliable in predicting climate change</a:t>
            </a:r>
          </a:p>
        </p:txBody>
      </p:sp>
      <p:pic>
        <p:nvPicPr>
          <p:cNvPr id="76805" name="Picture 5" descr="18_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52600"/>
            <a:ext cx="4038600" cy="357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755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18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90600"/>
            <a:ext cx="4906963" cy="5334000"/>
          </a:xfrm>
          <a:prstGeom prst="rect">
            <a:avLst/>
          </a:prstGeom>
          <a:noFill/>
          <a:extLst>
            <a:ext uri="{909E8E84-426E-40DD-AFC4-6F175D3DCCD1}">
              <a14:hiddenFill xmlns:a14="http://schemas.microsoft.com/office/drawing/2010/main">
                <a:solidFill>
                  <a:srgbClr val="FFFFFF"/>
                </a:solidFill>
              </a14:hiddenFill>
            </a:ext>
          </a:extLst>
        </p:spPr>
      </p:pic>
      <p:sp>
        <p:nvSpPr>
          <p:cNvPr id="77826" name="Rectangle 2"/>
          <p:cNvSpPr>
            <a:spLocks noGrp="1" noChangeArrowheads="1"/>
          </p:cNvSpPr>
          <p:nvPr>
            <p:ph type="title"/>
          </p:nvPr>
        </p:nvSpPr>
        <p:spPr/>
        <p:txBody>
          <a:bodyPr/>
          <a:lstStyle/>
          <a:p>
            <a:r>
              <a:rPr lang="en-US" altLang="en-US"/>
              <a:t>Results from three simulations</a:t>
            </a:r>
          </a:p>
        </p:txBody>
      </p:sp>
      <p:sp>
        <p:nvSpPr>
          <p:cNvPr id="77827" name="Rectangle 3"/>
          <p:cNvSpPr>
            <a:spLocks noGrp="1" noChangeArrowheads="1"/>
          </p:cNvSpPr>
          <p:nvPr>
            <p:ph type="body" idx="1"/>
          </p:nvPr>
        </p:nvSpPr>
        <p:spPr>
          <a:xfrm>
            <a:off x="192088" y="1671638"/>
            <a:ext cx="4800600" cy="3851275"/>
          </a:xfrm>
        </p:spPr>
        <p:txBody>
          <a:bodyPr>
            <a:normAutofit fontScale="92500" lnSpcReduction="20000"/>
          </a:bodyPr>
          <a:lstStyle/>
          <a:p>
            <a:r>
              <a:rPr lang="en-US" altLang="en-US"/>
              <a:t>Figure (a) shows natural climate factors only</a:t>
            </a:r>
          </a:p>
          <a:p>
            <a:pPr lvl="1"/>
            <a:r>
              <a:rPr lang="en-US" altLang="en-US"/>
              <a:t>Volcanoes</a:t>
            </a:r>
          </a:p>
          <a:p>
            <a:r>
              <a:rPr lang="en-US" altLang="en-US"/>
              <a:t>Figure (b) shows only human factors</a:t>
            </a:r>
          </a:p>
          <a:p>
            <a:pPr lvl="1"/>
            <a:r>
              <a:rPr lang="en-US" altLang="en-US"/>
              <a:t>Emissions of greenhouse gases</a:t>
            </a:r>
          </a:p>
          <a:p>
            <a:r>
              <a:rPr lang="en-US" altLang="en-US"/>
              <a:t>Figure (c) shows both factors</a:t>
            </a:r>
          </a:p>
        </p:txBody>
      </p:sp>
    </p:spTree>
    <p:extLst>
      <p:ext uri="{BB962C8B-B14F-4D97-AF65-F5344CB8AC3E}">
        <p14:creationId xmlns:p14="http://schemas.microsoft.com/office/powerpoint/2010/main" val="282900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81000"/>
            <a:ext cx="8229600" cy="536575"/>
          </a:xfrm>
        </p:spPr>
        <p:txBody>
          <a:bodyPr>
            <a:normAutofit fontScale="90000"/>
          </a:bodyPr>
          <a:lstStyle/>
          <a:p>
            <a:r>
              <a:rPr lang="en-US" altLang="en-US"/>
              <a:t>Current and future trends and impacts</a:t>
            </a:r>
          </a:p>
        </p:txBody>
      </p:sp>
      <p:sp>
        <p:nvSpPr>
          <p:cNvPr id="6147" name="Rectangle 3"/>
          <p:cNvSpPr>
            <a:spLocks noGrp="1" noChangeArrowheads="1"/>
          </p:cNvSpPr>
          <p:nvPr>
            <p:ph type="body" idx="1"/>
          </p:nvPr>
        </p:nvSpPr>
        <p:spPr>
          <a:xfrm>
            <a:off x="457200" y="1260475"/>
            <a:ext cx="8229600" cy="5175250"/>
          </a:xfrm>
        </p:spPr>
        <p:txBody>
          <a:bodyPr/>
          <a:lstStyle/>
          <a:p>
            <a:pPr marL="228600" indent="-228600">
              <a:buFont typeface="Times New Roman" pitchFamily="18" charset="0"/>
              <a:buNone/>
            </a:pPr>
            <a:r>
              <a:rPr lang="en-US" altLang="en-US" dirty="0"/>
              <a:t>Evidence that climate conditions have changed since industrialization has increased </a:t>
            </a:r>
          </a:p>
          <a:p>
            <a:pPr marL="228600" indent="-228600">
              <a:buFont typeface="Times New Roman" pitchFamily="18" charset="0"/>
              <a:buNone/>
            </a:pPr>
            <a:endParaRPr lang="en-US" altLang="en-US" dirty="0"/>
          </a:p>
          <a:p>
            <a:pPr marL="228600" indent="-228600"/>
            <a:r>
              <a:rPr lang="en-US" altLang="en-US" b="1" dirty="0"/>
              <a:t>Intergovernmental Panel on Climate Change (IPCC)</a:t>
            </a:r>
          </a:p>
          <a:p>
            <a:pPr lvl="1"/>
            <a:r>
              <a:rPr lang="en-US" altLang="en-US" dirty="0"/>
              <a:t>An international panel of scientists and government officials established in 1988 </a:t>
            </a:r>
          </a:p>
          <a:p>
            <a:pPr lvl="1"/>
            <a:r>
              <a:rPr lang="en-US" altLang="en-US" dirty="0"/>
              <a:t>Has presented a series of reports on the synthesis of scientific information concerning climate change</a:t>
            </a:r>
          </a:p>
          <a:p>
            <a:pPr lvl="1">
              <a:buFont typeface="Times"/>
              <a:buNone/>
            </a:pPr>
            <a:endParaRPr lang="en-US" altLang="en-US" dirty="0"/>
          </a:p>
        </p:txBody>
      </p:sp>
    </p:spTree>
    <p:extLst>
      <p:ext uri="{BB962C8B-B14F-4D97-AF65-F5344CB8AC3E}">
        <p14:creationId xmlns:p14="http://schemas.microsoft.com/office/powerpoint/2010/main" val="3749989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The fourth assessment report</a:t>
            </a:r>
          </a:p>
        </p:txBody>
      </p:sp>
      <p:sp>
        <p:nvSpPr>
          <p:cNvPr id="79875" name="Rectangle 3"/>
          <p:cNvSpPr>
            <a:spLocks noGrp="1" noChangeArrowheads="1"/>
          </p:cNvSpPr>
          <p:nvPr>
            <p:ph type="body" idx="1"/>
          </p:nvPr>
        </p:nvSpPr>
        <p:spPr>
          <a:xfrm>
            <a:off x="192088" y="935038"/>
            <a:ext cx="8788400" cy="5324475"/>
          </a:xfrm>
        </p:spPr>
        <p:txBody>
          <a:bodyPr/>
          <a:lstStyle/>
          <a:p>
            <a:pPr>
              <a:lnSpc>
                <a:spcPct val="80000"/>
              </a:lnSpc>
            </a:pPr>
            <a:r>
              <a:rPr lang="en-US" altLang="en-US" sz="2400" i="1"/>
              <a:t>Fourth Assessment Report (2007)</a:t>
            </a:r>
          </a:p>
          <a:p>
            <a:pPr lvl="1">
              <a:lnSpc>
                <a:spcPct val="80000"/>
              </a:lnSpc>
            </a:pPr>
            <a:r>
              <a:rPr lang="en-US" altLang="en-US"/>
              <a:t>Consensus of scientific climate research from around the world</a:t>
            </a:r>
          </a:p>
          <a:p>
            <a:pPr lvl="1">
              <a:lnSpc>
                <a:spcPct val="80000"/>
              </a:lnSpc>
            </a:pPr>
            <a:r>
              <a:rPr lang="en-US" altLang="en-US"/>
              <a:t>Summarizes thousands of studies </a:t>
            </a:r>
          </a:p>
          <a:p>
            <a:pPr lvl="1">
              <a:lnSpc>
                <a:spcPct val="80000"/>
              </a:lnSpc>
            </a:pPr>
            <a:r>
              <a:rPr lang="en-US" altLang="en-US"/>
              <a:t>It documents observed trends in surface temperature, precipitation patterns, snow and ice cover, sea levels, storm intensity, etc. </a:t>
            </a:r>
          </a:p>
          <a:p>
            <a:pPr lvl="1">
              <a:lnSpc>
                <a:spcPct val="80000"/>
              </a:lnSpc>
            </a:pPr>
            <a:r>
              <a:rPr lang="en-US" altLang="en-US"/>
              <a:t>Predicts future changes, addressing impacts of current and future climate change on wildlife, ecosystems, and human societies</a:t>
            </a:r>
          </a:p>
          <a:p>
            <a:pPr lvl="1">
              <a:lnSpc>
                <a:spcPct val="80000"/>
              </a:lnSpc>
            </a:pPr>
            <a:r>
              <a:rPr lang="en-US" altLang="en-US"/>
              <a:t>Discusses possible strategies to pursue in response to climate change</a:t>
            </a:r>
          </a:p>
          <a:p>
            <a:pPr>
              <a:lnSpc>
                <a:spcPct val="80000"/>
              </a:lnSpc>
            </a:pPr>
            <a:endParaRPr lang="en-US" altLang="en-US" sz="1800"/>
          </a:p>
        </p:txBody>
      </p:sp>
    </p:spTree>
    <p:extLst>
      <p:ext uri="{BB962C8B-B14F-4D97-AF65-F5344CB8AC3E}">
        <p14:creationId xmlns:p14="http://schemas.microsoft.com/office/powerpoint/2010/main" val="55109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4800" y="304800"/>
            <a:ext cx="8458200" cy="1073150"/>
          </a:xfrm>
        </p:spPr>
        <p:txBody>
          <a:bodyPr>
            <a:normAutofit fontScale="90000"/>
          </a:bodyPr>
          <a:lstStyle/>
          <a:p>
            <a:r>
              <a:rPr lang="en-US" altLang="en-US"/>
              <a:t>Central Case:  Rising seas may flood the Maldives</a:t>
            </a:r>
          </a:p>
        </p:txBody>
      </p:sp>
      <p:sp>
        <p:nvSpPr>
          <p:cNvPr id="65539" name="Rectangle 3"/>
          <p:cNvSpPr>
            <a:spLocks noGrp="1" noChangeArrowheads="1"/>
          </p:cNvSpPr>
          <p:nvPr>
            <p:ph type="body" idx="1"/>
          </p:nvPr>
        </p:nvSpPr>
        <p:spPr>
          <a:xfrm>
            <a:off x="228600" y="1600200"/>
            <a:ext cx="5370513" cy="4448175"/>
          </a:xfrm>
        </p:spPr>
        <p:txBody>
          <a:bodyPr>
            <a:normAutofit fontScale="92500" lnSpcReduction="10000"/>
          </a:bodyPr>
          <a:lstStyle/>
          <a:p>
            <a:r>
              <a:rPr lang="en-US" altLang="en-US"/>
              <a:t>Visiting tourists think of the Maldives Islands in the Indian Ocean as paradise</a:t>
            </a:r>
          </a:p>
          <a:p>
            <a:r>
              <a:rPr lang="en-US" altLang="en-US"/>
              <a:t>The islands could be submerged by rising seas accompanying global climate change</a:t>
            </a:r>
          </a:p>
          <a:p>
            <a:r>
              <a:rPr lang="en-US" altLang="en-US"/>
              <a:t>The government has already evacuated residents from of the lowest-lying islands</a:t>
            </a:r>
          </a:p>
          <a:p>
            <a:pPr>
              <a:buFont typeface="Times New Roman" pitchFamily="18" charset="0"/>
              <a:buNone/>
            </a:pPr>
            <a:endParaRPr lang="en-US" altLang="en-US"/>
          </a:p>
        </p:txBody>
      </p:sp>
      <p:pic>
        <p:nvPicPr>
          <p:cNvPr id="65541" name="Picture 5" descr="18_00-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676400"/>
            <a:ext cx="2974975" cy="278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282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5" name="Picture 5" descr="18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228600"/>
            <a:ext cx="5573713"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613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Temperature increases will continue</a:t>
            </a:r>
          </a:p>
        </p:txBody>
      </p:sp>
      <p:sp>
        <p:nvSpPr>
          <p:cNvPr id="8195" name="Rectangle 3"/>
          <p:cNvSpPr>
            <a:spLocks noGrp="1" noChangeArrowheads="1"/>
          </p:cNvSpPr>
          <p:nvPr>
            <p:ph type="body" idx="1"/>
          </p:nvPr>
        </p:nvSpPr>
        <p:spPr>
          <a:xfrm>
            <a:off x="304800" y="838200"/>
            <a:ext cx="5791200" cy="3187700"/>
          </a:xfrm>
        </p:spPr>
        <p:txBody>
          <a:bodyPr/>
          <a:lstStyle/>
          <a:p>
            <a:pPr lvl="1">
              <a:buFont typeface="Times"/>
              <a:buNone/>
            </a:pPr>
            <a:endParaRPr lang="en-US" altLang="en-US" sz="1800"/>
          </a:p>
          <a:p>
            <a:r>
              <a:rPr lang="en-US" altLang="en-US" sz="2400"/>
              <a:t>The IPCC report concludes that average surface temperatures on earth have been rising since 1906, with most of the increase occurring in the last few decades</a:t>
            </a:r>
          </a:p>
          <a:p>
            <a:endParaRPr lang="en-US" altLang="en-US" sz="2400"/>
          </a:p>
          <a:p>
            <a:pPr lvl="1">
              <a:buFontTx/>
              <a:buNone/>
            </a:pPr>
            <a:endParaRPr lang="en-US" altLang="en-US"/>
          </a:p>
          <a:p>
            <a:pPr>
              <a:buFont typeface="Times New Roman" pitchFamily="18" charset="0"/>
              <a:buNone/>
            </a:pPr>
            <a:endParaRPr lang="en-US" altLang="en-US" sz="1800"/>
          </a:p>
        </p:txBody>
      </p:sp>
      <p:pic>
        <p:nvPicPr>
          <p:cNvPr id="8199" name="Picture 7" descr="18_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316288"/>
            <a:ext cx="3213100" cy="2651125"/>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18_13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316288"/>
            <a:ext cx="2863850" cy="265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80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68288" y="180975"/>
            <a:ext cx="8685212" cy="1073150"/>
          </a:xfrm>
        </p:spPr>
        <p:txBody>
          <a:bodyPr/>
          <a:lstStyle/>
          <a:p>
            <a:r>
              <a:rPr lang="en-US" altLang="en-US"/>
              <a:t>Temperature changes are greatest in the Arctic</a:t>
            </a:r>
          </a:p>
        </p:txBody>
      </p:sp>
      <p:sp>
        <p:nvSpPr>
          <p:cNvPr id="83971" name="Rectangle 3"/>
          <p:cNvSpPr>
            <a:spLocks noGrp="1" noChangeArrowheads="1"/>
          </p:cNvSpPr>
          <p:nvPr>
            <p:ph type="body" idx="1"/>
          </p:nvPr>
        </p:nvSpPr>
        <p:spPr>
          <a:xfrm>
            <a:off x="192088" y="2674938"/>
            <a:ext cx="8788400" cy="1844675"/>
          </a:xfrm>
        </p:spPr>
        <p:txBody>
          <a:bodyPr/>
          <a:lstStyle/>
          <a:p>
            <a:r>
              <a:rPr lang="en-US" altLang="en-US" sz="2400"/>
              <a:t>Ice caps are melting</a:t>
            </a:r>
          </a:p>
          <a:p>
            <a:r>
              <a:rPr lang="en-US" altLang="en-US" sz="2400"/>
              <a:t>Polar bears are starving</a:t>
            </a:r>
          </a:p>
          <a:p>
            <a:r>
              <a:rPr lang="en-US" altLang="en-US" sz="2400"/>
              <a:t>Storms are increasing</a:t>
            </a:r>
          </a:p>
          <a:p>
            <a:r>
              <a:rPr lang="en-US" altLang="en-US" sz="2400"/>
              <a:t>Sea ice is thinning</a:t>
            </a:r>
          </a:p>
        </p:txBody>
      </p:sp>
      <p:pic>
        <p:nvPicPr>
          <p:cNvPr id="83973" name="Picture 5" descr="18_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905000"/>
            <a:ext cx="3917950" cy="361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33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68288" y="180975"/>
            <a:ext cx="8685212" cy="1073150"/>
          </a:xfrm>
        </p:spPr>
        <p:txBody>
          <a:bodyPr/>
          <a:lstStyle/>
          <a:p>
            <a:r>
              <a:rPr lang="en-US" altLang="en-US"/>
              <a:t>Temperatures will rise 0.2 degree Celsius per decade</a:t>
            </a:r>
          </a:p>
        </p:txBody>
      </p:sp>
      <p:sp>
        <p:nvSpPr>
          <p:cNvPr id="82947" name="Rectangle 3"/>
          <p:cNvSpPr>
            <a:spLocks noGrp="1" noChangeArrowheads="1"/>
          </p:cNvSpPr>
          <p:nvPr>
            <p:ph type="body" idx="1"/>
          </p:nvPr>
        </p:nvSpPr>
        <p:spPr>
          <a:xfrm>
            <a:off x="0" y="1295400"/>
            <a:ext cx="8788400" cy="1925638"/>
          </a:xfrm>
        </p:spPr>
        <p:txBody>
          <a:bodyPr/>
          <a:lstStyle/>
          <a:p>
            <a:r>
              <a:rPr lang="en-US" altLang="en-US" sz="2400"/>
              <a:t>More frequent heat waves</a:t>
            </a:r>
          </a:p>
          <a:p>
            <a:r>
              <a:rPr lang="en-US" altLang="en-US" sz="2400"/>
              <a:t>Temperature change will vary by region</a:t>
            </a:r>
          </a:p>
          <a:p>
            <a:r>
              <a:rPr lang="en-US" altLang="en-US" sz="2400"/>
              <a:t>Stronger storms</a:t>
            </a:r>
          </a:p>
          <a:p>
            <a:endParaRPr lang="en-US" altLang="en-US"/>
          </a:p>
        </p:txBody>
      </p:sp>
      <p:pic>
        <p:nvPicPr>
          <p:cNvPr id="82949" name="Picture 5" descr="18_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76600"/>
            <a:ext cx="76200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581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Changes in precipitation vary by region</a:t>
            </a:r>
          </a:p>
        </p:txBody>
      </p:sp>
      <p:sp>
        <p:nvSpPr>
          <p:cNvPr id="84995" name="Rectangle 3"/>
          <p:cNvSpPr>
            <a:spLocks noGrp="1" noChangeArrowheads="1"/>
          </p:cNvSpPr>
          <p:nvPr>
            <p:ph type="body" idx="1"/>
          </p:nvPr>
        </p:nvSpPr>
        <p:spPr>
          <a:xfrm>
            <a:off x="381000" y="1158875"/>
            <a:ext cx="8229600" cy="4235450"/>
          </a:xfrm>
        </p:spPr>
        <p:txBody>
          <a:bodyPr/>
          <a:lstStyle/>
          <a:p>
            <a:r>
              <a:rPr lang="en-US" altLang="en-US"/>
              <a:t>Some regions are receiving more precipitation than usual, and others are receiving less</a:t>
            </a:r>
          </a:p>
          <a:p>
            <a:r>
              <a:rPr lang="en-US" altLang="en-US"/>
              <a:t>Droughts have become more frequent and severe</a:t>
            </a:r>
          </a:p>
          <a:p>
            <a:pPr lvl="1"/>
            <a:r>
              <a:rPr lang="en-US" altLang="en-US"/>
              <a:t>Harming agriculture, promoting soil erosion, reducing drinking water supplies, and encouraging forest fires</a:t>
            </a:r>
          </a:p>
          <a:p>
            <a:r>
              <a:rPr lang="en-US" altLang="en-US"/>
              <a:t>Heavy rains have contributed to flooding</a:t>
            </a:r>
          </a:p>
          <a:p>
            <a:pPr lvl="1"/>
            <a:r>
              <a:rPr lang="en-US" altLang="en-US"/>
              <a:t>Killing people, destroying homes, and inflicting billions of dollars in damage</a:t>
            </a:r>
          </a:p>
        </p:txBody>
      </p:sp>
    </p:spTree>
    <p:extLst>
      <p:ext uri="{BB962C8B-B14F-4D97-AF65-F5344CB8AC3E}">
        <p14:creationId xmlns:p14="http://schemas.microsoft.com/office/powerpoint/2010/main" val="1438110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Projected changes in precipitation</a:t>
            </a:r>
          </a:p>
        </p:txBody>
      </p:sp>
      <p:pic>
        <p:nvPicPr>
          <p:cNvPr id="86020" name="Picture 4" descr="18_1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752600"/>
            <a:ext cx="7608888" cy="251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99267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Melting snow and ice</a:t>
            </a:r>
          </a:p>
        </p:txBody>
      </p:sp>
      <p:sp>
        <p:nvSpPr>
          <p:cNvPr id="87043" name="Rectangle 3"/>
          <p:cNvSpPr>
            <a:spLocks noGrp="1" noChangeArrowheads="1"/>
          </p:cNvSpPr>
          <p:nvPr>
            <p:ph type="body" idx="1"/>
          </p:nvPr>
        </p:nvSpPr>
        <p:spPr>
          <a:xfrm>
            <a:off x="192088" y="1585913"/>
            <a:ext cx="8788400" cy="4022725"/>
          </a:xfrm>
        </p:spPr>
        <p:txBody>
          <a:bodyPr/>
          <a:lstStyle/>
          <a:p>
            <a:r>
              <a:rPr lang="en-US" altLang="en-US"/>
              <a:t>Mountaintop glaciers are disappearing</a:t>
            </a:r>
          </a:p>
          <a:p>
            <a:pPr lvl="1"/>
            <a:r>
              <a:rPr lang="en-US" altLang="en-US"/>
              <a:t>In Glacier National Park, only 27 of 150 glaciers remain</a:t>
            </a:r>
          </a:p>
          <a:p>
            <a:pPr lvl="1"/>
            <a:r>
              <a:rPr lang="en-US" altLang="en-US"/>
              <a:t>Risks of sudden floods as ice dams burst</a:t>
            </a:r>
          </a:p>
          <a:p>
            <a:pPr lvl="1"/>
            <a:r>
              <a:rPr lang="en-US" altLang="en-US"/>
              <a:t>Reducing summertime water supplies</a:t>
            </a:r>
          </a:p>
          <a:p>
            <a:r>
              <a:rPr lang="en-US" altLang="en-US"/>
              <a:t>Melting of the Greenland ice sheet is accelerating</a:t>
            </a:r>
          </a:p>
          <a:p>
            <a:r>
              <a:rPr lang="en-US" altLang="en-US"/>
              <a:t>As ice melts, darker, less-reflective surfaces are exposed and absorb more sunlight, causing more melting</a:t>
            </a:r>
          </a:p>
        </p:txBody>
      </p:sp>
    </p:spTree>
    <p:extLst>
      <p:ext uri="{BB962C8B-B14F-4D97-AF65-F5344CB8AC3E}">
        <p14:creationId xmlns:p14="http://schemas.microsoft.com/office/powerpoint/2010/main" val="1553110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Worldwide, glaciers are melting rapidly</a:t>
            </a:r>
          </a:p>
        </p:txBody>
      </p:sp>
      <p:pic>
        <p:nvPicPr>
          <p:cNvPr id="88069" name="Picture 5" descr="18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45820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96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Rising sea levels</a:t>
            </a:r>
          </a:p>
        </p:txBody>
      </p:sp>
      <p:sp>
        <p:nvSpPr>
          <p:cNvPr id="15363" name="Rectangle 3"/>
          <p:cNvSpPr>
            <a:spLocks noGrp="1" noChangeArrowheads="1"/>
          </p:cNvSpPr>
          <p:nvPr>
            <p:ph type="body" idx="1"/>
          </p:nvPr>
        </p:nvSpPr>
        <p:spPr>
          <a:xfrm>
            <a:off x="457200" y="1111250"/>
            <a:ext cx="8229600" cy="2501900"/>
          </a:xfrm>
        </p:spPr>
        <p:txBody>
          <a:bodyPr/>
          <a:lstStyle/>
          <a:p>
            <a:r>
              <a:rPr lang="en-US" altLang="en-US" sz="2400"/>
              <a:t>As glaciers and ice melt, increased water will flow into the oceans </a:t>
            </a:r>
          </a:p>
          <a:p>
            <a:r>
              <a:rPr lang="en-US" altLang="en-US" sz="2400"/>
              <a:t>As oceans warm, they expand</a:t>
            </a:r>
          </a:p>
          <a:p>
            <a:r>
              <a:rPr lang="en-US" altLang="en-US" sz="2400"/>
              <a:t>Leads to beach erosion, coastal floods, and intrusion of salt water into aquifers</a:t>
            </a:r>
          </a:p>
          <a:p>
            <a:endParaRPr lang="en-US" altLang="en-US" sz="2400"/>
          </a:p>
        </p:txBody>
      </p:sp>
      <p:pic>
        <p:nvPicPr>
          <p:cNvPr id="15365" name="Picture 5" descr="18_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352800"/>
            <a:ext cx="5638800" cy="312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0614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Coastal areas will flood</a:t>
            </a:r>
          </a:p>
        </p:txBody>
      </p:sp>
      <p:sp>
        <p:nvSpPr>
          <p:cNvPr id="90115" name="Rectangle 3"/>
          <p:cNvSpPr>
            <a:spLocks noGrp="1" noChangeArrowheads="1"/>
          </p:cNvSpPr>
          <p:nvPr>
            <p:ph type="body" idx="1"/>
          </p:nvPr>
        </p:nvSpPr>
        <p:spPr>
          <a:xfrm>
            <a:off x="381000" y="4044950"/>
            <a:ext cx="8229600" cy="2501900"/>
          </a:xfrm>
        </p:spPr>
        <p:txBody>
          <a:bodyPr/>
          <a:lstStyle/>
          <a:p>
            <a:r>
              <a:rPr lang="en-US" altLang="en-US" sz="2400" b="1"/>
              <a:t>Storm surge</a:t>
            </a:r>
            <a:r>
              <a:rPr lang="en-US" altLang="en-US" sz="2400"/>
              <a:t> = temporary and localized rise in sea level brought on by the high tides and winds associated with storms</a:t>
            </a:r>
          </a:p>
          <a:p>
            <a:r>
              <a:rPr lang="en-US" altLang="en-US" sz="2400"/>
              <a:t>Cities will be flooded</a:t>
            </a:r>
          </a:p>
          <a:p>
            <a:r>
              <a:rPr lang="en-US" altLang="en-US" sz="2400"/>
              <a:t>Millions of people will be displaced from coastal areas</a:t>
            </a:r>
            <a:endParaRPr lang="en-US" altLang="en-US"/>
          </a:p>
          <a:p>
            <a:r>
              <a:rPr lang="en-US" altLang="en-US" sz="2400"/>
              <a:t>IPCC predicts mean sea level to be 18-59 cm (7-23 in) higher than today’s at the end of the 21st century</a:t>
            </a:r>
          </a:p>
        </p:txBody>
      </p:sp>
      <p:pic>
        <p:nvPicPr>
          <p:cNvPr id="90117" name="Picture 5" descr="18_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066800"/>
            <a:ext cx="4270375" cy="277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50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Our dynamic climate</a:t>
            </a:r>
          </a:p>
        </p:txBody>
      </p:sp>
      <p:sp>
        <p:nvSpPr>
          <p:cNvPr id="66563" name="Rectangle 3"/>
          <p:cNvSpPr>
            <a:spLocks noGrp="1" noChangeArrowheads="1"/>
          </p:cNvSpPr>
          <p:nvPr>
            <p:ph type="body" idx="1"/>
          </p:nvPr>
        </p:nvSpPr>
        <p:spPr>
          <a:xfrm>
            <a:off x="192088" y="1287463"/>
            <a:ext cx="8788400" cy="4619625"/>
          </a:xfrm>
        </p:spPr>
        <p:txBody>
          <a:bodyPr>
            <a:normAutofit fontScale="92500" lnSpcReduction="20000"/>
          </a:bodyPr>
          <a:lstStyle/>
          <a:p>
            <a:r>
              <a:rPr lang="en-US" altLang="en-US"/>
              <a:t>Climate influences everything around us</a:t>
            </a:r>
          </a:p>
          <a:p>
            <a:r>
              <a:rPr lang="en-US" altLang="en-US"/>
              <a:t>The Fourth Assessment Report of the Intergovernmental Panel on Climate Change (IPCC) made it clear that:</a:t>
            </a:r>
          </a:p>
          <a:p>
            <a:pPr lvl="1"/>
            <a:r>
              <a:rPr lang="en-US" altLang="en-US"/>
              <a:t>Climate is changing, we are the cause, and this change is already exerting impacts that will become increasingly severe</a:t>
            </a:r>
          </a:p>
          <a:p>
            <a:r>
              <a:rPr lang="en-US" altLang="en-US"/>
              <a:t>Al Gore’s movie </a:t>
            </a:r>
            <a:r>
              <a:rPr lang="en-US" altLang="en-US" i="1"/>
              <a:t>An Inconvenient Truth </a:t>
            </a:r>
            <a:r>
              <a:rPr lang="en-US" altLang="en-US"/>
              <a:t>has been seen by millions</a:t>
            </a:r>
          </a:p>
          <a:p>
            <a:r>
              <a:rPr lang="en-US" altLang="en-US"/>
              <a:t>Climate change is the fastest-moving area of environmental science today</a:t>
            </a:r>
          </a:p>
        </p:txBody>
      </p:sp>
    </p:spTree>
    <p:extLst>
      <p:ext uri="{BB962C8B-B14F-4D97-AF65-F5344CB8AC3E}">
        <p14:creationId xmlns:p14="http://schemas.microsoft.com/office/powerpoint/2010/main" val="4221671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304800"/>
            <a:ext cx="8686800" cy="1073150"/>
          </a:xfrm>
        </p:spPr>
        <p:txBody>
          <a:bodyPr/>
          <a:lstStyle/>
          <a:p>
            <a:r>
              <a:rPr lang="en-US" altLang="en-US"/>
              <a:t>Climate change affects organisms and ecosystems</a:t>
            </a:r>
          </a:p>
        </p:txBody>
      </p:sp>
      <p:sp>
        <p:nvSpPr>
          <p:cNvPr id="45059" name="Rectangle 3"/>
          <p:cNvSpPr>
            <a:spLocks noGrp="1" noChangeArrowheads="1"/>
          </p:cNvSpPr>
          <p:nvPr>
            <p:ph type="body" idx="1"/>
          </p:nvPr>
        </p:nvSpPr>
        <p:spPr>
          <a:xfrm>
            <a:off x="228600" y="1909763"/>
            <a:ext cx="8686800" cy="4254500"/>
          </a:xfrm>
        </p:spPr>
        <p:txBody>
          <a:bodyPr/>
          <a:lstStyle/>
          <a:p>
            <a:r>
              <a:rPr lang="en-US" altLang="en-US" sz="2400"/>
              <a:t>Organisms are adapted to their environments, so they are affected when those environments change</a:t>
            </a:r>
          </a:p>
          <a:p>
            <a:r>
              <a:rPr lang="en-US" altLang="en-US" sz="2400"/>
              <a:t>Global warming modifies temperature-dependent phenomena</a:t>
            </a:r>
          </a:p>
          <a:p>
            <a:pPr lvl="1"/>
            <a:r>
              <a:rPr lang="en-US" altLang="en-US" sz="2400"/>
              <a:t>Timing of migration, breeding</a:t>
            </a:r>
          </a:p>
          <a:p>
            <a:r>
              <a:rPr lang="en-US" altLang="en-US" sz="2400"/>
              <a:t>Spatial shifts in the range of organisms</a:t>
            </a:r>
          </a:p>
          <a:p>
            <a:pPr lvl="1"/>
            <a:r>
              <a:rPr lang="en-US" altLang="en-US" sz="2400"/>
              <a:t>Animals and plants will move towards the poles or upward in elevation</a:t>
            </a:r>
          </a:p>
          <a:p>
            <a:pPr lvl="1"/>
            <a:r>
              <a:rPr lang="en-US" altLang="en-US" sz="2400"/>
              <a:t>20-30% of all species will be threatened with extinction</a:t>
            </a:r>
          </a:p>
          <a:p>
            <a:r>
              <a:rPr lang="en-US" altLang="en-US" sz="2400"/>
              <a:t>Plants act as carbon sinks; fewer plants means more CO</a:t>
            </a:r>
            <a:r>
              <a:rPr lang="en-US" altLang="en-US" sz="2400" baseline="-25000"/>
              <a:t>2 </a:t>
            </a:r>
            <a:r>
              <a:rPr lang="en-US" altLang="en-US" sz="2400"/>
              <a:t>in the atmosphere  </a:t>
            </a:r>
            <a:endParaRPr lang="en-US" altLang="en-US" sz="2400" baseline="-25000"/>
          </a:p>
        </p:txBody>
      </p:sp>
    </p:spTree>
    <p:extLst>
      <p:ext uri="{BB962C8B-B14F-4D97-AF65-F5344CB8AC3E}">
        <p14:creationId xmlns:p14="http://schemas.microsoft.com/office/powerpoint/2010/main" val="3369787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Climate change exerts societal impacts</a:t>
            </a:r>
          </a:p>
        </p:txBody>
      </p:sp>
      <p:sp>
        <p:nvSpPr>
          <p:cNvPr id="46083" name="Rectangle 3"/>
          <p:cNvSpPr>
            <a:spLocks noGrp="1" noChangeArrowheads="1"/>
          </p:cNvSpPr>
          <p:nvPr>
            <p:ph type="body" idx="1"/>
          </p:nvPr>
        </p:nvSpPr>
        <p:spPr>
          <a:xfrm>
            <a:off x="152400" y="1143000"/>
            <a:ext cx="8534400" cy="5216525"/>
          </a:xfrm>
        </p:spPr>
        <p:txBody>
          <a:bodyPr/>
          <a:lstStyle/>
          <a:p>
            <a:r>
              <a:rPr lang="en-US" altLang="en-US"/>
              <a:t>Human society is beginning to feel the impacts of climate change</a:t>
            </a:r>
          </a:p>
          <a:p>
            <a:r>
              <a:rPr lang="en-US" altLang="en-US"/>
              <a:t>Agriculture: growing seasons shortened, crops more susceptible to droughts and failure; crop production will decrease, worsening hunger</a:t>
            </a:r>
          </a:p>
          <a:p>
            <a:r>
              <a:rPr lang="en-US" altLang="en-US"/>
              <a:t>Forestry: increased insect and disease outbreaks, increased chance of forest fires (especially in rainforests) </a:t>
            </a:r>
          </a:p>
          <a:p>
            <a:r>
              <a:rPr lang="en-US" altLang="en-US"/>
              <a:t>Health: heat waves and stress can cause death, respiratory ailments, expansion of tropical diseases, increased chance of drowning if storms become intense, hunger-related ailments</a:t>
            </a:r>
          </a:p>
        </p:txBody>
      </p:sp>
    </p:spTree>
    <p:extLst>
      <p:ext uri="{BB962C8B-B14F-4D97-AF65-F5344CB8AC3E}">
        <p14:creationId xmlns:p14="http://schemas.microsoft.com/office/powerpoint/2010/main" val="3384175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Heat waves will increase</a:t>
            </a:r>
          </a:p>
        </p:txBody>
      </p:sp>
      <p:pic>
        <p:nvPicPr>
          <p:cNvPr id="91141" name="Picture 5" descr="18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23963"/>
            <a:ext cx="7165975" cy="526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0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Climate change affects economics</a:t>
            </a:r>
          </a:p>
        </p:txBody>
      </p:sp>
      <p:sp>
        <p:nvSpPr>
          <p:cNvPr id="47107" name="Rectangle 3"/>
          <p:cNvSpPr>
            <a:spLocks noGrp="1" noChangeArrowheads="1"/>
          </p:cNvSpPr>
          <p:nvPr>
            <p:ph type="body" idx="1"/>
          </p:nvPr>
        </p:nvSpPr>
        <p:spPr>
          <a:xfrm>
            <a:off x="228600" y="1447800"/>
            <a:ext cx="8382000" cy="2698750"/>
          </a:xfrm>
        </p:spPr>
        <p:txBody>
          <a:bodyPr/>
          <a:lstStyle/>
          <a:p>
            <a:r>
              <a:rPr lang="en-US" altLang="en-US"/>
              <a:t>Costs will outweigh benefits</a:t>
            </a:r>
          </a:p>
          <a:p>
            <a:r>
              <a:rPr lang="en-US" altLang="en-US"/>
              <a:t>Widen the gap between rich and poor</a:t>
            </a:r>
          </a:p>
          <a:p>
            <a:r>
              <a:rPr lang="en-US" altLang="en-US"/>
              <a:t>Will cost 1-5% GDP on average globally </a:t>
            </a:r>
          </a:p>
          <a:p>
            <a:pPr lvl="1"/>
            <a:r>
              <a:rPr lang="en-US" altLang="en-US"/>
              <a:t>Poor nations will lose more than rich ones</a:t>
            </a:r>
          </a:p>
          <a:p>
            <a:pPr lvl="1"/>
            <a:r>
              <a:rPr lang="en-US" altLang="en-US"/>
              <a:t>Climate change could cost 5-20% of GDP by 2200</a:t>
            </a:r>
          </a:p>
        </p:txBody>
      </p:sp>
    </p:spTree>
    <p:extLst>
      <p:ext uri="{BB962C8B-B14F-4D97-AF65-F5344CB8AC3E}">
        <p14:creationId xmlns:p14="http://schemas.microsoft.com/office/powerpoint/2010/main" val="1658320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68288" y="180975"/>
            <a:ext cx="8685212" cy="1073150"/>
          </a:xfrm>
        </p:spPr>
        <p:txBody>
          <a:bodyPr/>
          <a:lstStyle/>
          <a:p>
            <a:r>
              <a:rPr lang="en-US" altLang="en-US"/>
              <a:t>Causes and consequences of climate change</a:t>
            </a:r>
          </a:p>
        </p:txBody>
      </p:sp>
      <p:pic>
        <p:nvPicPr>
          <p:cNvPr id="92165" name="Picture 5" descr="18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1600"/>
            <a:ext cx="5453063"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99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68288" y="180975"/>
            <a:ext cx="8685212" cy="1073150"/>
          </a:xfrm>
        </p:spPr>
        <p:txBody>
          <a:bodyPr/>
          <a:lstStyle/>
          <a:p>
            <a:r>
              <a:rPr lang="en-US" altLang="en-US"/>
              <a:t>U.S. Global Change Research Program (1990)</a:t>
            </a:r>
          </a:p>
        </p:txBody>
      </p:sp>
      <p:sp>
        <p:nvSpPr>
          <p:cNvPr id="93187" name="Rectangle 3"/>
          <p:cNvSpPr>
            <a:spLocks noGrp="1" noChangeArrowheads="1"/>
          </p:cNvSpPr>
          <p:nvPr>
            <p:ph type="body" idx="1"/>
          </p:nvPr>
        </p:nvSpPr>
        <p:spPr>
          <a:xfrm>
            <a:off x="457200" y="1741488"/>
            <a:ext cx="7086600" cy="4365625"/>
          </a:xfrm>
        </p:spPr>
        <p:txBody>
          <a:bodyPr/>
          <a:lstStyle/>
          <a:p>
            <a:r>
              <a:rPr lang="en-US" altLang="en-US"/>
              <a:t>Predicted:</a:t>
            </a:r>
          </a:p>
          <a:p>
            <a:pPr lvl="1"/>
            <a:r>
              <a:rPr lang="en-US" altLang="en-US"/>
              <a:t>Temperature increases </a:t>
            </a:r>
          </a:p>
          <a:p>
            <a:pPr lvl="1"/>
            <a:r>
              <a:rPr lang="en-US" altLang="en-US"/>
              <a:t>Worse droughts and flooding</a:t>
            </a:r>
          </a:p>
          <a:p>
            <a:pPr lvl="1"/>
            <a:r>
              <a:rPr lang="en-US" altLang="en-US"/>
              <a:t>Decreased crop yields and water shortages</a:t>
            </a:r>
          </a:p>
          <a:p>
            <a:pPr lvl="1"/>
            <a:r>
              <a:rPr lang="en-US" altLang="en-US"/>
              <a:t>Health problems and mortality</a:t>
            </a:r>
          </a:p>
          <a:p>
            <a:pPr lvl="1"/>
            <a:r>
              <a:rPr lang="en-US" altLang="en-US"/>
              <a:t>Altered forest ecosystems</a:t>
            </a:r>
          </a:p>
          <a:p>
            <a:pPr lvl="1"/>
            <a:r>
              <a:rPr lang="en-US" altLang="en-US"/>
              <a:t>Lost coastal areas </a:t>
            </a:r>
          </a:p>
          <a:p>
            <a:pPr lvl="1"/>
            <a:r>
              <a:rPr lang="en-US" altLang="en-US"/>
              <a:t>Undermined Alaskan buildings and roads</a:t>
            </a:r>
          </a:p>
        </p:txBody>
      </p:sp>
    </p:spTree>
    <p:extLst>
      <p:ext uri="{BB962C8B-B14F-4D97-AF65-F5344CB8AC3E}">
        <p14:creationId xmlns:p14="http://schemas.microsoft.com/office/powerpoint/2010/main" val="3704458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Predictions from two models</a:t>
            </a:r>
          </a:p>
        </p:txBody>
      </p:sp>
      <p:pic>
        <p:nvPicPr>
          <p:cNvPr id="94212" name="Picture 4" descr="18_22"/>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4114800" y="1219200"/>
            <a:ext cx="4540250" cy="3821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3" name="Text Box 5"/>
          <p:cNvSpPr txBox="1">
            <a:spLocks noChangeArrowheads="1"/>
          </p:cNvSpPr>
          <p:nvPr/>
        </p:nvSpPr>
        <p:spPr bwMode="auto">
          <a:xfrm>
            <a:off x="381000" y="1870075"/>
            <a:ext cx="3581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i="1"/>
              <a:t>By 2030, Illinois will have a climate like Missouri’s.</a:t>
            </a:r>
          </a:p>
          <a:p>
            <a:pPr eaLnBrk="1" hangingPunct="1"/>
            <a:r>
              <a:rPr lang="en-US" altLang="en-US" sz="2400" i="1"/>
              <a:t>By 2090, it will have a climate like Oklahoma’s.</a:t>
            </a:r>
          </a:p>
        </p:txBody>
      </p:sp>
      <p:sp>
        <p:nvSpPr>
          <p:cNvPr id="94214" name="Rectangle 6"/>
          <p:cNvSpPr>
            <a:spLocks noChangeArrowheads="1"/>
          </p:cNvSpPr>
          <p:nvPr/>
        </p:nvSpPr>
        <p:spPr bwMode="auto">
          <a:xfrm>
            <a:off x="3886200" y="5334000"/>
            <a:ext cx="327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a:t>Green = Canadian model</a:t>
            </a:r>
          </a:p>
          <a:p>
            <a:pPr eaLnBrk="1" hangingPunct="1"/>
            <a:r>
              <a:rPr lang="en-US" altLang="en-US" sz="2400"/>
              <a:t>Blue = Hadley model</a:t>
            </a:r>
          </a:p>
        </p:txBody>
      </p:sp>
    </p:spTree>
    <p:extLst>
      <p:ext uri="{BB962C8B-B14F-4D97-AF65-F5344CB8AC3E}">
        <p14:creationId xmlns:p14="http://schemas.microsoft.com/office/powerpoint/2010/main" val="29420837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The USGCRP was suppressed</a:t>
            </a:r>
          </a:p>
        </p:txBody>
      </p:sp>
      <p:pic>
        <p:nvPicPr>
          <p:cNvPr id="96260" name="Picture 4" descr="18_23"/>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3886200" y="1371600"/>
            <a:ext cx="416401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261" name="Text Box 5"/>
          <p:cNvSpPr txBox="1">
            <a:spLocks noChangeArrowheads="1"/>
          </p:cNvSpPr>
          <p:nvPr/>
        </p:nvSpPr>
        <p:spPr bwMode="auto">
          <a:xfrm>
            <a:off x="381000" y="1641475"/>
            <a:ext cx="4495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854075" indent="-388938">
              <a:defRPr>
                <a:solidFill>
                  <a:schemeClr val="tx1"/>
                </a:solidFill>
                <a:latin typeface="Arial" charset="0"/>
              </a:defRPr>
            </a:lvl2pPr>
            <a:lvl3pPr marL="968375">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buFontTx/>
              <a:buChar char="•"/>
            </a:pPr>
            <a:r>
              <a:rPr lang="en-US" altLang="en-US" sz="2400">
                <a:latin typeface="Times New Roman" pitchFamily="18" charset="0"/>
              </a:rPr>
              <a:t>Once President G.W. Bush came to power</a:t>
            </a:r>
          </a:p>
          <a:p>
            <a:pPr eaLnBrk="1" hangingPunct="1">
              <a:buFontTx/>
              <a:buChar char="•"/>
            </a:pPr>
            <a:r>
              <a:rPr lang="en-US" altLang="en-US" sz="2400">
                <a:latin typeface="Times New Roman" pitchFamily="18" charset="0"/>
              </a:rPr>
              <a:t>Climate change is politically divisive:</a:t>
            </a:r>
          </a:p>
          <a:p>
            <a:pPr lvl="1" eaLnBrk="1" hangingPunct="1">
              <a:buFontTx/>
              <a:buChar char="•"/>
            </a:pPr>
            <a:r>
              <a:rPr lang="en-US" altLang="en-US" sz="2400">
                <a:latin typeface="Times New Roman" pitchFamily="18" charset="0"/>
              </a:rPr>
              <a:t>It challenges entrenched and powerful interests </a:t>
            </a:r>
          </a:p>
        </p:txBody>
      </p:sp>
    </p:spTree>
    <p:extLst>
      <p:ext uri="{BB962C8B-B14F-4D97-AF65-F5344CB8AC3E}">
        <p14:creationId xmlns:p14="http://schemas.microsoft.com/office/powerpoint/2010/main" val="3505289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Are we responsible for climate change?</a:t>
            </a:r>
          </a:p>
        </p:txBody>
      </p:sp>
      <p:sp>
        <p:nvSpPr>
          <p:cNvPr id="48131" name="Rectangle 3"/>
          <p:cNvSpPr>
            <a:spLocks noGrp="1" noChangeArrowheads="1"/>
          </p:cNvSpPr>
          <p:nvPr>
            <p:ph type="body" idx="1"/>
          </p:nvPr>
        </p:nvSpPr>
        <p:spPr>
          <a:xfrm>
            <a:off x="381000" y="1339850"/>
            <a:ext cx="8382000" cy="4254500"/>
          </a:xfrm>
        </p:spPr>
        <p:txBody>
          <a:bodyPr/>
          <a:lstStyle/>
          <a:p>
            <a:r>
              <a:rPr lang="en-US" altLang="en-US" sz="2400"/>
              <a:t>The IPCC concluded that it is more than 90% likely that most global warming is due to humans</a:t>
            </a:r>
          </a:p>
          <a:p>
            <a:r>
              <a:rPr lang="en-US" altLang="en-US" sz="2400"/>
              <a:t>At the “G8” summit in 2005, national academies of 11 nations issued a joint statement urging political leaders to take action</a:t>
            </a:r>
          </a:p>
          <a:p>
            <a:r>
              <a:rPr lang="en-US" altLang="en-US" sz="2400"/>
              <a:t>Despite broad scientific consensus that climate change is a pressing issue, it remains mired in an outdated debate</a:t>
            </a:r>
          </a:p>
          <a:p>
            <a:pPr lvl="1"/>
            <a:r>
              <a:rPr lang="en-US" altLang="en-US" sz="2400"/>
              <a:t>Is global warming real? Are humans to blame?</a:t>
            </a:r>
          </a:p>
          <a:p>
            <a:r>
              <a:rPr lang="en-US" altLang="en-US" sz="2400"/>
              <a:t>The debate was fanned by skeptics-funded industry</a:t>
            </a:r>
          </a:p>
          <a:p>
            <a:pPr lvl="1"/>
            <a:r>
              <a:rPr lang="en-US" altLang="en-US" sz="2400"/>
              <a:t>Aimed to cast doubt on the scientific consensus</a:t>
            </a:r>
          </a:p>
          <a:p>
            <a:pPr lvl="1"/>
            <a:r>
              <a:rPr lang="en-US" altLang="en-US" sz="2400"/>
              <a:t>Today, the debate is largely over</a:t>
            </a:r>
          </a:p>
        </p:txBody>
      </p:sp>
    </p:spTree>
    <p:extLst>
      <p:ext uri="{BB962C8B-B14F-4D97-AF65-F5344CB8AC3E}">
        <p14:creationId xmlns:p14="http://schemas.microsoft.com/office/powerpoint/2010/main" val="3936143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The debate over climate change is over</a:t>
            </a:r>
          </a:p>
        </p:txBody>
      </p:sp>
      <p:sp>
        <p:nvSpPr>
          <p:cNvPr id="97283" name="Rectangle 3"/>
          <p:cNvSpPr>
            <a:spLocks noGrp="1" noChangeArrowheads="1"/>
          </p:cNvSpPr>
          <p:nvPr>
            <p:ph type="body" idx="1"/>
          </p:nvPr>
        </p:nvSpPr>
        <p:spPr>
          <a:xfrm>
            <a:off x="192088" y="1182688"/>
            <a:ext cx="5126037" cy="4832350"/>
          </a:xfrm>
        </p:spPr>
        <p:txBody>
          <a:bodyPr/>
          <a:lstStyle/>
          <a:p>
            <a:r>
              <a:rPr lang="en-US" altLang="en-US"/>
              <a:t>Most Americans accept that fossil fuel consumption is changing the planet</a:t>
            </a:r>
          </a:p>
          <a:p>
            <a:r>
              <a:rPr lang="en-US" altLang="en-US" i="1"/>
              <a:t>An Inconvenient Truth</a:t>
            </a:r>
            <a:r>
              <a:rPr lang="en-US" altLang="en-US"/>
              <a:t> helped turn the tide</a:t>
            </a:r>
          </a:p>
          <a:p>
            <a:pPr lvl="1"/>
            <a:r>
              <a:rPr lang="en-US" altLang="en-US"/>
              <a:t>84% of people surveyed thought that humans contribute to global warming</a:t>
            </a:r>
          </a:p>
          <a:p>
            <a:pPr lvl="1"/>
            <a:r>
              <a:rPr lang="en-US" altLang="en-US"/>
              <a:t>Many corporations offer support for greenhouse gas reductions</a:t>
            </a:r>
          </a:p>
        </p:txBody>
      </p:sp>
      <p:pic>
        <p:nvPicPr>
          <p:cNvPr id="97285" name="Picture 5" descr="18_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676400"/>
            <a:ext cx="3308350" cy="294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723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304800"/>
            <a:ext cx="8229600" cy="536575"/>
          </a:xfrm>
        </p:spPr>
        <p:txBody>
          <a:bodyPr>
            <a:normAutofit fontScale="90000"/>
          </a:bodyPr>
          <a:lstStyle/>
          <a:p>
            <a:r>
              <a:rPr lang="en-US" altLang="en-US"/>
              <a:t>What is climate change?</a:t>
            </a:r>
          </a:p>
        </p:txBody>
      </p:sp>
      <p:sp>
        <p:nvSpPr>
          <p:cNvPr id="26627" name="Rectangle 3"/>
          <p:cNvSpPr>
            <a:spLocks noGrp="1" noChangeArrowheads="1"/>
          </p:cNvSpPr>
          <p:nvPr>
            <p:ph type="body" idx="1"/>
          </p:nvPr>
        </p:nvSpPr>
        <p:spPr>
          <a:xfrm>
            <a:off x="304800" y="990600"/>
            <a:ext cx="8458200" cy="4875213"/>
          </a:xfrm>
        </p:spPr>
        <p:txBody>
          <a:bodyPr/>
          <a:lstStyle/>
          <a:p>
            <a:r>
              <a:rPr lang="en-US" altLang="en-US" sz="2400" b="1"/>
              <a:t>Climate</a:t>
            </a:r>
            <a:r>
              <a:rPr lang="en-US" altLang="en-US" sz="2400"/>
              <a:t> = an area’s long-term atmospheric conditions</a:t>
            </a:r>
          </a:p>
          <a:p>
            <a:pPr lvl="1"/>
            <a:r>
              <a:rPr lang="en-US" altLang="en-US" sz="2400"/>
              <a:t>Temperature, moisture content, wind, precipitation, etc.  </a:t>
            </a:r>
          </a:p>
          <a:p>
            <a:r>
              <a:rPr lang="en-US" altLang="en-US" sz="2400" b="1"/>
              <a:t>Weather</a:t>
            </a:r>
            <a:r>
              <a:rPr lang="en-US" altLang="en-US" sz="2400" i="1"/>
              <a:t> </a:t>
            </a:r>
            <a:r>
              <a:rPr lang="en-US" altLang="en-US" sz="2400"/>
              <a:t>= conditions at localized sites over hours or days</a:t>
            </a:r>
          </a:p>
          <a:p>
            <a:r>
              <a:rPr lang="en-US" altLang="en-US" sz="2400" b="1"/>
              <a:t>Global climate change</a:t>
            </a:r>
            <a:r>
              <a:rPr lang="en-US" altLang="en-US" sz="2400"/>
              <a:t> = describes trends and variations in Earth’s climate</a:t>
            </a:r>
          </a:p>
          <a:p>
            <a:pPr lvl="1"/>
            <a:r>
              <a:rPr lang="en-US" altLang="en-US" sz="2400"/>
              <a:t>Temperature, precipitation, storm frequency</a:t>
            </a:r>
          </a:p>
          <a:p>
            <a:r>
              <a:rPr lang="en-US" altLang="en-US" sz="2400" b="1"/>
              <a:t>Global warming</a:t>
            </a:r>
            <a:r>
              <a:rPr lang="en-US" altLang="en-US" sz="2400"/>
              <a:t> = an increase in Earth’s average temperature</a:t>
            </a:r>
          </a:p>
          <a:p>
            <a:pPr lvl="1"/>
            <a:r>
              <a:rPr lang="en-US" altLang="en-US" sz="2400"/>
              <a:t>Earth’s climate has varied naturally through time</a:t>
            </a:r>
          </a:p>
          <a:p>
            <a:pPr lvl="1"/>
            <a:r>
              <a:rPr lang="en-US" altLang="en-US" sz="2400"/>
              <a:t>The rapid climatic changes taking place now are due to human activity: fossil fuels, combustion, and deforestation</a:t>
            </a:r>
          </a:p>
          <a:p>
            <a:pPr>
              <a:buFont typeface="Times New Roman" pitchFamily="18" charset="0"/>
              <a:buNone/>
            </a:pPr>
            <a:endParaRPr lang="en-US" altLang="en-US" sz="2400"/>
          </a:p>
        </p:txBody>
      </p:sp>
    </p:spTree>
    <p:extLst>
      <p:ext uri="{BB962C8B-B14F-4D97-AF65-F5344CB8AC3E}">
        <p14:creationId xmlns:p14="http://schemas.microsoft.com/office/powerpoint/2010/main" val="1034050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Shall we pursue mitigation or adaptation?</a:t>
            </a:r>
          </a:p>
        </p:txBody>
      </p:sp>
      <p:sp>
        <p:nvSpPr>
          <p:cNvPr id="49155" name="Rectangle 3"/>
          <p:cNvSpPr>
            <a:spLocks noGrp="1" noChangeArrowheads="1"/>
          </p:cNvSpPr>
          <p:nvPr>
            <p:ph type="body" idx="1"/>
          </p:nvPr>
        </p:nvSpPr>
        <p:spPr>
          <a:xfrm>
            <a:off x="381000" y="1219200"/>
            <a:ext cx="8305800" cy="4791075"/>
          </a:xfrm>
        </p:spPr>
        <p:txBody>
          <a:bodyPr/>
          <a:lstStyle/>
          <a:p>
            <a:r>
              <a:rPr lang="en-US" altLang="en-US" b="1"/>
              <a:t>Mitigation</a:t>
            </a:r>
            <a:r>
              <a:rPr lang="en-US" altLang="en-US"/>
              <a:t> = pursue actions that reduce greenhouse gas emissions, in order to lessen severity of future climate change</a:t>
            </a:r>
          </a:p>
          <a:p>
            <a:pPr lvl="1"/>
            <a:r>
              <a:rPr lang="en-US" altLang="en-US"/>
              <a:t>Renewable energy sources, farm practices to protect soil integrity, preventing deforestation</a:t>
            </a:r>
          </a:p>
          <a:p>
            <a:r>
              <a:rPr lang="en-US" altLang="en-US" b="1"/>
              <a:t>Adaptation</a:t>
            </a:r>
            <a:r>
              <a:rPr lang="en-US" altLang="en-US"/>
              <a:t> = accept climate change is happening and pursue strategies to minimize its impacts on us</a:t>
            </a:r>
          </a:p>
          <a:p>
            <a:pPr lvl="1"/>
            <a:r>
              <a:rPr lang="en-US" altLang="en-US"/>
              <a:t>Criticized as sidestepping</a:t>
            </a:r>
          </a:p>
          <a:p>
            <a:r>
              <a:rPr lang="en-US" altLang="en-US"/>
              <a:t>Both are necessary</a:t>
            </a:r>
          </a:p>
          <a:p>
            <a:endParaRPr lang="en-US" altLang="en-US"/>
          </a:p>
        </p:txBody>
      </p:sp>
    </p:spTree>
    <p:extLst>
      <p:ext uri="{BB962C8B-B14F-4D97-AF65-F5344CB8AC3E}">
        <p14:creationId xmlns:p14="http://schemas.microsoft.com/office/powerpoint/2010/main" val="29838846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descr="18_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66800"/>
            <a:ext cx="4627563" cy="5029200"/>
          </a:xfrm>
          <a:prstGeom prst="rect">
            <a:avLst/>
          </a:prstGeom>
          <a:noFill/>
          <a:extLst>
            <a:ext uri="{909E8E84-426E-40DD-AFC4-6F175D3DCCD1}">
              <a14:hiddenFill xmlns:a14="http://schemas.microsoft.com/office/drawing/2010/main">
                <a:solidFill>
                  <a:srgbClr val="FFFFFF"/>
                </a:solidFill>
              </a14:hiddenFill>
            </a:ext>
          </a:extLst>
        </p:spPr>
      </p:pic>
      <p:sp>
        <p:nvSpPr>
          <p:cNvPr id="98306" name="Rectangle 2"/>
          <p:cNvSpPr>
            <a:spLocks noGrp="1" noChangeArrowheads="1"/>
          </p:cNvSpPr>
          <p:nvPr>
            <p:ph type="title"/>
          </p:nvPr>
        </p:nvSpPr>
        <p:spPr/>
        <p:txBody>
          <a:bodyPr/>
          <a:lstStyle/>
          <a:p>
            <a:r>
              <a:rPr lang="en-US" altLang="en-US"/>
              <a:t>We need to act fast</a:t>
            </a:r>
          </a:p>
        </p:txBody>
      </p:sp>
      <p:sp>
        <p:nvSpPr>
          <p:cNvPr id="98307" name="Rectangle 3"/>
          <p:cNvSpPr>
            <a:spLocks noGrp="1" noChangeArrowheads="1"/>
          </p:cNvSpPr>
          <p:nvPr>
            <p:ph type="body" idx="1"/>
          </p:nvPr>
        </p:nvSpPr>
        <p:spPr>
          <a:xfrm>
            <a:off x="192088" y="2284413"/>
            <a:ext cx="4638675" cy="1244600"/>
          </a:xfrm>
        </p:spPr>
        <p:txBody>
          <a:bodyPr/>
          <a:lstStyle/>
          <a:p>
            <a:pPr marL="0" indent="0">
              <a:buFont typeface="Times New Roman" pitchFamily="18" charset="0"/>
              <a:buNone/>
            </a:pPr>
            <a:r>
              <a:rPr lang="en-US" altLang="en-US" i="1"/>
              <a:t>The faster we reduce our emissions, the less we will alter climate</a:t>
            </a:r>
          </a:p>
        </p:txBody>
      </p:sp>
    </p:spTree>
    <p:extLst>
      <p:ext uri="{BB962C8B-B14F-4D97-AF65-F5344CB8AC3E}">
        <p14:creationId xmlns:p14="http://schemas.microsoft.com/office/powerpoint/2010/main" val="1708204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28600"/>
            <a:ext cx="8229600" cy="536575"/>
          </a:xfrm>
        </p:spPr>
        <p:txBody>
          <a:bodyPr/>
          <a:lstStyle/>
          <a:p>
            <a:r>
              <a:rPr lang="en-US" altLang="en-US"/>
              <a:t>Electricity generation</a:t>
            </a:r>
          </a:p>
        </p:txBody>
      </p:sp>
      <p:sp>
        <p:nvSpPr>
          <p:cNvPr id="50179" name="Rectangle 3"/>
          <p:cNvSpPr>
            <a:spLocks noGrp="1" noChangeArrowheads="1"/>
          </p:cNvSpPr>
          <p:nvPr>
            <p:ph type="body" idx="1"/>
          </p:nvPr>
        </p:nvSpPr>
        <p:spPr>
          <a:xfrm>
            <a:off x="457200" y="3654425"/>
            <a:ext cx="8462963" cy="2647950"/>
          </a:xfrm>
        </p:spPr>
        <p:txBody>
          <a:bodyPr/>
          <a:lstStyle/>
          <a:p>
            <a:r>
              <a:rPr lang="en-US" altLang="en-US" sz="2400"/>
              <a:t>Largest source of U.S. CO</a:t>
            </a:r>
            <a:r>
              <a:rPr lang="en-US" altLang="en-US" sz="2400" baseline="-25000"/>
              <a:t>2</a:t>
            </a:r>
            <a:r>
              <a:rPr lang="en-US" altLang="en-US" sz="2400"/>
              <a:t> emissions</a:t>
            </a:r>
          </a:p>
          <a:p>
            <a:r>
              <a:rPr lang="en-US" altLang="en-US" sz="2400"/>
              <a:t>Two ways to reduce fossil fuel use: conservation and efficiency</a:t>
            </a:r>
          </a:p>
          <a:p>
            <a:pPr lvl="1"/>
            <a:r>
              <a:rPr lang="en-US" altLang="en-US" sz="2400"/>
              <a:t>Arise from technology and individual choices</a:t>
            </a:r>
          </a:p>
          <a:p>
            <a:pPr lvl="1"/>
            <a:r>
              <a:rPr lang="en-US" altLang="en-US" sz="2400"/>
              <a:t>Replacing worn-down appliances with newer models, lifestyle choices</a:t>
            </a:r>
          </a:p>
          <a:p>
            <a:pPr lvl="1"/>
            <a:r>
              <a:rPr lang="en-US" altLang="en-US" sz="2400"/>
              <a:t>Use fewer greenhouse-gas-producing products</a:t>
            </a:r>
            <a:endParaRPr lang="en-US" altLang="en-US" sz="2400" baseline="-25000"/>
          </a:p>
        </p:txBody>
      </p:sp>
      <p:pic>
        <p:nvPicPr>
          <p:cNvPr id="50181" name="Picture 5" descr="18_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914400"/>
            <a:ext cx="3124200" cy="2289175"/>
          </a:xfrm>
          <a:prstGeom prst="rect">
            <a:avLst/>
          </a:prstGeom>
          <a:noFill/>
          <a:extLst>
            <a:ext uri="{909E8E84-426E-40DD-AFC4-6F175D3DCCD1}">
              <a14:hiddenFill xmlns:a14="http://schemas.microsoft.com/office/drawing/2010/main">
                <a:solidFill>
                  <a:srgbClr val="FFFFFF"/>
                </a:solidFill>
              </a14:hiddenFill>
            </a:ext>
          </a:extLst>
        </p:spPr>
      </p:pic>
      <p:sp>
        <p:nvSpPr>
          <p:cNvPr id="50182" name="Text Box 6"/>
          <p:cNvSpPr txBox="1">
            <a:spLocks noChangeArrowheads="1"/>
          </p:cNvSpPr>
          <p:nvPr/>
        </p:nvSpPr>
        <p:spPr bwMode="auto">
          <a:xfrm>
            <a:off x="6189663" y="1219200"/>
            <a:ext cx="272573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i="1"/>
              <a:t>A coal-fired, electricity-generating power plant</a:t>
            </a:r>
          </a:p>
        </p:txBody>
      </p:sp>
    </p:spTree>
    <p:extLst>
      <p:ext uri="{BB962C8B-B14F-4D97-AF65-F5344CB8AC3E}">
        <p14:creationId xmlns:p14="http://schemas.microsoft.com/office/powerpoint/2010/main" val="27127669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Sources of electricity</a:t>
            </a:r>
          </a:p>
        </p:txBody>
      </p:sp>
      <p:sp>
        <p:nvSpPr>
          <p:cNvPr id="99331" name="Rectangle 3"/>
          <p:cNvSpPr>
            <a:spLocks noGrp="1" noChangeArrowheads="1"/>
          </p:cNvSpPr>
          <p:nvPr>
            <p:ph type="body" idx="1"/>
          </p:nvPr>
        </p:nvSpPr>
        <p:spPr>
          <a:xfrm>
            <a:off x="192088" y="1671638"/>
            <a:ext cx="8788400" cy="3851275"/>
          </a:xfrm>
        </p:spPr>
        <p:txBody>
          <a:bodyPr/>
          <a:lstStyle/>
          <a:p>
            <a:r>
              <a:rPr lang="en-US" altLang="en-US"/>
              <a:t>We can change the energy we use</a:t>
            </a:r>
          </a:p>
          <a:p>
            <a:pPr lvl="1"/>
            <a:r>
              <a:rPr lang="en-US" altLang="en-US"/>
              <a:t>Natural gas</a:t>
            </a:r>
          </a:p>
          <a:p>
            <a:pPr lvl="1"/>
            <a:r>
              <a:rPr lang="en-US" altLang="en-US"/>
              <a:t>Carbon-capture = technologies or approaches that remove CO</a:t>
            </a:r>
            <a:r>
              <a:rPr lang="en-US" altLang="en-US" baseline="-25000"/>
              <a:t>2</a:t>
            </a:r>
            <a:r>
              <a:rPr lang="en-US" altLang="en-US"/>
              <a:t> from power plant emissions</a:t>
            </a:r>
          </a:p>
          <a:p>
            <a:pPr lvl="1"/>
            <a:r>
              <a:rPr lang="en-US" altLang="en-US"/>
              <a:t>Carbon sequestration (storage) = storing carbon somewhere (underground?) where it will not seep out</a:t>
            </a:r>
          </a:p>
          <a:p>
            <a:pPr lvl="1"/>
            <a:r>
              <a:rPr lang="en-US" altLang="en-US"/>
              <a:t>Use technologies and energy sources without using fossil fuels (nuclear, hydroelectric, solar power, etc.)</a:t>
            </a:r>
          </a:p>
        </p:txBody>
      </p:sp>
    </p:spTree>
    <p:extLst>
      <p:ext uri="{BB962C8B-B14F-4D97-AF65-F5344CB8AC3E}">
        <p14:creationId xmlns:p14="http://schemas.microsoft.com/office/powerpoint/2010/main" val="3171676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Transportation</a:t>
            </a:r>
          </a:p>
        </p:txBody>
      </p:sp>
      <p:sp>
        <p:nvSpPr>
          <p:cNvPr id="51203" name="Rectangle 3"/>
          <p:cNvSpPr>
            <a:spLocks noGrp="1" noChangeArrowheads="1"/>
          </p:cNvSpPr>
          <p:nvPr>
            <p:ph type="body" idx="1"/>
          </p:nvPr>
        </p:nvSpPr>
        <p:spPr>
          <a:xfrm>
            <a:off x="457200" y="1181100"/>
            <a:ext cx="8229600" cy="5518150"/>
          </a:xfrm>
        </p:spPr>
        <p:txBody>
          <a:bodyPr/>
          <a:lstStyle/>
          <a:p>
            <a:r>
              <a:rPr lang="en-US" altLang="en-US"/>
              <a:t>2nd largest U.S.  greenhouse gas</a:t>
            </a:r>
          </a:p>
          <a:p>
            <a:r>
              <a:rPr lang="en-US" altLang="en-US"/>
              <a:t>The typical automobile is highly inefficient</a:t>
            </a:r>
          </a:p>
          <a:p>
            <a:r>
              <a:rPr lang="en-US" altLang="en-US"/>
              <a:t>Ways to help:</a:t>
            </a:r>
          </a:p>
          <a:p>
            <a:pPr lvl="1"/>
            <a:r>
              <a:rPr lang="en-US" altLang="en-US"/>
              <a:t>Technology: make vehicles more fuel-efficient, hybrid cars</a:t>
            </a:r>
          </a:p>
          <a:p>
            <a:pPr lvl="1"/>
            <a:r>
              <a:rPr lang="en-US" altLang="en-US"/>
              <a:t>Drive less and use public transportation</a:t>
            </a:r>
          </a:p>
          <a:p>
            <a:pPr lvl="1"/>
            <a:r>
              <a:rPr lang="en-US" altLang="en-US"/>
              <a:t>Public transportation is the most effective way to conserve energy, reduce pollution</a:t>
            </a:r>
          </a:p>
          <a:p>
            <a:pPr lvl="1"/>
            <a:r>
              <a:rPr lang="en-US" altLang="en-US"/>
              <a:t>Live nearer your workplace, so you can bike or walk</a:t>
            </a:r>
          </a:p>
          <a:p>
            <a:pPr lvl="2"/>
            <a:endParaRPr lang="en-US" altLang="en-US"/>
          </a:p>
        </p:txBody>
      </p:sp>
      <p:pic>
        <p:nvPicPr>
          <p:cNvPr id="51206" name="Picture 6" descr="18_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0587" y="228600"/>
            <a:ext cx="1449388" cy="102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2526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Conventional cars are inefficient</a:t>
            </a:r>
          </a:p>
        </p:txBody>
      </p:sp>
      <p:pic>
        <p:nvPicPr>
          <p:cNvPr id="100356" name="Picture 4" descr="18_27"/>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0" y="1752600"/>
            <a:ext cx="70104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114081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We can reduce emissions in other ways, too</a:t>
            </a:r>
          </a:p>
        </p:txBody>
      </p:sp>
      <p:sp>
        <p:nvSpPr>
          <p:cNvPr id="52227" name="Rectangle 3"/>
          <p:cNvSpPr>
            <a:spLocks noGrp="1" noChangeArrowheads="1"/>
          </p:cNvSpPr>
          <p:nvPr>
            <p:ph type="body" idx="1"/>
          </p:nvPr>
        </p:nvSpPr>
        <p:spPr>
          <a:xfrm>
            <a:off x="192088" y="1585913"/>
            <a:ext cx="8788400" cy="4022725"/>
          </a:xfrm>
        </p:spPr>
        <p:txBody>
          <a:bodyPr/>
          <a:lstStyle/>
          <a:p>
            <a:r>
              <a:rPr lang="en-US" altLang="en-US"/>
              <a:t>Use advances in agriculture, forestry, and waste management</a:t>
            </a:r>
          </a:p>
          <a:p>
            <a:pPr lvl="1"/>
            <a:r>
              <a:rPr lang="en-US" altLang="en-US"/>
              <a:t>Grow renewable biofuels</a:t>
            </a:r>
          </a:p>
          <a:p>
            <a:pPr lvl="1"/>
            <a:r>
              <a:rPr lang="en-US" altLang="en-US"/>
              <a:t>Rapid reforestation of deforested areas</a:t>
            </a:r>
          </a:p>
          <a:p>
            <a:pPr lvl="1"/>
            <a:r>
              <a:rPr lang="en-US" altLang="en-US"/>
              <a:t>Recovering methane from landfills</a:t>
            </a:r>
          </a:p>
          <a:p>
            <a:pPr lvl="1"/>
            <a:r>
              <a:rPr lang="en-US" altLang="en-US"/>
              <a:t>Recycling, composting, and reduction or reuse of materials</a:t>
            </a:r>
          </a:p>
          <a:p>
            <a:endParaRPr lang="en-US" altLang="en-US"/>
          </a:p>
        </p:txBody>
      </p:sp>
    </p:spTree>
    <p:extLst>
      <p:ext uri="{BB962C8B-B14F-4D97-AF65-F5344CB8AC3E}">
        <p14:creationId xmlns:p14="http://schemas.microsoft.com/office/powerpoint/2010/main" val="39672298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We need to follow multiple strategies</a:t>
            </a:r>
          </a:p>
        </p:txBody>
      </p:sp>
      <p:sp>
        <p:nvSpPr>
          <p:cNvPr id="101379" name="Rectangle 3"/>
          <p:cNvSpPr>
            <a:spLocks noGrp="1" noChangeArrowheads="1"/>
          </p:cNvSpPr>
          <p:nvPr>
            <p:ph type="body" idx="1"/>
          </p:nvPr>
        </p:nvSpPr>
        <p:spPr>
          <a:xfrm>
            <a:off x="192088" y="1479550"/>
            <a:ext cx="8788400" cy="4235450"/>
          </a:xfrm>
        </p:spPr>
        <p:txBody>
          <a:bodyPr/>
          <a:lstStyle/>
          <a:p>
            <a:r>
              <a:rPr lang="en-US" altLang="en-US"/>
              <a:t>There is no single magic bullet for mitigating climate change</a:t>
            </a:r>
          </a:p>
          <a:p>
            <a:r>
              <a:rPr lang="en-US" altLang="en-US"/>
              <a:t>Most reductions can be achieved using current technology</a:t>
            </a:r>
          </a:p>
          <a:p>
            <a:r>
              <a:rPr lang="en-US" altLang="en-US" b="1"/>
              <a:t>Stabilization triangle</a:t>
            </a:r>
            <a:r>
              <a:rPr lang="en-US" altLang="en-US"/>
              <a:t> = a portfolio of strategies, each one feasible in itself, that could stabilize CO</a:t>
            </a:r>
            <a:r>
              <a:rPr lang="en-US" altLang="en-US" baseline="-25000"/>
              <a:t>2</a:t>
            </a:r>
            <a:r>
              <a:rPr lang="en-US" altLang="en-US"/>
              <a:t> emissions</a:t>
            </a:r>
          </a:p>
          <a:p>
            <a:pPr lvl="1"/>
            <a:r>
              <a:rPr lang="en-US" altLang="en-US"/>
              <a:t>Not enough, we need to reduce, not merely stabilize, emissions</a:t>
            </a:r>
          </a:p>
          <a:p>
            <a:endParaRPr lang="en-US" altLang="en-US"/>
          </a:p>
        </p:txBody>
      </p:sp>
    </p:spTree>
    <p:extLst>
      <p:ext uri="{BB962C8B-B14F-4D97-AF65-F5344CB8AC3E}">
        <p14:creationId xmlns:p14="http://schemas.microsoft.com/office/powerpoint/2010/main" val="5621191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Halting emissions</a:t>
            </a:r>
          </a:p>
        </p:txBody>
      </p:sp>
      <p:pic>
        <p:nvPicPr>
          <p:cNvPr id="103428" name="Picture 4" descr="18_29"/>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066800" y="1828800"/>
            <a:ext cx="6513513" cy="2719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09823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b">
            <a:normAutofit fontScale="90000"/>
          </a:bodyPr>
          <a:lstStyle/>
          <a:p>
            <a:r>
              <a:rPr lang="en-US" altLang="en-US"/>
              <a:t>Government mandates or market incentives?</a:t>
            </a:r>
          </a:p>
        </p:txBody>
      </p:sp>
      <p:sp>
        <p:nvSpPr>
          <p:cNvPr id="36867" name="Content Placeholder 2"/>
          <p:cNvSpPr>
            <a:spLocks noGrp="1"/>
          </p:cNvSpPr>
          <p:nvPr>
            <p:ph idx="4294967295"/>
          </p:nvPr>
        </p:nvSpPr>
        <p:spPr>
          <a:xfrm>
            <a:off x="152400" y="1524000"/>
            <a:ext cx="8788400" cy="4448175"/>
          </a:xfrm>
        </p:spPr>
        <p:txBody>
          <a:bodyPr anchor="t"/>
          <a:lstStyle/>
          <a:p>
            <a:pPr marL="273050" indent="-273050"/>
            <a:r>
              <a:rPr lang="en-US" altLang="en-US"/>
              <a:t>Governmental command-and-control policy has been vital in safeguarding environmental quality and promoting human well-being </a:t>
            </a:r>
          </a:p>
          <a:p>
            <a:pPr lvl="1"/>
            <a:r>
              <a:rPr lang="en-US" altLang="en-US"/>
              <a:t>However, mandates are resisted by industry</a:t>
            </a:r>
          </a:p>
          <a:p>
            <a:pPr lvl="1"/>
            <a:r>
              <a:rPr lang="en-US" altLang="en-US"/>
              <a:t>Market incentives can sometimes be more effective in driving change </a:t>
            </a:r>
          </a:p>
          <a:p>
            <a:pPr marL="273050" indent="-273050"/>
            <a:r>
              <a:rPr lang="en-US" altLang="en-US"/>
              <a:t>Policymakers, industry, commerce, and citizens are searching for ways to employ government and the market  to reduce emissions in ways that are fair, economically palatable, effective, and enforceable  </a:t>
            </a:r>
          </a:p>
        </p:txBody>
      </p:sp>
    </p:spTree>
    <p:extLst>
      <p:ext uri="{BB962C8B-B14F-4D97-AF65-F5344CB8AC3E}">
        <p14:creationId xmlns:p14="http://schemas.microsoft.com/office/powerpoint/2010/main" val="1907378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28600"/>
            <a:ext cx="8534400" cy="1073150"/>
          </a:xfrm>
        </p:spPr>
        <p:txBody>
          <a:bodyPr>
            <a:normAutofit fontScale="90000"/>
          </a:bodyPr>
          <a:lstStyle/>
          <a:p>
            <a:r>
              <a:rPr lang="en-US" altLang="en-US"/>
              <a:t>The Sun and atmosphere keep the Earth warm</a:t>
            </a:r>
          </a:p>
        </p:txBody>
      </p:sp>
      <p:sp>
        <p:nvSpPr>
          <p:cNvPr id="27651" name="Rectangle 3"/>
          <p:cNvSpPr>
            <a:spLocks noGrp="1" noChangeArrowheads="1"/>
          </p:cNvSpPr>
          <p:nvPr>
            <p:ph type="body" idx="1"/>
          </p:nvPr>
        </p:nvSpPr>
        <p:spPr>
          <a:xfrm>
            <a:off x="685800" y="1631950"/>
            <a:ext cx="7772400" cy="4583113"/>
          </a:xfrm>
        </p:spPr>
        <p:txBody>
          <a:bodyPr/>
          <a:lstStyle/>
          <a:p>
            <a:r>
              <a:rPr lang="en-US" altLang="en-US" sz="2400"/>
              <a:t>Three factors exert more influence on climate than all others </a:t>
            </a:r>
          </a:p>
          <a:p>
            <a:r>
              <a:rPr lang="en-US" altLang="en-US" sz="2400"/>
              <a:t>The Sun = without it, the Earth would be dark and frozen</a:t>
            </a:r>
          </a:p>
          <a:p>
            <a:pPr lvl="2"/>
            <a:r>
              <a:rPr lang="en-US" altLang="en-US" sz="2400"/>
              <a:t>Also supplies most of our planet’s energy</a:t>
            </a:r>
          </a:p>
          <a:p>
            <a:r>
              <a:rPr lang="en-US" altLang="en-US" sz="2400"/>
              <a:t>The atmosphere = without it, the Earth’s temperature would be much colder</a:t>
            </a:r>
          </a:p>
          <a:p>
            <a:pPr lvl="2"/>
            <a:r>
              <a:rPr lang="en-US" altLang="en-US" sz="2400"/>
              <a:t>Earth’s atmosphere, clouds, land, ice, and water absorb 70% of incoming solar radiation</a:t>
            </a:r>
          </a:p>
          <a:p>
            <a:r>
              <a:rPr lang="en-US" altLang="en-US" sz="2400"/>
              <a:t>The oceans = shape climate by storing and transporting heat and moisture</a:t>
            </a:r>
          </a:p>
          <a:p>
            <a:pPr lvl="3">
              <a:buFont typeface="Times New Roman" pitchFamily="18" charset="0"/>
              <a:buNone/>
            </a:pPr>
            <a:endParaRPr lang="en-US" altLang="en-US" sz="2400"/>
          </a:p>
        </p:txBody>
      </p:sp>
    </p:spTree>
    <p:extLst>
      <p:ext uri="{BB962C8B-B14F-4D97-AF65-F5344CB8AC3E}">
        <p14:creationId xmlns:p14="http://schemas.microsoft.com/office/powerpoint/2010/main" val="658603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b">
            <a:normAutofit/>
          </a:bodyPr>
          <a:lstStyle/>
          <a:p>
            <a:r>
              <a:rPr lang="en-US" altLang="en-US"/>
              <a:t>The FCCC</a:t>
            </a:r>
          </a:p>
        </p:txBody>
      </p:sp>
      <p:sp>
        <p:nvSpPr>
          <p:cNvPr id="3" name="Content Placeholder 2"/>
          <p:cNvSpPr>
            <a:spLocks noGrp="1"/>
          </p:cNvSpPr>
          <p:nvPr>
            <p:ph idx="4294967295"/>
          </p:nvPr>
        </p:nvSpPr>
        <p:spPr>
          <a:xfrm>
            <a:off x="457200" y="1295400"/>
            <a:ext cx="8229600" cy="4181475"/>
          </a:xfrm>
        </p:spPr>
        <p:txBody>
          <a:bodyPr anchor="t">
            <a:normAutofit lnSpcReduction="10000"/>
          </a:bodyPr>
          <a:lstStyle/>
          <a:p>
            <a:pPr marL="273050" indent="-273050">
              <a:lnSpc>
                <a:spcPct val="80000"/>
              </a:lnSpc>
            </a:pPr>
            <a:r>
              <a:rPr lang="en-US" altLang="en-US" sz="2400" b="1"/>
              <a:t>UN Framework Convention on Climate Change (FCCC)</a:t>
            </a:r>
            <a:r>
              <a:rPr lang="en-US" altLang="en-US" sz="2400"/>
              <a:t> = outlines a plan for reducing greenhouse gas emissions to 1990 levels by the year 2000 through a voluntary, nation-by-nation approach </a:t>
            </a:r>
          </a:p>
          <a:p>
            <a:pPr lvl="1">
              <a:lnSpc>
                <a:spcPct val="80000"/>
              </a:lnSpc>
            </a:pPr>
            <a:r>
              <a:rPr lang="en-US" altLang="en-US" sz="2400"/>
              <a:t>By the late 1990s, it was clear that the voluntary approach would not succeed </a:t>
            </a:r>
          </a:p>
          <a:p>
            <a:pPr lvl="1">
              <a:lnSpc>
                <a:spcPct val="80000"/>
              </a:lnSpc>
            </a:pPr>
            <a:r>
              <a:rPr lang="en-US" altLang="en-US" sz="2400"/>
              <a:t>U.S. emissions increased by 17.9% from 1990 to 2006 </a:t>
            </a:r>
          </a:p>
          <a:p>
            <a:pPr lvl="1">
              <a:lnSpc>
                <a:spcPct val="80000"/>
              </a:lnSpc>
            </a:pPr>
            <a:r>
              <a:rPr lang="en-US" altLang="en-US" sz="2400"/>
              <a:t>Germany, with the third most technologically advanced economy in the world, reduced emissions by 17.2% between 1990 and 2004 </a:t>
            </a:r>
          </a:p>
          <a:p>
            <a:pPr marL="273050" indent="-273050">
              <a:lnSpc>
                <a:spcPct val="80000"/>
              </a:lnSpc>
            </a:pPr>
            <a:r>
              <a:rPr lang="en-US" altLang="en-US" sz="2400"/>
              <a:t>Developing nations created a binding international treaty that would require all signatory nations to reduce their emissions </a:t>
            </a:r>
          </a:p>
        </p:txBody>
      </p:sp>
    </p:spTree>
    <p:extLst>
      <p:ext uri="{BB962C8B-B14F-4D97-AF65-F5344CB8AC3E}">
        <p14:creationId xmlns:p14="http://schemas.microsoft.com/office/powerpoint/2010/main" val="24397593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b">
            <a:normAutofit/>
          </a:bodyPr>
          <a:lstStyle/>
          <a:p>
            <a:r>
              <a:rPr lang="en-US" altLang="en-US"/>
              <a:t>The Kyoto Protocol seeks to limit emissions</a:t>
            </a:r>
          </a:p>
        </p:txBody>
      </p:sp>
      <p:sp>
        <p:nvSpPr>
          <p:cNvPr id="3" name="Content Placeholder 2"/>
          <p:cNvSpPr>
            <a:spLocks noGrp="1"/>
          </p:cNvSpPr>
          <p:nvPr>
            <p:ph idx="4294967295"/>
          </p:nvPr>
        </p:nvSpPr>
        <p:spPr/>
        <p:txBody>
          <a:bodyPr anchor="t">
            <a:normAutofit fontScale="70000" lnSpcReduction="20000"/>
          </a:bodyPr>
          <a:lstStyle/>
          <a:p>
            <a:pPr marL="273050" indent="-273050"/>
            <a:r>
              <a:rPr lang="en-US" altLang="en-US" dirty="0"/>
              <a:t>The Kyoto Protocol mandates that, between 2008-2012, signatory nations must reduce emissions of six greenhouse gases to levels below those of 1990 </a:t>
            </a:r>
          </a:p>
          <a:p>
            <a:pPr lvl="1"/>
            <a:r>
              <a:rPr lang="en-US" altLang="en-US" dirty="0"/>
              <a:t>This treaty took effect in 2005, after Russia became the 127th nation to ratify it </a:t>
            </a:r>
          </a:p>
          <a:p>
            <a:pPr marL="273050" indent="-273050"/>
            <a:r>
              <a:rPr lang="en-US" altLang="en-US" dirty="0"/>
              <a:t>The United States will not ratify the Kyoto Protocol because it requires industrialized nations to reduce emissions, but it does not require the same of rapidly industrializing nations such as China and India</a:t>
            </a:r>
          </a:p>
          <a:p>
            <a:pPr marL="273050" indent="-273050"/>
            <a:r>
              <a:rPr lang="en-US" altLang="en-US" dirty="0"/>
              <a:t>Businesses in industrialized  nations feel they have more to lose economically from restrictions</a:t>
            </a:r>
          </a:p>
        </p:txBody>
      </p:sp>
    </p:spTree>
    <p:extLst>
      <p:ext uri="{BB962C8B-B14F-4D97-AF65-F5344CB8AC3E}">
        <p14:creationId xmlns:p14="http://schemas.microsoft.com/office/powerpoint/2010/main" val="1380289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b">
            <a:normAutofit/>
          </a:bodyPr>
          <a:lstStyle/>
          <a:p>
            <a:r>
              <a:rPr lang="en-US" altLang="en-US"/>
              <a:t>Advancing climate change policy</a:t>
            </a:r>
          </a:p>
        </p:txBody>
      </p:sp>
      <p:sp>
        <p:nvSpPr>
          <p:cNvPr id="3" name="Content Placeholder 2"/>
          <p:cNvSpPr>
            <a:spLocks noGrp="1"/>
          </p:cNvSpPr>
          <p:nvPr>
            <p:ph idx="4294967295"/>
          </p:nvPr>
        </p:nvSpPr>
        <p:spPr>
          <a:xfrm>
            <a:off x="457200" y="1295400"/>
            <a:ext cx="8229600" cy="4473575"/>
          </a:xfrm>
        </p:spPr>
        <p:txBody>
          <a:bodyPr anchor="t">
            <a:normAutofit lnSpcReduction="10000"/>
          </a:bodyPr>
          <a:lstStyle/>
          <a:p>
            <a:pPr marL="273050" indent="-273050">
              <a:lnSpc>
                <a:spcPct val="80000"/>
              </a:lnSpc>
            </a:pPr>
            <a:r>
              <a:rPr lang="en-US" altLang="en-US" sz="2400"/>
              <a:t>George W. Bush and Congress will not address climate change </a:t>
            </a:r>
          </a:p>
          <a:p>
            <a:pPr lvl="1">
              <a:lnSpc>
                <a:spcPct val="80000"/>
              </a:lnSpc>
            </a:pPr>
            <a:r>
              <a:rPr lang="en-US" altLang="en-US" sz="2400"/>
              <a:t>State and local governments across the U.S. are responding and advancing policies to limit greenhouse emissions </a:t>
            </a:r>
          </a:p>
          <a:p>
            <a:pPr lvl="1">
              <a:lnSpc>
                <a:spcPct val="80000"/>
              </a:lnSpc>
            </a:pPr>
            <a:r>
              <a:rPr lang="en-US" altLang="en-US" sz="2400"/>
              <a:t>Mayors from all 50 states signed the U.S. Mayors Climate Protection Agreement, where the mayors commit their cities to pursue policies to “meet or beat” Kyoto Protocol guidelines </a:t>
            </a:r>
          </a:p>
          <a:p>
            <a:pPr marL="273050" indent="-273050">
              <a:lnSpc>
                <a:spcPct val="80000"/>
              </a:lnSpc>
            </a:pPr>
            <a:r>
              <a:rPr lang="en-US" altLang="en-US" sz="2400"/>
              <a:t>California’s legislature passed the Global Warming Solutions Act, which aims to cut the state’s greenhouse gas emissions 25% by the year 2020 </a:t>
            </a:r>
          </a:p>
          <a:p>
            <a:pPr marL="273050" indent="-273050">
              <a:lnSpc>
                <a:spcPct val="80000"/>
              </a:lnSpc>
            </a:pPr>
            <a:r>
              <a:rPr lang="en-US" altLang="en-US" sz="2400"/>
              <a:t>10 northeastern states launched the Regional Greenhouse Gas Initiative (RGGI) in 2007, which set up a cap-and-trade program for carbon emissions from power plants </a:t>
            </a:r>
          </a:p>
        </p:txBody>
      </p:sp>
    </p:spTree>
    <p:extLst>
      <p:ext uri="{BB962C8B-B14F-4D97-AF65-F5344CB8AC3E}">
        <p14:creationId xmlns:p14="http://schemas.microsoft.com/office/powerpoint/2010/main" val="33619429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b">
            <a:normAutofit/>
          </a:bodyPr>
          <a:lstStyle/>
          <a:p>
            <a:r>
              <a:rPr lang="en-US" altLang="en-US"/>
              <a:t>Market mechanisms address climate change</a:t>
            </a:r>
          </a:p>
        </p:txBody>
      </p:sp>
      <p:sp>
        <p:nvSpPr>
          <p:cNvPr id="3" name="Content Placeholder 2"/>
          <p:cNvSpPr>
            <a:spLocks noGrp="1"/>
          </p:cNvSpPr>
          <p:nvPr>
            <p:ph idx="4294967295"/>
          </p:nvPr>
        </p:nvSpPr>
        <p:spPr/>
        <p:txBody>
          <a:bodyPr anchor="t">
            <a:normAutofit fontScale="92500" lnSpcReduction="20000"/>
          </a:bodyPr>
          <a:lstStyle/>
          <a:p>
            <a:pPr marL="273050" indent="-273050"/>
            <a:r>
              <a:rPr lang="en-US" altLang="en-US" sz="2400"/>
              <a:t>Permit trading programs can harness the economic efficiency of the free market to achieve policy goals while allowing business </a:t>
            </a:r>
          </a:p>
          <a:p>
            <a:pPr marL="273050" indent="-273050"/>
            <a:r>
              <a:rPr lang="en-US" altLang="en-US" sz="2400"/>
              <a:t>The price of a permit fluctuates freely in the market, creating the same kinds of financial incentives as any other commodity that is bought and sold in our capitalist system </a:t>
            </a:r>
          </a:p>
          <a:p>
            <a:pPr marL="273050" indent="-273050"/>
            <a:r>
              <a:rPr lang="en-US" altLang="en-US" sz="2400"/>
              <a:t>The Chicago Climate Change is the world’s first emissions trading program for greenhouse gas reduction </a:t>
            </a:r>
          </a:p>
          <a:p>
            <a:pPr marL="273050" indent="-273050"/>
            <a:r>
              <a:rPr lang="en-US" altLang="en-US" sz="2400"/>
              <a:t>The world’s largest cap-and-trade program is the European Union Emission Trading Scheme </a:t>
            </a:r>
          </a:p>
          <a:p>
            <a:pPr marL="273050" indent="-273050"/>
            <a:endParaRPr lang="en-US" altLang="en-US" sz="2400"/>
          </a:p>
        </p:txBody>
      </p:sp>
    </p:spTree>
    <p:extLst>
      <p:ext uri="{BB962C8B-B14F-4D97-AF65-F5344CB8AC3E}">
        <p14:creationId xmlns:p14="http://schemas.microsoft.com/office/powerpoint/2010/main" val="22614623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228600" y="381000"/>
            <a:ext cx="8685213" cy="536575"/>
          </a:xfrm>
        </p:spPr>
        <p:txBody>
          <a:bodyPr anchor="b">
            <a:normAutofit fontScale="90000"/>
          </a:bodyPr>
          <a:lstStyle/>
          <a:p>
            <a:r>
              <a:rPr lang="en-US" altLang="en-US"/>
              <a:t>Carbon offsets are in vogue</a:t>
            </a:r>
          </a:p>
        </p:txBody>
      </p:sp>
      <p:sp>
        <p:nvSpPr>
          <p:cNvPr id="3" name="Content Placeholder 2"/>
          <p:cNvSpPr>
            <a:spLocks noGrp="1"/>
          </p:cNvSpPr>
          <p:nvPr>
            <p:ph idx="4294967295"/>
          </p:nvPr>
        </p:nvSpPr>
        <p:spPr/>
        <p:txBody>
          <a:bodyPr anchor="t">
            <a:normAutofit/>
          </a:bodyPr>
          <a:lstStyle/>
          <a:p>
            <a:pPr marL="273050" indent="-273050">
              <a:lnSpc>
                <a:spcPct val="80000"/>
              </a:lnSpc>
            </a:pPr>
            <a:r>
              <a:rPr lang="en-US" altLang="en-US" sz="2400"/>
              <a:t>Emissions trading programs allow participants who cannot or will not reduce their emissions to use carbon offsets instead </a:t>
            </a:r>
          </a:p>
          <a:p>
            <a:pPr marL="273050" indent="-273050">
              <a:lnSpc>
                <a:spcPct val="80000"/>
              </a:lnSpc>
            </a:pPr>
            <a:r>
              <a:rPr lang="en-US" altLang="en-US" sz="2400" b="1"/>
              <a:t>Carbon offset</a:t>
            </a:r>
            <a:r>
              <a:rPr lang="en-US" altLang="en-US" sz="2400"/>
              <a:t> = a voluntary payment to another entity intended to enable that entity to reduce the greenhouse emissions that one is unable or unwilling to reduce oneself </a:t>
            </a:r>
          </a:p>
          <a:p>
            <a:pPr marL="639763" lvl="1" indent="-246063">
              <a:lnSpc>
                <a:spcPct val="80000"/>
              </a:lnSpc>
            </a:pPr>
            <a:r>
              <a:rPr lang="en-US" altLang="en-US" sz="2400"/>
              <a:t>Becoming popular among utilities, businesses, universities, governments, and individuals trying to achieve </a:t>
            </a:r>
            <a:r>
              <a:rPr lang="en-US" altLang="en-US" sz="2400" b="1"/>
              <a:t>carbon-neutrality</a:t>
            </a:r>
            <a:r>
              <a:rPr lang="en-US" altLang="en-US" sz="2400"/>
              <a:t>, where no net carbon is emitted </a:t>
            </a:r>
          </a:p>
          <a:p>
            <a:pPr marL="273050" indent="-273050">
              <a:lnSpc>
                <a:spcPct val="80000"/>
              </a:lnSpc>
            </a:pPr>
            <a:r>
              <a:rPr lang="en-US" altLang="en-US" sz="2400"/>
              <a:t>Carbon offsets fall short </a:t>
            </a:r>
          </a:p>
          <a:p>
            <a:pPr marL="639763" lvl="1" indent="-246063">
              <a:lnSpc>
                <a:spcPct val="80000"/>
              </a:lnSpc>
            </a:pPr>
            <a:r>
              <a:rPr lang="en-US" altLang="en-US" sz="2400"/>
              <a:t>A lack of oversight to make sure that the offset money accomplishes what it is intended for </a:t>
            </a:r>
          </a:p>
        </p:txBody>
      </p:sp>
    </p:spTree>
    <p:extLst>
      <p:ext uri="{BB962C8B-B14F-4D97-AF65-F5344CB8AC3E}">
        <p14:creationId xmlns:p14="http://schemas.microsoft.com/office/powerpoint/2010/main" val="3239241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The fate of solar radiation</a:t>
            </a:r>
          </a:p>
        </p:txBody>
      </p:sp>
      <p:pic>
        <p:nvPicPr>
          <p:cNvPr id="67588" name="Picture 4" descr="18_0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71600" y="1676400"/>
            <a:ext cx="6683375" cy="4757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0678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228600"/>
            <a:ext cx="8382000" cy="1073150"/>
          </a:xfrm>
        </p:spPr>
        <p:txBody>
          <a:bodyPr>
            <a:normAutofit fontScale="90000"/>
          </a:bodyPr>
          <a:lstStyle/>
          <a:p>
            <a:r>
              <a:rPr lang="en-US" altLang="en-US"/>
              <a:t>Greenhouse gases warm the lower atmosphere</a:t>
            </a:r>
          </a:p>
        </p:txBody>
      </p:sp>
      <p:sp>
        <p:nvSpPr>
          <p:cNvPr id="28675" name="Rectangle 3"/>
          <p:cNvSpPr>
            <a:spLocks noGrp="1" noChangeArrowheads="1"/>
          </p:cNvSpPr>
          <p:nvPr>
            <p:ph type="body" idx="1"/>
          </p:nvPr>
        </p:nvSpPr>
        <p:spPr>
          <a:xfrm>
            <a:off x="228600" y="1931988"/>
            <a:ext cx="8610600" cy="3679825"/>
          </a:xfrm>
        </p:spPr>
        <p:txBody>
          <a:bodyPr>
            <a:normAutofit fontScale="92500" lnSpcReduction="20000"/>
          </a:bodyPr>
          <a:lstStyle/>
          <a:p>
            <a:r>
              <a:rPr lang="en-US" altLang="en-US"/>
              <a:t>As Earth’s surface absorbs solar radiation, the surface increases in temperature and emits infrared radiation </a:t>
            </a:r>
          </a:p>
          <a:p>
            <a:r>
              <a:rPr lang="en-US" altLang="en-US" b="1"/>
              <a:t>Greenhouse gases</a:t>
            </a:r>
            <a:r>
              <a:rPr lang="en-US" altLang="en-US"/>
              <a:t> = atmospheric gases that absorb infrared radiation</a:t>
            </a:r>
          </a:p>
          <a:p>
            <a:pPr lvl="1"/>
            <a:r>
              <a:rPr lang="en-US" altLang="en-US"/>
              <a:t>Water vapor, ozone, carbon dioxide, nitrous oxide, methane, chlorofluorocarbons (CFCs)</a:t>
            </a:r>
          </a:p>
          <a:p>
            <a:pPr lvl="1"/>
            <a:r>
              <a:rPr lang="en-US" altLang="en-US"/>
              <a:t>Greenhouse gases differ in their ability to warm the troposphere and surface</a:t>
            </a:r>
          </a:p>
        </p:txBody>
      </p:sp>
    </p:spTree>
    <p:extLst>
      <p:ext uri="{BB962C8B-B14F-4D97-AF65-F5344CB8AC3E}">
        <p14:creationId xmlns:p14="http://schemas.microsoft.com/office/powerpoint/2010/main" val="183557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The greenhouse effect</a:t>
            </a:r>
          </a:p>
        </p:txBody>
      </p:sp>
      <p:sp>
        <p:nvSpPr>
          <p:cNvPr id="68611" name="Rectangle 3"/>
          <p:cNvSpPr>
            <a:spLocks noGrp="1" noChangeArrowheads="1"/>
          </p:cNvSpPr>
          <p:nvPr>
            <p:ph type="body" idx="1"/>
          </p:nvPr>
        </p:nvSpPr>
        <p:spPr>
          <a:xfrm>
            <a:off x="192088" y="989013"/>
            <a:ext cx="8788400" cy="5216525"/>
          </a:xfrm>
        </p:spPr>
        <p:txBody>
          <a:bodyPr/>
          <a:lstStyle/>
          <a:p>
            <a:pPr>
              <a:lnSpc>
                <a:spcPct val="80000"/>
              </a:lnSpc>
            </a:pPr>
            <a:r>
              <a:rPr lang="en-US" altLang="en-US"/>
              <a:t>After absorbing radiation, greenhouse gases re-emit infrared energy</a:t>
            </a:r>
          </a:p>
          <a:p>
            <a:pPr lvl="1">
              <a:lnSpc>
                <a:spcPct val="80000"/>
              </a:lnSpc>
            </a:pPr>
            <a:r>
              <a:rPr lang="en-US" altLang="en-US"/>
              <a:t>Some energy is lost to space </a:t>
            </a:r>
          </a:p>
          <a:p>
            <a:pPr lvl="1">
              <a:lnSpc>
                <a:spcPct val="80000"/>
              </a:lnSpc>
            </a:pPr>
            <a:r>
              <a:rPr lang="en-US" altLang="en-US" b="1"/>
              <a:t>Greenhouse effect</a:t>
            </a:r>
            <a:r>
              <a:rPr lang="en-US" altLang="en-US"/>
              <a:t> = some energy travels back downward, warming the atmosphere and planet’s surface</a:t>
            </a:r>
            <a:endParaRPr lang="en-US" altLang="en-US" i="1"/>
          </a:p>
          <a:p>
            <a:pPr>
              <a:lnSpc>
                <a:spcPct val="80000"/>
              </a:lnSpc>
            </a:pPr>
            <a:r>
              <a:rPr lang="en-US" altLang="en-US" b="1"/>
              <a:t>Global potential</a:t>
            </a:r>
            <a:r>
              <a:rPr lang="en-US" altLang="en-US"/>
              <a:t> = the relative ability of one molecule of a given greenhouse gas to contribute to warming</a:t>
            </a:r>
          </a:p>
          <a:p>
            <a:pPr lvl="1">
              <a:lnSpc>
                <a:spcPct val="80000"/>
              </a:lnSpc>
            </a:pPr>
            <a:r>
              <a:rPr lang="en-US" altLang="en-US"/>
              <a:t>Expressed in relation to carbon dioxide (potential = 1)</a:t>
            </a:r>
          </a:p>
          <a:p>
            <a:pPr lvl="1">
              <a:lnSpc>
                <a:spcPct val="80000"/>
              </a:lnSpc>
            </a:pPr>
            <a:r>
              <a:rPr lang="en-US" altLang="en-US"/>
              <a:t>Hydrochlorofluorocarbons are 12,000 times as potent as carbon dioxide</a:t>
            </a:r>
          </a:p>
          <a:p>
            <a:pPr>
              <a:lnSpc>
                <a:spcPct val="80000"/>
              </a:lnSpc>
            </a:pPr>
            <a:endParaRPr lang="en-US" altLang="en-US"/>
          </a:p>
        </p:txBody>
      </p:sp>
    </p:spTree>
    <p:extLst>
      <p:ext uri="{BB962C8B-B14F-4D97-AF65-F5344CB8AC3E}">
        <p14:creationId xmlns:p14="http://schemas.microsoft.com/office/powerpoint/2010/main" val="2247720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3189</Words>
  <Application>Microsoft Office PowerPoint</Application>
  <PresentationFormat>On-screen Show (4:3)</PresentationFormat>
  <Paragraphs>309</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This lecture will help you understand:</vt:lpstr>
      <vt:lpstr>Central Case:  Rising seas may flood the Maldives</vt:lpstr>
      <vt:lpstr>Our dynamic climate</vt:lpstr>
      <vt:lpstr>What is climate change?</vt:lpstr>
      <vt:lpstr>The Sun and atmosphere keep the Earth warm</vt:lpstr>
      <vt:lpstr>The fate of solar radiation</vt:lpstr>
      <vt:lpstr>Greenhouse gases warm the lower atmosphere</vt:lpstr>
      <vt:lpstr>The greenhouse effect</vt:lpstr>
      <vt:lpstr>Carbon dioxide is of primary concern</vt:lpstr>
      <vt:lpstr>What caused levels  of CO2 to increase?</vt:lpstr>
      <vt:lpstr>Other greenhouse gases add to warming</vt:lpstr>
      <vt:lpstr>U.S. emissions of major greenhouse gases</vt:lpstr>
      <vt:lpstr>Aerosols may exert a cooling effect</vt:lpstr>
      <vt:lpstr>Radiative forcing expresses change in energy</vt:lpstr>
      <vt:lpstr>Milankovitch cycles influence climate</vt:lpstr>
      <vt:lpstr>Solar output and ocean absorption influence climate </vt:lpstr>
      <vt:lpstr>Ocean circulation and ENSO influence climate</vt:lpstr>
      <vt:lpstr>El Niño</vt:lpstr>
      <vt:lpstr>La Niña events</vt:lpstr>
      <vt:lpstr>Thermohaline circulation</vt:lpstr>
      <vt:lpstr>NADW is vulnerable</vt:lpstr>
      <vt:lpstr>PowerPoint Presentation</vt:lpstr>
      <vt:lpstr>More proxy indicators</vt:lpstr>
      <vt:lpstr>Direct atmospheric sampling tells us about the present</vt:lpstr>
      <vt:lpstr>Models help us understand climate</vt:lpstr>
      <vt:lpstr>Results from three simulations</vt:lpstr>
      <vt:lpstr>Current and future trends and impacts</vt:lpstr>
      <vt:lpstr>The fourth assessment report</vt:lpstr>
      <vt:lpstr>PowerPoint Presentation</vt:lpstr>
      <vt:lpstr>Temperature increases will continue</vt:lpstr>
      <vt:lpstr>Temperature changes are greatest in the Arctic</vt:lpstr>
      <vt:lpstr>Temperatures will rise 0.2 degree Celsius per decade</vt:lpstr>
      <vt:lpstr>Changes in precipitation vary by region</vt:lpstr>
      <vt:lpstr>Projected changes in precipitation</vt:lpstr>
      <vt:lpstr>Melting snow and ice</vt:lpstr>
      <vt:lpstr>Worldwide, glaciers are melting rapidly</vt:lpstr>
      <vt:lpstr>Rising sea levels</vt:lpstr>
      <vt:lpstr>Coastal areas will flood</vt:lpstr>
      <vt:lpstr>Climate change affects organisms and ecosystems</vt:lpstr>
      <vt:lpstr>Climate change exerts societal impacts</vt:lpstr>
      <vt:lpstr>Heat waves will increase</vt:lpstr>
      <vt:lpstr>Climate change affects economics</vt:lpstr>
      <vt:lpstr>Causes and consequences of climate change</vt:lpstr>
      <vt:lpstr>U.S. Global Change Research Program (1990)</vt:lpstr>
      <vt:lpstr>Predictions from two models</vt:lpstr>
      <vt:lpstr>The USGCRP was suppressed</vt:lpstr>
      <vt:lpstr>Are we responsible for climate change?</vt:lpstr>
      <vt:lpstr>The debate over climate change is over</vt:lpstr>
      <vt:lpstr>Shall we pursue mitigation or adaptation?</vt:lpstr>
      <vt:lpstr>We need to act fast</vt:lpstr>
      <vt:lpstr>Electricity generation</vt:lpstr>
      <vt:lpstr>Sources of electricity</vt:lpstr>
      <vt:lpstr>Transportation</vt:lpstr>
      <vt:lpstr>Conventional cars are inefficient</vt:lpstr>
      <vt:lpstr>We can reduce emissions in other ways, too</vt:lpstr>
      <vt:lpstr>We need to follow multiple strategies</vt:lpstr>
      <vt:lpstr>Halting emissions</vt:lpstr>
      <vt:lpstr>Government mandates or market incentives?</vt:lpstr>
      <vt:lpstr>The FCCC</vt:lpstr>
      <vt:lpstr>The Kyoto Protocol seeks to limit emissions</vt:lpstr>
      <vt:lpstr>Advancing climate change policy</vt:lpstr>
      <vt:lpstr>Market mechanisms address climate change</vt:lpstr>
      <vt:lpstr>Carbon offsets are in vogue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Davey</dc:creator>
  <cp:lastModifiedBy>Pat Davey</cp:lastModifiedBy>
  <cp:revision>1</cp:revision>
  <dcterms:created xsi:type="dcterms:W3CDTF">2014-03-11T14:32:26Z</dcterms:created>
  <dcterms:modified xsi:type="dcterms:W3CDTF">2014-03-11T14:33:01Z</dcterms:modified>
</cp:coreProperties>
</file>