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386" r:id="rId2"/>
    <p:sldId id="385" r:id="rId3"/>
    <p:sldId id="387" r:id="rId4"/>
    <p:sldId id="388" r:id="rId5"/>
    <p:sldId id="348" r:id="rId6"/>
    <p:sldId id="349" r:id="rId7"/>
    <p:sldId id="392" r:id="rId8"/>
    <p:sldId id="355" r:id="rId9"/>
    <p:sldId id="357" r:id="rId10"/>
    <p:sldId id="394" r:id="rId11"/>
    <p:sldId id="352" r:id="rId12"/>
    <p:sldId id="393" r:id="rId13"/>
    <p:sldId id="395" r:id="rId14"/>
    <p:sldId id="396" r:id="rId15"/>
    <p:sldId id="397" r:id="rId16"/>
    <p:sldId id="399" r:id="rId17"/>
    <p:sldId id="401" r:id="rId18"/>
    <p:sldId id="398" r:id="rId19"/>
    <p:sldId id="405" r:id="rId20"/>
    <p:sldId id="402" r:id="rId21"/>
    <p:sldId id="403" r:id="rId22"/>
    <p:sldId id="404" r:id="rId23"/>
    <p:sldId id="406" r:id="rId24"/>
    <p:sldId id="407" r:id="rId25"/>
    <p:sldId id="408" r:id="rId26"/>
    <p:sldId id="409" r:id="rId27"/>
    <p:sldId id="410"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48">
          <p15:clr>
            <a:srgbClr val="A4A3A4"/>
          </p15:clr>
        </p15:guide>
        <p15:guide id="3" pos="2880">
          <p15:clr>
            <a:srgbClr val="A4A3A4"/>
          </p15:clr>
        </p15:guide>
        <p15:guide id="4" pos="544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306"/>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1537" autoAdjust="0"/>
  </p:normalViewPr>
  <p:slideViewPr>
    <p:cSldViewPr snapToGrid="0">
      <p:cViewPr varScale="1">
        <p:scale>
          <a:sx n="66" d="100"/>
          <a:sy n="66" d="100"/>
        </p:scale>
        <p:origin x="1506" y="90"/>
      </p:cViewPr>
      <p:guideLst>
        <p:guide orient="horz" pos="2160"/>
        <p:guide orient="horz" pos="4048"/>
        <p:guide pos="2880"/>
        <p:guide pos="5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80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80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CC6B3D3-4233-43F2-8D59-978BE7427B7C}" type="slidenum">
              <a:rPr lang="en-US"/>
              <a:pPr>
                <a:defRPr/>
              </a:pPr>
              <a:t>‹#›</a:t>
            </a:fld>
            <a:endParaRPr lang="en-US"/>
          </a:p>
        </p:txBody>
      </p:sp>
    </p:spTree>
    <p:extLst>
      <p:ext uri="{BB962C8B-B14F-4D97-AF65-F5344CB8AC3E}">
        <p14:creationId xmlns:p14="http://schemas.microsoft.com/office/powerpoint/2010/main" val="335618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E1BACC3-FBD6-4951-BDE1-F2DFD87E9509}" type="slidenum">
              <a:rPr lang="en-US"/>
              <a:pPr>
                <a:defRPr/>
              </a:pPr>
              <a:t>‹#›</a:t>
            </a:fld>
            <a:endParaRPr lang="en-US"/>
          </a:p>
        </p:txBody>
      </p:sp>
    </p:spTree>
    <p:extLst>
      <p:ext uri="{BB962C8B-B14F-4D97-AF65-F5344CB8AC3E}">
        <p14:creationId xmlns:p14="http://schemas.microsoft.com/office/powerpoint/2010/main" val="3183486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Brahe – most accurate observations without a telescope. Died of uremia – kidney failure,</a:t>
            </a:r>
            <a:r>
              <a:rPr lang="en-US" baseline="0" dirty="0"/>
              <a:t> thought at the time to have been brought on by holding his pee so as not to seem rude.  Recently exhumed to check theory that he died of mercury poisoning. The results were inconclusive</a:t>
            </a:r>
            <a:endParaRPr lang="en-US" dirty="0"/>
          </a:p>
        </p:txBody>
      </p:sp>
      <p:sp>
        <p:nvSpPr>
          <p:cNvPr id="4" name="Slide Number Placeholder 3"/>
          <p:cNvSpPr>
            <a:spLocks noGrp="1"/>
          </p:cNvSpPr>
          <p:nvPr>
            <p:ph type="sldNum" sz="quarter" idx="10"/>
          </p:nvPr>
        </p:nvSpPr>
        <p:spPr/>
        <p:txBody>
          <a:bodyPr/>
          <a:lstStyle/>
          <a:p>
            <a:pPr>
              <a:defRPr/>
            </a:pPr>
            <a:fld id="{DE1BACC3-FBD6-4951-BDE1-F2DFD87E9509}"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effect which has a point source acts equally in</a:t>
            </a:r>
            <a:r>
              <a:rPr lang="en-US" baseline="0" dirty="0"/>
              <a:t> all directions and has no limit to its range follows the inverse square law.  Light, Electromagnetism, sound radiation</a:t>
            </a:r>
            <a:endParaRPr lang="en-US" dirty="0"/>
          </a:p>
        </p:txBody>
      </p:sp>
      <p:sp>
        <p:nvSpPr>
          <p:cNvPr id="4" name="Slide Number Placeholder 3"/>
          <p:cNvSpPr>
            <a:spLocks noGrp="1"/>
          </p:cNvSpPr>
          <p:nvPr>
            <p:ph type="sldNum" sz="quarter" idx="10"/>
          </p:nvPr>
        </p:nvSpPr>
        <p:spPr/>
        <p:txBody>
          <a:bodyPr/>
          <a:lstStyle/>
          <a:p>
            <a:pPr>
              <a:defRPr/>
            </a:pPr>
            <a:fld id="{DE1BACC3-FBD6-4951-BDE1-F2DFD87E9509}" type="slidenum">
              <a:rPr lang="en-US" smtClean="0"/>
              <a:pPr>
                <a:defRPr/>
              </a:pPr>
              <a:t>8</a:t>
            </a:fld>
            <a:endParaRPr lang="en-US"/>
          </a:p>
        </p:txBody>
      </p:sp>
    </p:spTree>
    <p:extLst>
      <p:ext uri="{BB962C8B-B14F-4D97-AF65-F5344CB8AC3E}">
        <p14:creationId xmlns:p14="http://schemas.microsoft.com/office/powerpoint/2010/main" val="39382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students can think of any other examples of gravity at a distance</a:t>
            </a:r>
          </a:p>
        </p:txBody>
      </p:sp>
      <p:sp>
        <p:nvSpPr>
          <p:cNvPr id="4" name="Slide Number Placeholder 3"/>
          <p:cNvSpPr>
            <a:spLocks noGrp="1"/>
          </p:cNvSpPr>
          <p:nvPr>
            <p:ph type="sldNum" sz="quarter" idx="10"/>
          </p:nvPr>
        </p:nvSpPr>
        <p:spPr/>
        <p:txBody>
          <a:bodyPr/>
          <a:lstStyle/>
          <a:p>
            <a:pPr>
              <a:defRPr/>
            </a:pPr>
            <a:fld id="{DE1BACC3-FBD6-4951-BDE1-F2DFD87E9509}" type="slidenum">
              <a:rPr lang="en-US" smtClean="0"/>
              <a:pPr>
                <a:defRPr/>
              </a:pPr>
              <a:t>13</a:t>
            </a:fld>
            <a:endParaRPr lang="en-US"/>
          </a:p>
        </p:txBody>
      </p:sp>
    </p:spTree>
    <p:extLst>
      <p:ext uri="{BB962C8B-B14F-4D97-AF65-F5344CB8AC3E}">
        <p14:creationId xmlns:p14="http://schemas.microsoft.com/office/powerpoint/2010/main" val="247942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video</a:t>
            </a:r>
            <a:r>
              <a:rPr lang="en-US" baseline="0" dirty="0"/>
              <a:t> at 1:20</a:t>
            </a:r>
            <a:endParaRPr lang="en-US" dirty="0"/>
          </a:p>
          <a:p>
            <a:r>
              <a:rPr lang="en-US" dirty="0"/>
              <a:t>At the core you would have max v and 0 a  If air resistance etc… is neglected</a:t>
            </a:r>
            <a:r>
              <a:rPr lang="en-US" baseline="0" dirty="0"/>
              <a:t> v at the center would be 7900 m/s 17,671.8 mph  Trip from one side to the other would take 42 min</a:t>
            </a:r>
            <a:endParaRPr lang="en-US" dirty="0"/>
          </a:p>
        </p:txBody>
      </p:sp>
      <p:sp>
        <p:nvSpPr>
          <p:cNvPr id="4" name="Slide Number Placeholder 3"/>
          <p:cNvSpPr>
            <a:spLocks noGrp="1"/>
          </p:cNvSpPr>
          <p:nvPr>
            <p:ph type="sldNum" sz="quarter" idx="10"/>
          </p:nvPr>
        </p:nvSpPr>
        <p:spPr/>
        <p:txBody>
          <a:bodyPr/>
          <a:lstStyle/>
          <a:p>
            <a:pPr>
              <a:defRPr/>
            </a:pPr>
            <a:fld id="{DE1BACC3-FBD6-4951-BDE1-F2DFD87E9509}" type="slidenum">
              <a:rPr lang="en-US" smtClean="0"/>
              <a:pPr>
                <a:defRPr/>
              </a:pPr>
              <a:t>15</a:t>
            </a:fld>
            <a:endParaRPr lang="en-US"/>
          </a:p>
        </p:txBody>
      </p:sp>
    </p:spTree>
    <p:extLst>
      <p:ext uri="{BB962C8B-B14F-4D97-AF65-F5344CB8AC3E}">
        <p14:creationId xmlns:p14="http://schemas.microsoft.com/office/powerpoint/2010/main" val="360120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object is</a:t>
            </a:r>
            <a:r>
              <a:rPr lang="en-US" baseline="0" dirty="0"/>
              <a:t> powered, it does not have to go 11,200 m/s since it can continually do work against gravity</a:t>
            </a:r>
            <a:endParaRPr lang="en-US" dirty="0"/>
          </a:p>
        </p:txBody>
      </p:sp>
      <p:sp>
        <p:nvSpPr>
          <p:cNvPr id="4" name="Slide Number Placeholder 3"/>
          <p:cNvSpPr>
            <a:spLocks noGrp="1"/>
          </p:cNvSpPr>
          <p:nvPr>
            <p:ph type="sldNum" sz="quarter" idx="10"/>
          </p:nvPr>
        </p:nvSpPr>
        <p:spPr/>
        <p:txBody>
          <a:bodyPr/>
          <a:lstStyle/>
          <a:p>
            <a:pPr>
              <a:defRPr/>
            </a:pPr>
            <a:fld id="{DE1BACC3-FBD6-4951-BDE1-F2DFD87E9509}" type="slidenum">
              <a:rPr lang="en-US" smtClean="0"/>
              <a:pPr>
                <a:defRPr/>
              </a:pPr>
              <a:t>16</a:t>
            </a:fld>
            <a:endParaRPr lang="en-US"/>
          </a:p>
        </p:txBody>
      </p:sp>
    </p:spTree>
    <p:extLst>
      <p:ext uri="{BB962C8B-B14F-4D97-AF65-F5344CB8AC3E}">
        <p14:creationId xmlns:p14="http://schemas.microsoft.com/office/powerpoint/2010/main" val="368632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 conducted by Arthur </a:t>
            </a:r>
            <a:r>
              <a:rPr lang="en-US" dirty="0" err="1"/>
              <a:t>Eddington</a:t>
            </a:r>
            <a:r>
              <a:rPr lang="en-US" dirty="0"/>
              <a:t> proved</a:t>
            </a:r>
            <a:r>
              <a:rPr lang="en-US" baseline="0" dirty="0"/>
              <a:t> relativity.  During an eclipse in 1919 he </a:t>
            </a:r>
            <a:endParaRPr lang="en-US" dirty="0"/>
          </a:p>
        </p:txBody>
      </p:sp>
      <p:sp>
        <p:nvSpPr>
          <p:cNvPr id="4" name="Slide Number Placeholder 3"/>
          <p:cNvSpPr>
            <a:spLocks noGrp="1"/>
          </p:cNvSpPr>
          <p:nvPr>
            <p:ph type="sldNum" sz="quarter" idx="10"/>
          </p:nvPr>
        </p:nvSpPr>
        <p:spPr/>
        <p:txBody>
          <a:bodyPr/>
          <a:lstStyle/>
          <a:p>
            <a:pPr>
              <a:defRPr/>
            </a:pPr>
            <a:fld id="{DE1BACC3-FBD6-4951-BDE1-F2DFD87E9509}" type="slidenum">
              <a:rPr lang="en-US" smtClean="0"/>
              <a:pPr>
                <a:defRPr/>
              </a:pPr>
              <a:t>19</a:t>
            </a:fld>
            <a:endParaRPr lang="en-US"/>
          </a:p>
        </p:txBody>
      </p:sp>
    </p:spTree>
    <p:extLst>
      <p:ext uri="{BB962C8B-B14F-4D97-AF65-F5344CB8AC3E}">
        <p14:creationId xmlns:p14="http://schemas.microsoft.com/office/powerpoint/2010/main" val="70049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ECC0D25B-AE0A-4C9E-B0FE-57E1A7D457C0}"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EF7E1D-1512-41E3-9F2A-8CA4C647A4F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18E8B0-E517-479A-B344-34BD0658A8E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BBD9AD-2D42-4A90-9443-8B1D260E3D07}"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46F6D912-A003-4A34-95CE-8044544D8F6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2A6791-7E7B-4120-B722-EC6CCDFAB9A9}"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8B5A22-B390-4DBB-B351-4DC3F1C71BDE}"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05C9A98-C573-46A7-AF39-DB77293F1C3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2CB73D-41EB-4A86-A0ED-D76568A486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636584-B584-41B0-BA2A-8C18C474122A}"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E5ADC261-8FB6-4171-BFC7-5900F95AC7D4}"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9F95DC5F-B6BF-4022-8A49-9E6D78E93F1D}" type="slidenum">
              <a:rPr lang="en-US" smtClean="0"/>
              <a:pPr>
                <a:defRPr/>
              </a:pPr>
              <a:t>‹#›</a:t>
            </a:fld>
            <a:endParaRPr lang="en-US"/>
          </a:p>
        </p:txBody>
      </p:sp>
      <p:sp>
        <p:nvSpPr>
          <p:cNvPr id="10"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p>
            <a:pPr eaLnBrk="0" hangingPunct="0"/>
            <a:r>
              <a:rPr lang="en-US" sz="1000">
                <a:solidFill>
                  <a:srgbClr val="999999"/>
                </a:solidFill>
                <a:latin typeface="Times New Roman" pitchFamily="18" charset="0"/>
              </a:rPr>
              <a:t>© 2010 Pearson Education, Inc.</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youtube.com/watch?v=21tR5wyTeS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jpeg"/><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Gravity</a:t>
            </a:r>
          </a:p>
        </p:txBody>
      </p:sp>
      <p:pic>
        <p:nvPicPr>
          <p:cNvPr id="2" name="Picture 1" descr="image0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009" y="3190875"/>
            <a:ext cx="2914650" cy="3524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Gravitational Constant  ( G )</a:t>
            </a:r>
          </a:p>
        </p:txBody>
      </p:sp>
      <p:sp>
        <p:nvSpPr>
          <p:cNvPr id="3" name="Content Placeholder 2"/>
          <p:cNvSpPr>
            <a:spLocks noGrp="1"/>
          </p:cNvSpPr>
          <p:nvPr>
            <p:ph sz="quarter" idx="1"/>
          </p:nvPr>
        </p:nvSpPr>
        <p:spPr/>
        <p:txBody>
          <a:bodyPr>
            <a:normAutofit lnSpcReduction="10000"/>
          </a:bodyPr>
          <a:lstStyle/>
          <a:p>
            <a:pPr marL="0" indent="0">
              <a:buNone/>
            </a:pPr>
            <a:r>
              <a:rPr lang="en-US" dirty="0"/>
              <a:t>Newton realized that in order to precisely calculate the force of gravity between any two objects, a constant of proportionality was required.</a:t>
            </a:r>
          </a:p>
          <a:p>
            <a:pPr marL="225425" indent="-225425">
              <a:buNone/>
            </a:pPr>
            <a:r>
              <a:rPr lang="en-US" dirty="0"/>
              <a:t>   This constant called the Universal Gravitational Constant is represented with  G </a:t>
            </a:r>
          </a:p>
          <a:p>
            <a:pPr marL="225425" indent="-225425">
              <a:buNone/>
            </a:pPr>
            <a:endParaRPr lang="en-US" dirty="0"/>
          </a:p>
          <a:p>
            <a:pPr marL="0" indent="0">
              <a:buNone/>
            </a:pPr>
            <a:r>
              <a:rPr lang="en-US" dirty="0"/>
              <a:t>                                 With the addition						         of G  becomes        </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sp>
        <p:nvSpPr>
          <p:cNvPr id="4" name="Rectangle 26"/>
          <p:cNvSpPr>
            <a:spLocks noChangeArrowheads="1"/>
          </p:cNvSpPr>
          <p:nvPr/>
        </p:nvSpPr>
        <p:spPr bwMode="auto">
          <a:xfrm>
            <a:off x="2528537" y="4247055"/>
            <a:ext cx="198437" cy="427037"/>
          </a:xfrm>
          <a:prstGeom prst="rect">
            <a:avLst/>
          </a:prstGeom>
          <a:noFill/>
          <a:ln w="9525">
            <a:noFill/>
            <a:miter lim="800000"/>
            <a:headEnd/>
            <a:tailEnd/>
          </a:ln>
        </p:spPr>
        <p:txBody>
          <a:bodyPr wrap="none" lIns="0" tIns="0" rIns="0" bIns="0">
            <a:spAutoFit/>
          </a:bodyPr>
          <a:lstStyle/>
          <a:p>
            <a:r>
              <a:rPr lang="en-US" sz="2800" i="1" dirty="0">
                <a:solidFill>
                  <a:srgbClr val="000000"/>
                </a:solidFill>
              </a:rPr>
              <a:t>d</a:t>
            </a:r>
            <a:endParaRPr lang="en-US" dirty="0"/>
          </a:p>
        </p:txBody>
      </p:sp>
      <p:sp>
        <p:nvSpPr>
          <p:cNvPr id="5" name="Rectangle 27"/>
          <p:cNvSpPr>
            <a:spLocks noChangeArrowheads="1"/>
          </p:cNvSpPr>
          <p:nvPr/>
        </p:nvSpPr>
        <p:spPr bwMode="auto">
          <a:xfrm>
            <a:off x="2699987" y="3786680"/>
            <a:ext cx="432811" cy="430887"/>
          </a:xfrm>
          <a:prstGeom prst="rect">
            <a:avLst/>
          </a:prstGeom>
          <a:noFill/>
          <a:ln w="9525">
            <a:noFill/>
            <a:miter lim="800000"/>
            <a:headEnd/>
            <a:tailEnd/>
          </a:ln>
        </p:spPr>
        <p:txBody>
          <a:bodyPr wrap="none" lIns="0" tIns="0" rIns="0" bIns="0">
            <a:spAutoFit/>
          </a:bodyPr>
          <a:lstStyle/>
          <a:p>
            <a:r>
              <a:rPr lang="en-US" sz="2800" i="1" dirty="0">
                <a:solidFill>
                  <a:srgbClr val="000000"/>
                </a:solidFill>
              </a:rPr>
              <a:t>m</a:t>
            </a:r>
            <a:r>
              <a:rPr lang="en-US" sz="2800" i="1" baseline="-25000" dirty="0">
                <a:solidFill>
                  <a:srgbClr val="000000"/>
                </a:solidFill>
              </a:rPr>
              <a:t>2</a:t>
            </a:r>
            <a:endParaRPr lang="en-US" dirty="0"/>
          </a:p>
        </p:txBody>
      </p:sp>
      <p:sp>
        <p:nvSpPr>
          <p:cNvPr id="6" name="Rectangle 28"/>
          <p:cNvSpPr>
            <a:spLocks noChangeArrowheads="1"/>
          </p:cNvSpPr>
          <p:nvPr/>
        </p:nvSpPr>
        <p:spPr bwMode="auto">
          <a:xfrm>
            <a:off x="2149124" y="3786680"/>
            <a:ext cx="432811" cy="430887"/>
          </a:xfrm>
          <a:prstGeom prst="rect">
            <a:avLst/>
          </a:prstGeom>
          <a:noFill/>
          <a:ln w="9525">
            <a:noFill/>
            <a:miter lim="800000"/>
            <a:headEnd/>
            <a:tailEnd/>
          </a:ln>
        </p:spPr>
        <p:txBody>
          <a:bodyPr wrap="none" lIns="0" tIns="0" rIns="0" bIns="0">
            <a:spAutoFit/>
          </a:bodyPr>
          <a:lstStyle/>
          <a:p>
            <a:r>
              <a:rPr lang="en-US" sz="2800" i="1" dirty="0">
                <a:solidFill>
                  <a:srgbClr val="000000"/>
                </a:solidFill>
              </a:rPr>
              <a:t>m</a:t>
            </a:r>
            <a:r>
              <a:rPr lang="en-US" sz="2800" i="1" baseline="-25000" dirty="0">
                <a:solidFill>
                  <a:srgbClr val="000000"/>
                </a:solidFill>
              </a:rPr>
              <a:t>1</a:t>
            </a:r>
            <a:endParaRPr lang="en-US" dirty="0"/>
          </a:p>
        </p:txBody>
      </p:sp>
      <p:sp>
        <p:nvSpPr>
          <p:cNvPr id="7" name="Rectangle 29"/>
          <p:cNvSpPr>
            <a:spLocks noChangeArrowheads="1"/>
          </p:cNvSpPr>
          <p:nvPr/>
        </p:nvSpPr>
        <p:spPr bwMode="auto">
          <a:xfrm>
            <a:off x="1814162" y="4012105"/>
            <a:ext cx="207962" cy="427037"/>
          </a:xfrm>
          <a:prstGeom prst="rect">
            <a:avLst/>
          </a:prstGeom>
          <a:noFill/>
          <a:ln w="9525">
            <a:noFill/>
            <a:miter lim="800000"/>
            <a:headEnd/>
            <a:tailEnd/>
          </a:ln>
        </p:spPr>
        <p:txBody>
          <a:bodyPr wrap="none" lIns="0" tIns="0" rIns="0" bIns="0">
            <a:spAutoFit/>
          </a:bodyPr>
          <a:lstStyle/>
          <a:p>
            <a:r>
              <a:rPr lang="en-US" sz="2800" i="1" dirty="0">
                <a:solidFill>
                  <a:srgbClr val="000000"/>
                </a:solidFill>
              </a:rPr>
              <a:t>~</a:t>
            </a:r>
            <a:endParaRPr lang="en-US" dirty="0"/>
          </a:p>
        </p:txBody>
      </p:sp>
      <p:sp>
        <p:nvSpPr>
          <p:cNvPr id="8" name="Rectangle 31"/>
          <p:cNvSpPr>
            <a:spLocks noChangeArrowheads="1"/>
          </p:cNvSpPr>
          <p:nvPr/>
        </p:nvSpPr>
        <p:spPr bwMode="auto">
          <a:xfrm>
            <a:off x="1518709" y="4026216"/>
            <a:ext cx="217487" cy="427037"/>
          </a:xfrm>
          <a:prstGeom prst="rect">
            <a:avLst/>
          </a:prstGeom>
          <a:noFill/>
          <a:ln w="9525">
            <a:noFill/>
            <a:miter lim="800000"/>
            <a:headEnd/>
            <a:tailEnd/>
          </a:ln>
        </p:spPr>
        <p:txBody>
          <a:bodyPr wrap="none" lIns="0" tIns="0" rIns="0" bIns="0">
            <a:spAutoFit/>
          </a:bodyPr>
          <a:lstStyle/>
          <a:p>
            <a:r>
              <a:rPr lang="en-US" sz="2800" i="1" dirty="0">
                <a:solidFill>
                  <a:srgbClr val="000000"/>
                </a:solidFill>
              </a:rPr>
              <a:t>F</a:t>
            </a:r>
            <a:endParaRPr lang="en-US" dirty="0"/>
          </a:p>
        </p:txBody>
      </p:sp>
      <p:cxnSp>
        <p:nvCxnSpPr>
          <p:cNvPr id="9" name="Straight Connector 8"/>
          <p:cNvCxnSpPr/>
          <p:nvPr/>
        </p:nvCxnSpPr>
        <p:spPr>
          <a:xfrm>
            <a:off x="2123723" y="4298736"/>
            <a:ext cx="1019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23"/>
          <p:cNvSpPr>
            <a:spLocks noChangeArrowheads="1"/>
          </p:cNvSpPr>
          <p:nvPr/>
        </p:nvSpPr>
        <p:spPr bwMode="auto">
          <a:xfrm>
            <a:off x="2755546" y="4387990"/>
            <a:ext cx="250120" cy="225703"/>
          </a:xfrm>
          <a:prstGeom prst="rect">
            <a:avLst/>
          </a:prstGeom>
          <a:noFill/>
          <a:ln w="9525">
            <a:noFill/>
            <a:miter lim="800000"/>
            <a:headEnd/>
            <a:tailEnd/>
          </a:ln>
        </p:spPr>
        <p:txBody>
          <a:bodyPr wrap="square" lIns="0" tIns="0" rIns="0" bIns="0">
            <a:spAutoFit/>
          </a:bodyPr>
          <a:lstStyle/>
          <a:p>
            <a:r>
              <a:rPr lang="en-US" sz="2200" baseline="30000" dirty="0">
                <a:solidFill>
                  <a:srgbClr val="000000"/>
                </a:solidFill>
              </a:rPr>
              <a:t>2</a:t>
            </a:r>
          </a:p>
        </p:txBody>
      </p:sp>
      <p:graphicFrame>
        <p:nvGraphicFramePr>
          <p:cNvPr id="17" name="Object 34"/>
          <p:cNvGraphicFramePr>
            <a:graphicFrameLocks noChangeAspect="1"/>
          </p:cNvGraphicFramePr>
          <p:nvPr>
            <p:extLst>
              <p:ext uri="{D42A27DB-BD31-4B8C-83A1-F6EECF244321}">
                <p14:modId xmlns:p14="http://schemas.microsoft.com/office/powerpoint/2010/main" val="4032452903"/>
              </p:ext>
            </p:extLst>
          </p:nvPr>
        </p:nvGraphicFramePr>
        <p:xfrm>
          <a:off x="5913450" y="3636976"/>
          <a:ext cx="2055783" cy="961483"/>
        </p:xfrm>
        <a:graphic>
          <a:graphicData uri="http://schemas.openxmlformats.org/presentationml/2006/ole">
            <mc:AlternateContent xmlns:mc="http://schemas.openxmlformats.org/markup-compatibility/2006">
              <mc:Choice xmlns:v="urn:schemas-microsoft-com:vml" Requires="v">
                <p:oleObj spid="_x0000_s1065" name="Equation" r:id="rId3" imgW="1574640" imgH="736560" progId="Equation.3">
                  <p:embed/>
                </p:oleObj>
              </mc:Choice>
              <mc:Fallback>
                <p:oleObj name="Equation" r:id="rId3" imgW="157464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450" y="3636976"/>
                        <a:ext cx="2055783" cy="961483"/>
                      </a:xfrm>
                      <a:prstGeom prst="rect">
                        <a:avLst/>
                      </a:prstGeom>
                      <a:noFill/>
                      <a:extLst/>
                    </p:spPr>
                  </p:pic>
                </p:oleObj>
              </mc:Fallback>
            </mc:AlternateContent>
          </a:graphicData>
        </a:graphic>
      </p:graphicFrame>
    </p:spTree>
    <p:extLst>
      <p:ext uri="{BB962C8B-B14F-4D97-AF65-F5344CB8AC3E}">
        <p14:creationId xmlns:p14="http://schemas.microsoft.com/office/powerpoint/2010/main" val="411596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247649" y="133350"/>
            <a:ext cx="8458201" cy="676275"/>
          </a:xfrm>
        </p:spPr>
        <p:txBody>
          <a:bodyPr>
            <a:normAutofit fontScale="90000"/>
          </a:bodyPr>
          <a:lstStyle/>
          <a:p>
            <a:r>
              <a:rPr lang="en-US" dirty="0"/>
              <a:t>Calculations of Gravity using </a:t>
            </a:r>
            <a:r>
              <a:rPr lang="en-US" i="1" dirty="0"/>
              <a:t>G</a:t>
            </a:r>
            <a:endParaRPr lang="en-US" dirty="0"/>
          </a:p>
        </p:txBody>
      </p:sp>
      <p:sp>
        <p:nvSpPr>
          <p:cNvPr id="664579" name="Rectangle 3"/>
          <p:cNvSpPr>
            <a:spLocks noGrp="1" noChangeArrowheads="1"/>
          </p:cNvSpPr>
          <p:nvPr>
            <p:ph sz="quarter" idx="1"/>
          </p:nvPr>
        </p:nvSpPr>
        <p:spPr>
          <a:xfrm>
            <a:off x="133349" y="933450"/>
            <a:ext cx="8677275" cy="5924550"/>
          </a:xfrm>
        </p:spPr>
        <p:txBody>
          <a:bodyPr/>
          <a:lstStyle/>
          <a:p>
            <a:pPr>
              <a:lnSpc>
                <a:spcPct val="90000"/>
              </a:lnSpc>
            </a:pPr>
            <a:r>
              <a:rPr lang="en-US" sz="2400" dirty="0"/>
              <a:t>Universal gravitational </a:t>
            </a:r>
            <a:r>
              <a:rPr lang="en-US" sz="2400" dirty="0" err="1"/>
              <a:t>constant:</a:t>
            </a:r>
            <a:r>
              <a:rPr lang="en-US" sz="2400" i="1" dirty="0" err="1"/>
              <a:t>G</a:t>
            </a:r>
            <a:r>
              <a:rPr lang="en-US" sz="2400" dirty="0"/>
              <a:t> = 6.67 </a:t>
            </a:r>
            <a:r>
              <a:rPr lang="en-US" sz="2400" dirty="0">
                <a:sym typeface="Symbol" pitchFamily="18" charset="2"/>
              </a:rPr>
              <a:t> 10</a:t>
            </a:r>
            <a:r>
              <a:rPr lang="en-US" sz="2400" baseline="30000" dirty="0">
                <a:sym typeface="Symbol" pitchFamily="18" charset="2"/>
              </a:rPr>
              <a:t>-11</a:t>
            </a:r>
            <a:r>
              <a:rPr lang="en-US" sz="2400" dirty="0">
                <a:sym typeface="Symbol" pitchFamily="18" charset="2"/>
              </a:rPr>
              <a:t> N m</a:t>
            </a:r>
            <a:r>
              <a:rPr lang="en-US" sz="2400" baseline="30000" dirty="0">
                <a:sym typeface="Symbol" pitchFamily="18" charset="2"/>
              </a:rPr>
              <a:t>2</a:t>
            </a:r>
            <a:r>
              <a:rPr lang="en-US" sz="2400" dirty="0">
                <a:sym typeface="Symbol" pitchFamily="18" charset="2"/>
              </a:rPr>
              <a:t>/kg</a:t>
            </a:r>
            <a:r>
              <a:rPr lang="en-US" sz="2400" baseline="30000" dirty="0">
                <a:sym typeface="Symbol" pitchFamily="18" charset="2"/>
              </a:rPr>
              <a:t>2</a:t>
            </a:r>
            <a:endParaRPr lang="en-US" sz="2400" dirty="0"/>
          </a:p>
          <a:p>
            <a:pPr>
              <a:lnSpc>
                <a:spcPct val="90000"/>
              </a:lnSpc>
              <a:buNone/>
            </a:pPr>
            <a:r>
              <a:rPr lang="en-US" sz="2400" dirty="0"/>
              <a:t>    - the unit N m</a:t>
            </a:r>
            <a:r>
              <a:rPr lang="en-US" sz="2400" baseline="30000" dirty="0"/>
              <a:t>2</a:t>
            </a:r>
            <a:r>
              <a:rPr lang="en-US" sz="2400" dirty="0"/>
              <a:t>/kg</a:t>
            </a:r>
            <a:r>
              <a:rPr lang="en-US" sz="2400" baseline="30000" dirty="0"/>
              <a:t>2 </a:t>
            </a:r>
            <a:r>
              <a:rPr lang="en-US" sz="2400" dirty="0"/>
              <a:t>allows F   to be in </a:t>
            </a:r>
            <a:r>
              <a:rPr lang="en-US" sz="2400" dirty="0" err="1"/>
              <a:t>Newtons</a:t>
            </a:r>
            <a:endParaRPr lang="en-US" sz="2400" dirty="0"/>
          </a:p>
          <a:p>
            <a:pPr marL="1828800" indent="-1828800">
              <a:lnSpc>
                <a:spcPct val="90000"/>
              </a:lnSpc>
              <a:buNone/>
            </a:pPr>
            <a:r>
              <a:rPr lang="en-US" sz="2400" dirty="0"/>
              <a:t>      Example: A 3kg mass and a 2 kg mass are separated by a distance of 5m</a:t>
            </a:r>
          </a:p>
          <a:p>
            <a:pPr marL="1828800" indent="-1828800">
              <a:lnSpc>
                <a:spcPct val="90000"/>
              </a:lnSpc>
              <a:buNone/>
            </a:pPr>
            <a:endParaRPr lang="en-US" sz="2400" dirty="0"/>
          </a:p>
          <a:p>
            <a:pPr marL="1828800" indent="-1828800">
              <a:lnSpc>
                <a:spcPct val="90000"/>
              </a:lnSpc>
              <a:buNone/>
            </a:pPr>
            <a:endParaRPr lang="en-US" sz="2400" dirty="0"/>
          </a:p>
          <a:p>
            <a:pPr marL="1828800" indent="-1828800">
              <a:lnSpc>
                <a:spcPct val="90000"/>
              </a:lnSpc>
              <a:buNone/>
            </a:pPr>
            <a:endParaRPr lang="en-US" sz="2400" dirty="0"/>
          </a:p>
          <a:p>
            <a:pPr marL="1828800" indent="-1828800">
              <a:lnSpc>
                <a:spcPct val="90000"/>
              </a:lnSpc>
              <a:buNone/>
            </a:pPr>
            <a:endParaRPr lang="en-US" sz="2400" dirty="0"/>
          </a:p>
          <a:p>
            <a:pPr marL="1828800" indent="-1828800">
              <a:lnSpc>
                <a:spcPct val="90000"/>
              </a:lnSpc>
              <a:buNone/>
            </a:pPr>
            <a:r>
              <a:rPr lang="en-US" sz="2400" dirty="0"/>
              <a:t>      Example: Mr. Kirwan has a mass of 98kg.  Fluffy the Wonder Hamster has</a:t>
            </a:r>
          </a:p>
          <a:p>
            <a:pPr marL="1828800" indent="-1828800">
              <a:lnSpc>
                <a:spcPct val="90000"/>
              </a:lnSpc>
              <a:buNone/>
            </a:pPr>
            <a:r>
              <a:rPr lang="en-US" sz="2400" dirty="0"/>
              <a:t>                     a mass of 0.1kg.  If they stand 2m apart, what is the gravitational</a:t>
            </a:r>
          </a:p>
          <a:p>
            <a:pPr marL="1828800" indent="-1828800">
              <a:lnSpc>
                <a:spcPct val="90000"/>
              </a:lnSpc>
              <a:buNone/>
            </a:pPr>
            <a:r>
              <a:rPr lang="en-US" sz="2400" dirty="0"/>
              <a:t>                     force of attraction between them?</a:t>
            </a:r>
          </a:p>
          <a:p>
            <a:pPr marL="1828800" indent="-1828800">
              <a:lnSpc>
                <a:spcPct val="90000"/>
              </a:lnSpc>
              <a:buNone/>
            </a:pPr>
            <a:endParaRPr lang="en-US" sz="2400" dirty="0"/>
          </a:p>
        </p:txBody>
      </p:sp>
      <p:sp>
        <p:nvSpPr>
          <p:cNvPr id="8" name="TextBox 7"/>
          <p:cNvSpPr txBox="1"/>
          <p:nvPr/>
        </p:nvSpPr>
        <p:spPr>
          <a:xfrm>
            <a:off x="197203" y="2247752"/>
            <a:ext cx="4995118" cy="830997"/>
          </a:xfrm>
          <a:prstGeom prst="rect">
            <a:avLst/>
          </a:prstGeom>
          <a:noFill/>
        </p:spPr>
        <p:txBody>
          <a:bodyPr wrap="none" rtlCol="0">
            <a:spAutoFit/>
          </a:bodyPr>
          <a:lstStyle/>
          <a:p>
            <a:r>
              <a:rPr lang="en-US" sz="2400" b="1" i="1" dirty="0"/>
              <a:t>F</a:t>
            </a:r>
            <a:r>
              <a:rPr lang="en-US" sz="2400" b="1" dirty="0"/>
              <a:t> </a:t>
            </a:r>
            <a:r>
              <a:rPr lang="en-US" sz="2400" dirty="0"/>
              <a:t>= 6.67 x 10</a:t>
            </a:r>
            <a:r>
              <a:rPr lang="en-US" sz="2400" baseline="30000" dirty="0"/>
              <a:t>-11 </a:t>
            </a:r>
            <a:r>
              <a:rPr lang="en-US" sz="2400" dirty="0"/>
              <a:t>N  m</a:t>
            </a:r>
            <a:r>
              <a:rPr lang="en-US" sz="2400" baseline="30000" dirty="0"/>
              <a:t>2</a:t>
            </a:r>
            <a:r>
              <a:rPr lang="en-US" sz="2400" dirty="0"/>
              <a:t>  (3 kg) (2 kg)</a:t>
            </a:r>
          </a:p>
          <a:p>
            <a:r>
              <a:rPr lang="en-US" sz="2400" dirty="0"/>
              <a:t>                             kg</a:t>
            </a:r>
            <a:r>
              <a:rPr lang="en-US" sz="2400" baseline="30000" dirty="0"/>
              <a:t>2</a:t>
            </a:r>
            <a:r>
              <a:rPr lang="en-US" sz="2400" dirty="0"/>
              <a:t>      (5 m)</a:t>
            </a:r>
            <a:r>
              <a:rPr lang="en-US" sz="2400" baseline="30000" dirty="0"/>
              <a:t>2</a:t>
            </a:r>
            <a:endParaRPr lang="en-US" sz="2400" b="1" i="1" dirty="0"/>
          </a:p>
        </p:txBody>
      </p:sp>
      <p:sp>
        <p:nvSpPr>
          <p:cNvPr id="9" name="Oval 8"/>
          <p:cNvSpPr/>
          <p:nvPr/>
        </p:nvSpPr>
        <p:spPr>
          <a:xfrm>
            <a:off x="2653545" y="2460782"/>
            <a:ext cx="66675"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740378" y="2671438"/>
            <a:ext cx="409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16653" y="2680963"/>
            <a:ext cx="1514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93569" y="2362215"/>
            <a:ext cx="364202" cy="461665"/>
          </a:xfrm>
          <a:prstGeom prst="rect">
            <a:avLst/>
          </a:prstGeom>
          <a:noFill/>
        </p:spPr>
        <p:txBody>
          <a:bodyPr wrap="none" rtlCol="0">
            <a:spAutoFit/>
          </a:bodyPr>
          <a:lstStyle/>
          <a:p>
            <a:r>
              <a:rPr lang="en-US" sz="2400" dirty="0"/>
              <a:t>=</a:t>
            </a:r>
          </a:p>
        </p:txBody>
      </p:sp>
      <p:sp>
        <p:nvSpPr>
          <p:cNvPr id="19" name="TextBox 18"/>
          <p:cNvSpPr txBox="1"/>
          <p:nvPr/>
        </p:nvSpPr>
        <p:spPr>
          <a:xfrm>
            <a:off x="5272696" y="2290438"/>
            <a:ext cx="3716082" cy="1200329"/>
          </a:xfrm>
          <a:prstGeom prst="rect">
            <a:avLst/>
          </a:prstGeom>
          <a:noFill/>
        </p:spPr>
        <p:txBody>
          <a:bodyPr wrap="none" rtlCol="0">
            <a:spAutoFit/>
          </a:bodyPr>
          <a:lstStyle/>
          <a:p>
            <a:r>
              <a:rPr lang="en-US" sz="2400" dirty="0"/>
              <a:t>6.67 x 10</a:t>
            </a:r>
            <a:r>
              <a:rPr lang="en-US" sz="2400" baseline="30000" dirty="0"/>
              <a:t>-11 </a:t>
            </a:r>
            <a:r>
              <a:rPr lang="en-US" sz="2400" dirty="0"/>
              <a:t>N  m</a:t>
            </a:r>
            <a:r>
              <a:rPr lang="en-US" sz="2400" baseline="30000" dirty="0"/>
              <a:t>2</a:t>
            </a:r>
            <a:r>
              <a:rPr lang="en-US" sz="2400" dirty="0"/>
              <a:t>  (6 kg</a:t>
            </a:r>
            <a:r>
              <a:rPr lang="en-US" sz="2400" baseline="30000" dirty="0"/>
              <a:t>2</a:t>
            </a:r>
            <a:r>
              <a:rPr lang="en-US" sz="2400" dirty="0"/>
              <a:t>)</a:t>
            </a:r>
          </a:p>
          <a:p>
            <a:r>
              <a:rPr lang="en-US" sz="2400" dirty="0"/>
              <a:t>                       kg</a:t>
            </a:r>
            <a:r>
              <a:rPr lang="en-US" sz="2400" baseline="30000" dirty="0"/>
              <a:t>2</a:t>
            </a:r>
            <a:r>
              <a:rPr lang="en-US" sz="2400" dirty="0"/>
              <a:t>   25 m</a:t>
            </a:r>
            <a:r>
              <a:rPr lang="en-US" sz="2400" baseline="30000" dirty="0"/>
              <a:t>2</a:t>
            </a:r>
            <a:endParaRPr lang="en-US" sz="2400" b="1" i="1" dirty="0"/>
          </a:p>
          <a:p>
            <a:endParaRPr lang="en-US" sz="2400" dirty="0"/>
          </a:p>
        </p:txBody>
      </p:sp>
      <p:sp>
        <p:nvSpPr>
          <p:cNvPr id="20" name="Oval 19"/>
          <p:cNvSpPr/>
          <p:nvPr/>
        </p:nvSpPr>
        <p:spPr>
          <a:xfrm>
            <a:off x="7203873" y="2526898"/>
            <a:ext cx="66675"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316611" y="2729694"/>
            <a:ext cx="371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02928" y="2719063"/>
            <a:ext cx="809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02853" y="2404738"/>
            <a:ext cx="314325" cy="257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60128" y="2776213"/>
            <a:ext cx="314325" cy="257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98203" y="2385688"/>
            <a:ext cx="361950" cy="276225"/>
          </a:xfrm>
          <a:prstGeom prst="line">
            <a:avLst/>
          </a:prstGeom>
          <a:ln w="19050">
            <a:solidFill>
              <a:srgbClr val="BA530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95543" y="2816525"/>
            <a:ext cx="361950" cy="276225"/>
          </a:xfrm>
          <a:prstGeom prst="line">
            <a:avLst/>
          </a:prstGeom>
          <a:ln w="19050">
            <a:solidFill>
              <a:srgbClr val="BA5306"/>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36408" y="1494720"/>
            <a:ext cx="466794" cy="261610"/>
          </a:xfrm>
          <a:prstGeom prst="rect">
            <a:avLst/>
          </a:prstGeom>
          <a:noFill/>
        </p:spPr>
        <p:txBody>
          <a:bodyPr wrap="none" rtlCol="0">
            <a:spAutoFit/>
          </a:bodyPr>
          <a:lstStyle/>
          <a:p>
            <a:r>
              <a:rPr lang="en-US" sz="1100" dirty="0" err="1"/>
              <a:t>grav</a:t>
            </a:r>
            <a:endParaRPr lang="en-US" sz="1100" dirty="0"/>
          </a:p>
        </p:txBody>
      </p:sp>
      <p:sp>
        <p:nvSpPr>
          <p:cNvPr id="32" name="TextBox 31"/>
          <p:cNvSpPr txBox="1"/>
          <p:nvPr/>
        </p:nvSpPr>
        <p:spPr>
          <a:xfrm>
            <a:off x="292100" y="2521250"/>
            <a:ext cx="482824" cy="276999"/>
          </a:xfrm>
          <a:prstGeom prst="rect">
            <a:avLst/>
          </a:prstGeom>
          <a:noFill/>
        </p:spPr>
        <p:txBody>
          <a:bodyPr wrap="none" rtlCol="0">
            <a:spAutoFit/>
          </a:bodyPr>
          <a:lstStyle/>
          <a:p>
            <a:r>
              <a:rPr lang="en-US" sz="1200" i="1" dirty="0" err="1"/>
              <a:t>grav</a:t>
            </a:r>
            <a:endParaRPr lang="en-US" sz="1200" i="1" dirty="0"/>
          </a:p>
        </p:txBody>
      </p:sp>
      <p:sp>
        <p:nvSpPr>
          <p:cNvPr id="33" name="Rounded Rectangle 32"/>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119768" y="3111263"/>
            <a:ext cx="3003515" cy="461665"/>
          </a:xfrm>
          <a:prstGeom prst="rect">
            <a:avLst/>
          </a:prstGeom>
          <a:noFill/>
        </p:spPr>
        <p:txBody>
          <a:bodyPr wrap="none" rtlCol="0">
            <a:spAutoFit/>
          </a:bodyPr>
          <a:lstStyle/>
          <a:p>
            <a:r>
              <a:rPr lang="en-US" sz="2400" b="1" i="1" dirty="0" err="1"/>
              <a:t>F</a:t>
            </a:r>
            <a:r>
              <a:rPr lang="en-US" sz="1200" i="1" dirty="0" err="1"/>
              <a:t>grav</a:t>
            </a:r>
            <a:r>
              <a:rPr lang="en-US" sz="1200" dirty="0"/>
              <a:t> </a:t>
            </a:r>
            <a:r>
              <a:rPr lang="en-US" sz="2400" dirty="0"/>
              <a:t> = 1.60 x 10</a:t>
            </a:r>
            <a:r>
              <a:rPr lang="en-US" sz="2400" baseline="30000" dirty="0"/>
              <a:t>-11</a:t>
            </a:r>
            <a:r>
              <a:rPr lang="en-US" sz="2400" dirty="0"/>
              <a:t> N </a:t>
            </a:r>
            <a:endParaRPr lang="en-US" sz="1200" b="1" i="1" dirty="0"/>
          </a:p>
        </p:txBody>
      </p:sp>
      <p:sp>
        <p:nvSpPr>
          <p:cNvPr id="25" name="TextBox 24"/>
          <p:cNvSpPr txBox="1"/>
          <p:nvPr/>
        </p:nvSpPr>
        <p:spPr>
          <a:xfrm>
            <a:off x="134329" y="5053041"/>
            <a:ext cx="5422970" cy="830997"/>
          </a:xfrm>
          <a:prstGeom prst="rect">
            <a:avLst/>
          </a:prstGeom>
          <a:noFill/>
        </p:spPr>
        <p:txBody>
          <a:bodyPr wrap="none" rtlCol="0">
            <a:spAutoFit/>
          </a:bodyPr>
          <a:lstStyle/>
          <a:p>
            <a:r>
              <a:rPr lang="en-US" sz="2400" b="1" i="1" dirty="0"/>
              <a:t>F</a:t>
            </a:r>
            <a:r>
              <a:rPr lang="en-US" sz="2400" b="1" dirty="0"/>
              <a:t> </a:t>
            </a:r>
            <a:r>
              <a:rPr lang="en-US" sz="2400" dirty="0"/>
              <a:t>= 6.67 </a:t>
            </a:r>
            <a:r>
              <a:rPr lang="en-US" sz="2400"/>
              <a:t>x 10</a:t>
            </a:r>
            <a:r>
              <a:rPr lang="en-US" sz="2400" baseline="30000"/>
              <a:t>-11 </a:t>
            </a:r>
            <a:r>
              <a:rPr lang="en-US" sz="2400" dirty="0"/>
              <a:t>N  m</a:t>
            </a:r>
            <a:r>
              <a:rPr lang="en-US" sz="2400" baseline="30000" dirty="0"/>
              <a:t>2</a:t>
            </a:r>
            <a:r>
              <a:rPr lang="en-US" sz="2400" dirty="0"/>
              <a:t>  (98 kg) (0.1 kg)</a:t>
            </a:r>
          </a:p>
          <a:p>
            <a:r>
              <a:rPr lang="en-US" sz="2400" dirty="0"/>
              <a:t>                             kg</a:t>
            </a:r>
            <a:r>
              <a:rPr lang="en-US" sz="2400" baseline="30000" dirty="0"/>
              <a:t>2</a:t>
            </a:r>
            <a:r>
              <a:rPr lang="en-US" sz="2400" dirty="0"/>
              <a:t>      (2 m)</a:t>
            </a:r>
            <a:r>
              <a:rPr lang="en-US" sz="2400" baseline="30000" dirty="0"/>
              <a:t>2</a:t>
            </a:r>
            <a:endParaRPr lang="en-US" sz="2400" b="1" i="1" dirty="0"/>
          </a:p>
        </p:txBody>
      </p:sp>
      <p:sp>
        <p:nvSpPr>
          <p:cNvPr id="28" name="Oval 27"/>
          <p:cNvSpPr/>
          <p:nvPr/>
        </p:nvSpPr>
        <p:spPr>
          <a:xfrm>
            <a:off x="2590671" y="5266071"/>
            <a:ext cx="66675"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2677504" y="5476727"/>
            <a:ext cx="409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3779" y="5486252"/>
            <a:ext cx="1995990" cy="39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48791" y="5167504"/>
            <a:ext cx="535423" cy="461665"/>
          </a:xfrm>
          <a:prstGeom prst="rect">
            <a:avLst/>
          </a:prstGeom>
          <a:noFill/>
        </p:spPr>
        <p:txBody>
          <a:bodyPr wrap="none" rtlCol="0">
            <a:spAutoFit/>
          </a:bodyPr>
          <a:lstStyle/>
          <a:p>
            <a:r>
              <a:rPr lang="en-US" sz="2400" dirty="0"/>
              <a:t>  =</a:t>
            </a:r>
          </a:p>
        </p:txBody>
      </p:sp>
      <p:sp>
        <p:nvSpPr>
          <p:cNvPr id="38" name="TextBox 37"/>
          <p:cNvSpPr txBox="1"/>
          <p:nvPr/>
        </p:nvSpPr>
        <p:spPr>
          <a:xfrm>
            <a:off x="5633185" y="5082899"/>
            <a:ext cx="3796081" cy="1200328"/>
          </a:xfrm>
          <a:prstGeom prst="rect">
            <a:avLst/>
          </a:prstGeom>
          <a:noFill/>
        </p:spPr>
        <p:txBody>
          <a:bodyPr wrap="none" rtlCol="0">
            <a:spAutoFit/>
          </a:bodyPr>
          <a:lstStyle/>
          <a:p>
            <a:r>
              <a:rPr lang="en-US" sz="2400" dirty="0"/>
              <a:t>6.67 x 10</a:t>
            </a:r>
            <a:r>
              <a:rPr lang="en-US" sz="2400" baseline="30000" dirty="0"/>
              <a:t>-11 </a:t>
            </a:r>
            <a:r>
              <a:rPr lang="en-US" sz="2400" dirty="0"/>
              <a:t>N  m</a:t>
            </a:r>
            <a:r>
              <a:rPr lang="en-US" sz="2400" baseline="30000" dirty="0"/>
              <a:t>2</a:t>
            </a:r>
            <a:r>
              <a:rPr lang="en-US" sz="2400" dirty="0"/>
              <a:t> (9.8 kg</a:t>
            </a:r>
            <a:r>
              <a:rPr lang="en-US" sz="2400" baseline="30000" dirty="0"/>
              <a:t>2</a:t>
            </a:r>
            <a:r>
              <a:rPr lang="en-US" sz="2400" dirty="0"/>
              <a:t>)</a:t>
            </a:r>
          </a:p>
          <a:p>
            <a:r>
              <a:rPr lang="en-US" sz="2400" dirty="0"/>
              <a:t>                       kg</a:t>
            </a:r>
            <a:r>
              <a:rPr lang="en-US" sz="2400" baseline="30000" dirty="0"/>
              <a:t>2</a:t>
            </a:r>
            <a:r>
              <a:rPr lang="en-US" sz="2400" dirty="0"/>
              <a:t>  4 m</a:t>
            </a:r>
            <a:r>
              <a:rPr lang="en-US" sz="2400" baseline="30000" dirty="0"/>
              <a:t>2</a:t>
            </a:r>
            <a:endParaRPr lang="en-US" sz="2400" b="1" i="1" dirty="0"/>
          </a:p>
          <a:p>
            <a:endParaRPr lang="en-US" sz="2400" dirty="0"/>
          </a:p>
        </p:txBody>
      </p:sp>
      <p:sp>
        <p:nvSpPr>
          <p:cNvPr id="39" name="Oval 38"/>
          <p:cNvSpPr/>
          <p:nvPr/>
        </p:nvSpPr>
        <p:spPr>
          <a:xfrm>
            <a:off x="7564362" y="5319359"/>
            <a:ext cx="66675"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677100" y="5522155"/>
            <a:ext cx="371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60784" y="5511524"/>
            <a:ext cx="809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15923" y="6034443"/>
            <a:ext cx="2937238" cy="461665"/>
          </a:xfrm>
          <a:prstGeom prst="rect">
            <a:avLst/>
          </a:prstGeom>
          <a:noFill/>
        </p:spPr>
        <p:txBody>
          <a:bodyPr wrap="none" rtlCol="0">
            <a:spAutoFit/>
          </a:bodyPr>
          <a:lstStyle/>
          <a:p>
            <a:r>
              <a:rPr lang="en-US" sz="2400" b="1" i="1" dirty="0" err="1"/>
              <a:t>F</a:t>
            </a:r>
            <a:r>
              <a:rPr lang="en-US" sz="1200" i="1" dirty="0" err="1"/>
              <a:t>grav</a:t>
            </a:r>
            <a:r>
              <a:rPr lang="en-US" sz="1200" dirty="0"/>
              <a:t> </a:t>
            </a:r>
            <a:r>
              <a:rPr lang="en-US" sz="2400" dirty="0"/>
              <a:t> = 1.63 x 10</a:t>
            </a:r>
            <a:r>
              <a:rPr lang="en-US" sz="2400" baseline="30000" dirty="0"/>
              <a:t>-10</a:t>
            </a:r>
            <a:r>
              <a:rPr lang="en-US" sz="2400" dirty="0"/>
              <a:t> N </a:t>
            </a:r>
            <a:endParaRPr lang="en-US" sz="1200" b="1" i="1" dirty="0"/>
          </a:p>
        </p:txBody>
      </p:sp>
      <p:sp>
        <p:nvSpPr>
          <p:cNvPr id="44" name="TextBox 43"/>
          <p:cNvSpPr txBox="1"/>
          <p:nvPr/>
        </p:nvSpPr>
        <p:spPr>
          <a:xfrm>
            <a:off x="200746" y="5316153"/>
            <a:ext cx="482824" cy="276999"/>
          </a:xfrm>
          <a:prstGeom prst="rect">
            <a:avLst/>
          </a:prstGeom>
          <a:noFill/>
        </p:spPr>
        <p:txBody>
          <a:bodyPr wrap="none" rtlCol="0">
            <a:spAutoFit/>
          </a:bodyPr>
          <a:lstStyle/>
          <a:p>
            <a:r>
              <a:rPr lang="en-US" sz="1200" i="1" dirty="0" err="1"/>
              <a:t>grav</a:t>
            </a:r>
            <a:endParaRPr lang="en-US" sz="1200" i="1" dirty="0"/>
          </a:p>
        </p:txBody>
      </p:sp>
      <p:cxnSp>
        <p:nvCxnSpPr>
          <p:cNvPr id="45" name="Straight Connector 44"/>
          <p:cNvCxnSpPr/>
          <p:nvPr/>
        </p:nvCxnSpPr>
        <p:spPr>
          <a:xfrm>
            <a:off x="7660519" y="5225296"/>
            <a:ext cx="314325" cy="257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494417" y="5584472"/>
            <a:ext cx="314325" cy="257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53210" y="5598600"/>
            <a:ext cx="361950" cy="276225"/>
          </a:xfrm>
          <a:prstGeom prst="line">
            <a:avLst/>
          </a:prstGeom>
          <a:ln w="19050">
            <a:solidFill>
              <a:srgbClr val="BA530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487106" y="5226597"/>
            <a:ext cx="361950" cy="276225"/>
          </a:xfrm>
          <a:prstGeom prst="line">
            <a:avLst/>
          </a:prstGeom>
          <a:ln w="19050">
            <a:solidFill>
              <a:srgbClr val="BA530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4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64579">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4579">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64579">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P spid="19" grpId="0"/>
      <p:bldP spid="20" grpId="0" animBg="1"/>
      <p:bldP spid="31" grpId="0"/>
      <p:bldP spid="32" grpId="0"/>
      <p:bldP spid="34" grpId="0"/>
      <p:bldP spid="25" grpId="0"/>
      <p:bldP spid="28" grpId="0" animBg="1"/>
      <p:bldP spid="37" grpId="0"/>
      <p:bldP spid="38" grpId="0"/>
      <p:bldP spid="39" grpId="0" animBg="1"/>
      <p:bldP spid="42"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the Mass of the Earth</a:t>
            </a:r>
          </a:p>
        </p:txBody>
      </p:sp>
      <p:sp>
        <p:nvSpPr>
          <p:cNvPr id="3" name="Content Placeholder 2"/>
          <p:cNvSpPr>
            <a:spLocks noGrp="1"/>
          </p:cNvSpPr>
          <p:nvPr>
            <p:ph sz="quarter" idx="1"/>
          </p:nvPr>
        </p:nvSpPr>
        <p:spPr/>
        <p:txBody>
          <a:bodyPr/>
          <a:lstStyle/>
          <a:p>
            <a:r>
              <a:rPr lang="en-US" dirty="0"/>
              <a:t>Use Newton’s Universal Law of</a:t>
            </a:r>
          </a:p>
          <a:p>
            <a:pPr>
              <a:buNone/>
            </a:pPr>
            <a:r>
              <a:rPr lang="en-US" dirty="0"/>
              <a:t>   Gravitation</a:t>
            </a:r>
          </a:p>
        </p:txBody>
      </p:sp>
      <p:sp>
        <p:nvSpPr>
          <p:cNvPr id="4" name="Rounded Rectangle 3"/>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7042" name="Picture 2" descr="C:\Users\Tom\Pictures\EarthMass.jpg"/>
          <p:cNvPicPr>
            <a:picLocks noChangeAspect="1" noChangeArrowheads="1"/>
          </p:cNvPicPr>
          <p:nvPr/>
        </p:nvPicPr>
        <p:blipFill>
          <a:blip r:embed="rId3" cstate="print"/>
          <a:srcRect/>
          <a:stretch>
            <a:fillRect/>
          </a:stretch>
        </p:blipFill>
        <p:spPr bwMode="auto">
          <a:xfrm>
            <a:off x="6777812" y="1387232"/>
            <a:ext cx="1567234" cy="1439035"/>
          </a:xfrm>
          <a:prstGeom prst="rect">
            <a:avLst/>
          </a:prstGeom>
          <a:noFill/>
        </p:spPr>
      </p:pic>
      <p:graphicFrame>
        <p:nvGraphicFramePr>
          <p:cNvPr id="727043" name="Object 3"/>
          <p:cNvGraphicFramePr>
            <a:graphicFrameLocks noChangeAspect="1"/>
          </p:cNvGraphicFramePr>
          <p:nvPr/>
        </p:nvGraphicFramePr>
        <p:xfrm>
          <a:off x="1620617" y="2508250"/>
          <a:ext cx="2260600" cy="1057275"/>
        </p:xfrm>
        <a:graphic>
          <a:graphicData uri="http://schemas.openxmlformats.org/presentationml/2006/ole">
            <mc:AlternateContent xmlns:mc="http://schemas.openxmlformats.org/markup-compatibility/2006">
              <mc:Choice xmlns:v="urn:schemas-microsoft-com:vml" Requires="v">
                <p:oleObj spid="_x0000_s727088" name="Equation" r:id="rId4" imgW="1574640" imgH="736560" progId="Equation.3">
                  <p:embed/>
                </p:oleObj>
              </mc:Choice>
              <mc:Fallback>
                <p:oleObj name="Equation" r:id="rId4" imgW="1574640" imgH="73656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617" y="2508250"/>
                        <a:ext cx="2260600" cy="1057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1017270" y="4123218"/>
            <a:ext cx="7797121" cy="738664"/>
          </a:xfrm>
          <a:prstGeom prst="rect">
            <a:avLst/>
          </a:prstGeom>
          <a:noFill/>
        </p:spPr>
        <p:txBody>
          <a:bodyPr wrap="square" rtlCol="0">
            <a:spAutoFit/>
          </a:bodyPr>
          <a:lstStyle/>
          <a:p>
            <a:r>
              <a:rPr lang="en-US" dirty="0"/>
              <a:t>In this case, </a:t>
            </a:r>
            <a:r>
              <a:rPr lang="en-US" sz="2400" i="1" dirty="0" err="1"/>
              <a:t>F</a:t>
            </a:r>
            <a:r>
              <a:rPr lang="en-US" sz="2400" i="1" baseline="-25000" dirty="0" err="1"/>
              <a:t>grav</a:t>
            </a:r>
            <a:r>
              <a:rPr lang="en-US" i="1" dirty="0"/>
              <a:t> </a:t>
            </a:r>
            <a:r>
              <a:rPr lang="en-US" dirty="0"/>
              <a:t>is the gravitational force that the earth exerts on a mass of 1 kg at its surface = 9.8 N</a:t>
            </a:r>
          </a:p>
        </p:txBody>
      </p:sp>
      <p:pic>
        <p:nvPicPr>
          <p:cNvPr id="727044" name="Picture 4"/>
          <p:cNvPicPr>
            <a:picLocks noChangeAspect="1" noChangeArrowheads="1"/>
          </p:cNvPicPr>
          <p:nvPr/>
        </p:nvPicPr>
        <p:blipFill>
          <a:blip r:embed="rId6" cstate="print"/>
          <a:srcRect/>
          <a:stretch>
            <a:fillRect/>
          </a:stretch>
        </p:blipFill>
        <p:spPr bwMode="auto">
          <a:xfrm>
            <a:off x="5177613" y="2549009"/>
            <a:ext cx="1905000" cy="965200"/>
          </a:xfrm>
          <a:prstGeom prst="rect">
            <a:avLst/>
          </a:prstGeom>
          <a:noFill/>
          <a:ln w="9525">
            <a:noFill/>
            <a:miter lim="800000"/>
            <a:headEnd/>
            <a:tailEnd/>
          </a:ln>
        </p:spPr>
      </p:pic>
      <p:sp>
        <p:nvSpPr>
          <p:cNvPr id="10" name="TextBox 9"/>
          <p:cNvSpPr txBox="1"/>
          <p:nvPr/>
        </p:nvSpPr>
        <p:spPr>
          <a:xfrm>
            <a:off x="1152525" y="5181600"/>
            <a:ext cx="3137397" cy="461665"/>
          </a:xfrm>
          <a:prstGeom prst="rect">
            <a:avLst/>
          </a:prstGeom>
          <a:noFill/>
        </p:spPr>
        <p:txBody>
          <a:bodyPr wrap="none" rtlCol="0">
            <a:spAutoFit/>
          </a:bodyPr>
          <a:lstStyle/>
          <a:p>
            <a:r>
              <a:rPr lang="en-US" sz="2400" dirty="0"/>
              <a:t>(9.8 N) (6.4 x 10</a:t>
            </a:r>
            <a:r>
              <a:rPr lang="en-US" sz="2400" baseline="30000" dirty="0"/>
              <a:t>6 </a:t>
            </a:r>
            <a:r>
              <a:rPr lang="en-US" sz="2400" dirty="0"/>
              <a:t>m)</a:t>
            </a:r>
            <a:r>
              <a:rPr lang="en-US" sz="2400" baseline="30000" dirty="0"/>
              <a:t>2</a:t>
            </a:r>
            <a:r>
              <a:rPr lang="en-US" sz="2400" dirty="0"/>
              <a:t> </a:t>
            </a:r>
          </a:p>
        </p:txBody>
      </p:sp>
      <p:sp>
        <p:nvSpPr>
          <p:cNvPr id="11" name="TextBox 10"/>
          <p:cNvSpPr txBox="1"/>
          <p:nvPr/>
        </p:nvSpPr>
        <p:spPr>
          <a:xfrm>
            <a:off x="600075" y="5581650"/>
            <a:ext cx="4069512" cy="461665"/>
          </a:xfrm>
          <a:prstGeom prst="rect">
            <a:avLst/>
          </a:prstGeom>
          <a:noFill/>
        </p:spPr>
        <p:txBody>
          <a:bodyPr wrap="none" rtlCol="0">
            <a:spAutoFit/>
          </a:bodyPr>
          <a:lstStyle/>
          <a:p>
            <a:r>
              <a:rPr lang="en-US" sz="2400" dirty="0"/>
              <a:t>(6.67 x 10</a:t>
            </a:r>
            <a:r>
              <a:rPr lang="en-US" sz="2400" baseline="30000" dirty="0"/>
              <a:t>-11</a:t>
            </a:r>
            <a:r>
              <a:rPr lang="en-US" sz="2400" dirty="0"/>
              <a:t> N m</a:t>
            </a:r>
            <a:r>
              <a:rPr lang="en-US" sz="2400" baseline="30000" dirty="0"/>
              <a:t>2</a:t>
            </a:r>
            <a:r>
              <a:rPr lang="en-US" sz="2400" dirty="0"/>
              <a:t>/kg</a:t>
            </a:r>
            <a:r>
              <a:rPr lang="en-US" sz="2400" baseline="30000" dirty="0"/>
              <a:t>2</a:t>
            </a:r>
            <a:r>
              <a:rPr lang="en-US" sz="2400" dirty="0"/>
              <a:t>) (1kg)</a:t>
            </a:r>
          </a:p>
        </p:txBody>
      </p:sp>
      <p:cxnSp>
        <p:nvCxnSpPr>
          <p:cNvPr id="19" name="Straight Connector 18"/>
          <p:cNvCxnSpPr/>
          <p:nvPr/>
        </p:nvCxnSpPr>
        <p:spPr>
          <a:xfrm>
            <a:off x="1238250" y="5572125"/>
            <a:ext cx="2743200"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19600" y="5314950"/>
            <a:ext cx="1925527" cy="461665"/>
          </a:xfrm>
          <a:prstGeom prst="rect">
            <a:avLst/>
          </a:prstGeom>
          <a:noFill/>
        </p:spPr>
        <p:txBody>
          <a:bodyPr wrap="none" rtlCol="0">
            <a:spAutoFit/>
          </a:bodyPr>
          <a:lstStyle/>
          <a:p>
            <a:r>
              <a:rPr lang="en-US" sz="2400" dirty="0"/>
              <a:t>= 6 x 10</a:t>
            </a:r>
            <a:r>
              <a:rPr lang="en-US" sz="2400" baseline="30000" dirty="0"/>
              <a:t>24</a:t>
            </a:r>
            <a:r>
              <a:rPr lang="en-US" sz="2400" dirty="0"/>
              <a:t> kg</a:t>
            </a:r>
          </a:p>
        </p:txBody>
      </p:sp>
      <p:sp>
        <p:nvSpPr>
          <p:cNvPr id="24" name="TextBox 23"/>
          <p:cNvSpPr txBox="1"/>
          <p:nvPr/>
        </p:nvSpPr>
        <p:spPr>
          <a:xfrm>
            <a:off x="1035124" y="3671998"/>
            <a:ext cx="6272871" cy="461665"/>
          </a:xfrm>
          <a:prstGeom prst="rect">
            <a:avLst/>
          </a:prstGeom>
          <a:noFill/>
        </p:spPr>
        <p:txBody>
          <a:bodyPr wrap="none" rtlCol="0">
            <a:spAutoFit/>
          </a:bodyPr>
          <a:lstStyle/>
          <a:p>
            <a:r>
              <a:rPr lang="en-US" dirty="0"/>
              <a:t>In this </a:t>
            </a:r>
            <a:r>
              <a:rPr lang="en-US" dirty="0" err="1"/>
              <a:t>case</a:t>
            </a:r>
            <a:r>
              <a:rPr lang="en-US" sz="2400" i="1" dirty="0" err="1"/>
              <a:t>,d</a:t>
            </a:r>
            <a:r>
              <a:rPr lang="en-US" sz="2400" i="1" dirty="0"/>
              <a:t> </a:t>
            </a:r>
            <a:r>
              <a:rPr lang="en-US" dirty="0"/>
              <a:t>is the </a:t>
            </a:r>
            <a:r>
              <a:rPr lang="en-US" i="1" dirty="0"/>
              <a:t>radius</a:t>
            </a:r>
            <a:r>
              <a:rPr lang="en-US" dirty="0"/>
              <a:t> of the Earth which = 6.4 x 10</a:t>
            </a:r>
            <a:r>
              <a:rPr lang="en-US" baseline="30000" dirty="0"/>
              <a:t>6</a:t>
            </a:r>
            <a:r>
              <a:rPr lang="en-US" dirty="0"/>
              <a:t> m</a:t>
            </a:r>
          </a:p>
        </p:txBody>
      </p:sp>
      <p:sp>
        <p:nvSpPr>
          <p:cNvPr id="14" name="TextBox 13"/>
          <p:cNvSpPr txBox="1"/>
          <p:nvPr/>
        </p:nvSpPr>
        <p:spPr>
          <a:xfrm>
            <a:off x="3976575" y="2860159"/>
            <a:ext cx="1120820" cy="369332"/>
          </a:xfrm>
          <a:prstGeom prst="rect">
            <a:avLst/>
          </a:prstGeom>
          <a:noFill/>
        </p:spPr>
        <p:txBody>
          <a:bodyPr wrap="none" rtlCol="0">
            <a:spAutoFit/>
          </a:bodyPr>
          <a:lstStyle/>
          <a:p>
            <a:r>
              <a:rPr lang="en-US" dirty="0"/>
              <a:t>becomes</a:t>
            </a:r>
          </a:p>
        </p:txBody>
      </p:sp>
      <p:sp>
        <p:nvSpPr>
          <p:cNvPr id="15" name="Oval 14"/>
          <p:cNvSpPr/>
          <p:nvPr/>
        </p:nvSpPr>
        <p:spPr>
          <a:xfrm>
            <a:off x="2616274" y="5802940"/>
            <a:ext cx="66675"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786270" y="5273749"/>
            <a:ext cx="329609" cy="2658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2075" y="5681330"/>
            <a:ext cx="329609" cy="2658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86717" y="5298558"/>
            <a:ext cx="329609" cy="265814"/>
          </a:xfrm>
          <a:prstGeom prst="line">
            <a:avLst/>
          </a:prstGeom>
          <a:ln w="19050">
            <a:solidFill>
              <a:srgbClr val="BA530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54596" y="5695507"/>
            <a:ext cx="329609" cy="265814"/>
          </a:xfrm>
          <a:prstGeom prst="line">
            <a:avLst/>
          </a:prstGeom>
          <a:ln w="19050">
            <a:solidFill>
              <a:srgbClr val="BA530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64959" y="5695507"/>
            <a:ext cx="329609" cy="265814"/>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82903" y="5709684"/>
            <a:ext cx="329609" cy="265814"/>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1" grpId="0"/>
      <p:bldP spid="2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idx="4294967295"/>
          </p:nvPr>
        </p:nvSpPr>
        <p:spPr>
          <a:xfrm>
            <a:off x="0" y="0"/>
            <a:ext cx="9144000" cy="1009650"/>
          </a:xfrm>
        </p:spPr>
        <p:txBody>
          <a:bodyPr>
            <a:normAutofit/>
          </a:bodyPr>
          <a:lstStyle/>
          <a:p>
            <a:pPr eaLnBrk="1" hangingPunct="1"/>
            <a:r>
              <a:rPr lang="en-US" dirty="0">
                <a:latin typeface="Arial" charset="0"/>
              </a:rPr>
              <a:t>Gravitational Fields-</a:t>
            </a:r>
            <a:r>
              <a:rPr lang="en-US" sz="2800" dirty="0">
                <a:latin typeface="Arial" charset="0"/>
              </a:rPr>
              <a:t>A </a:t>
            </a:r>
            <a:r>
              <a:rPr lang="en-US" sz="3100" dirty="0">
                <a:latin typeface="Arial" charset="0"/>
              </a:rPr>
              <a:t>Real Life Force Field</a:t>
            </a:r>
          </a:p>
        </p:txBody>
      </p:sp>
      <p:sp>
        <p:nvSpPr>
          <p:cNvPr id="653315" name="Rectangle 3"/>
          <p:cNvSpPr>
            <a:spLocks noGrp="1" noChangeArrowheads="1"/>
          </p:cNvSpPr>
          <p:nvPr>
            <p:ph type="body" idx="4294967295"/>
          </p:nvPr>
        </p:nvSpPr>
        <p:spPr>
          <a:xfrm>
            <a:off x="412750" y="1004888"/>
            <a:ext cx="8540750" cy="5243512"/>
          </a:xfrm>
        </p:spPr>
        <p:txBody>
          <a:bodyPr>
            <a:normAutofit/>
          </a:bodyPr>
          <a:lstStyle/>
          <a:p>
            <a:r>
              <a:rPr lang="en-US" sz="2800" dirty="0">
                <a:latin typeface="Arial" charset="0"/>
              </a:rPr>
              <a:t>Earth and Moon interact at a distance – That is they interact without touching – action at a distance</a:t>
            </a:r>
          </a:p>
          <a:p>
            <a:pPr marL="0" indent="0">
              <a:buNone/>
            </a:pPr>
            <a:endParaRPr lang="en-US" sz="2800" dirty="0">
              <a:latin typeface="Arial" charset="0"/>
            </a:endParaRPr>
          </a:p>
          <a:p>
            <a:pPr eaLnBrk="1" hangingPunct="1"/>
            <a:r>
              <a:rPr lang="en-US" sz="2800" dirty="0">
                <a:latin typeface="Arial" charset="0"/>
              </a:rPr>
              <a:t>One way to think of this:</a:t>
            </a:r>
          </a:p>
          <a:p>
            <a:pPr lvl="1" eaLnBrk="1" hangingPunct="1"/>
            <a:r>
              <a:rPr lang="en-US" sz="2400" dirty="0">
                <a:latin typeface="Arial" charset="0"/>
              </a:rPr>
              <a:t>Earth is surrounded by a </a:t>
            </a:r>
            <a:r>
              <a:rPr lang="en-US" sz="2400" i="1" dirty="0">
                <a:latin typeface="Arial" charset="0"/>
              </a:rPr>
              <a:t>gravitational field.</a:t>
            </a:r>
          </a:p>
          <a:p>
            <a:pPr lvl="1" eaLnBrk="1" hangingPunct="1"/>
            <a:r>
              <a:rPr lang="en-US" sz="2400" dirty="0">
                <a:latin typeface="Arial" charset="0"/>
              </a:rPr>
              <a:t>Moon interacts with this </a:t>
            </a:r>
            <a:r>
              <a:rPr lang="en-US" sz="2400" i="1" dirty="0">
                <a:latin typeface="Arial" charset="0"/>
              </a:rPr>
              <a:t>gravitational field.</a:t>
            </a:r>
          </a:p>
          <a:p>
            <a:pPr eaLnBrk="1" hangingPunct="1"/>
            <a:endParaRPr lang="en-US" sz="2800" i="1" dirty="0">
              <a:latin typeface="Arial" charset="0"/>
            </a:endParaRPr>
          </a:p>
          <a:p>
            <a:pPr eaLnBrk="1" hangingPunct="1"/>
            <a:r>
              <a:rPr lang="en-US" sz="2800" b="1" dirty="0">
                <a:latin typeface="Arial" charset="0"/>
              </a:rPr>
              <a:t>Gravitational field</a:t>
            </a:r>
            <a:r>
              <a:rPr lang="en-US" sz="2800" dirty="0">
                <a:latin typeface="Arial" charset="0"/>
              </a:rPr>
              <a:t> is an alteration of space around Earth (or any object with mass).</a:t>
            </a:r>
          </a:p>
          <a:p>
            <a:pPr lvl="1" eaLnBrk="1" hangingPunct="1"/>
            <a:r>
              <a:rPr lang="en-US" sz="2400" dirty="0">
                <a:latin typeface="Arial" charset="0"/>
              </a:rPr>
              <a:t> Gravitational field is an example of a </a:t>
            </a:r>
            <a:r>
              <a:rPr lang="en-US" sz="2400" i="1" dirty="0">
                <a:latin typeface="Arial" charset="0"/>
              </a:rPr>
              <a:t>force field  </a:t>
            </a:r>
            <a:r>
              <a:rPr lang="en-US" sz="2400" dirty="0">
                <a:latin typeface="Arial" charset="0"/>
              </a:rPr>
              <a:t>(another example: magnetic field).</a:t>
            </a:r>
          </a:p>
        </p:txBody>
      </p:sp>
      <p:sp>
        <p:nvSpPr>
          <p:cNvPr id="4" name="Rounded Rectangle 3"/>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21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590" name="Picture 6" descr="09_22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460"/>
          <a:stretch>
            <a:fillRect/>
          </a:stretch>
        </p:blipFill>
        <p:spPr bwMode="auto">
          <a:xfrm>
            <a:off x="6049963" y="1954213"/>
            <a:ext cx="2911475"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707586" name="Rectangle 2"/>
          <p:cNvSpPr>
            <a:spLocks noGrp="1" noChangeArrowheads="1"/>
          </p:cNvSpPr>
          <p:nvPr>
            <p:ph type="title" idx="4294967295"/>
          </p:nvPr>
        </p:nvSpPr>
        <p:spPr>
          <a:xfrm>
            <a:off x="0" y="0"/>
            <a:ext cx="9144000" cy="1009650"/>
          </a:xfrm>
        </p:spPr>
        <p:txBody>
          <a:bodyPr/>
          <a:lstStyle/>
          <a:p>
            <a:pPr eaLnBrk="1" hangingPunct="1"/>
            <a:r>
              <a:rPr lang="en-US">
                <a:latin typeface="Arial" charset="0"/>
              </a:rPr>
              <a:t>Gravitational Fields</a:t>
            </a:r>
          </a:p>
        </p:txBody>
      </p:sp>
      <p:sp>
        <p:nvSpPr>
          <p:cNvPr id="707587" name="Rectangle 3"/>
          <p:cNvSpPr>
            <a:spLocks noGrp="1" noChangeArrowheads="1"/>
          </p:cNvSpPr>
          <p:nvPr>
            <p:ph type="body" idx="4294967295"/>
          </p:nvPr>
        </p:nvSpPr>
        <p:spPr>
          <a:xfrm>
            <a:off x="412750" y="1004888"/>
            <a:ext cx="5735638" cy="5243512"/>
          </a:xfrm>
        </p:spPr>
        <p:txBody>
          <a:bodyPr/>
          <a:lstStyle/>
          <a:p>
            <a:pPr eaLnBrk="1" hangingPunct="1">
              <a:buFontTx/>
              <a:buNone/>
            </a:pPr>
            <a:r>
              <a:rPr lang="en-US" sz="2800">
                <a:latin typeface="Arial" charset="0"/>
              </a:rPr>
              <a:t>Fields are represented by field lines radiating into the object (Earth).</a:t>
            </a:r>
          </a:p>
          <a:p>
            <a:pPr eaLnBrk="1" hangingPunct="1"/>
            <a:r>
              <a:rPr lang="en-US" sz="2800">
                <a:latin typeface="Arial" charset="0"/>
              </a:rPr>
              <a:t> The inward direction of arrows indicates that the force is always attractive to Earth.</a:t>
            </a:r>
          </a:p>
          <a:p>
            <a:pPr eaLnBrk="1" hangingPunct="1"/>
            <a:r>
              <a:rPr lang="en-US" sz="2800">
                <a:latin typeface="Arial" charset="0"/>
              </a:rPr>
              <a:t>The crowding of arrows closer to Earth indicates that the magnitude of the force is larger closer to Earth.</a:t>
            </a:r>
          </a:p>
        </p:txBody>
      </p:sp>
      <p:sp>
        <p:nvSpPr>
          <p:cNvPr id="5" name="Rounded Rectangle 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0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615" name="Picture 7" descr="09_24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782"/>
          <a:stretch>
            <a:fillRect/>
          </a:stretch>
        </p:blipFill>
        <p:spPr bwMode="auto">
          <a:xfrm>
            <a:off x="5080000" y="4120304"/>
            <a:ext cx="3873500" cy="2593975"/>
          </a:xfrm>
          <a:prstGeom prst="rect">
            <a:avLst/>
          </a:prstGeom>
          <a:noFill/>
          <a:extLst>
            <a:ext uri="{909E8E84-426E-40dd-AFC4-6F175D3DCCD1}">
              <a14:hiddenFill xmlns:a14="http://schemas.microsoft.com/office/drawing/2010/main" xmlns="">
                <a:solidFill>
                  <a:srgbClr val="FFFFFF"/>
                </a:solidFill>
              </a14:hiddenFill>
            </a:ext>
          </a:extLst>
        </p:spPr>
      </p:pic>
      <p:sp>
        <p:nvSpPr>
          <p:cNvPr id="708610" name="Rectangle 2"/>
          <p:cNvSpPr>
            <a:spLocks noGrp="1" noChangeArrowheads="1"/>
          </p:cNvSpPr>
          <p:nvPr>
            <p:ph type="title" idx="4294967295"/>
          </p:nvPr>
        </p:nvSpPr>
        <p:spPr>
          <a:xfrm>
            <a:off x="0" y="0"/>
            <a:ext cx="9144000" cy="1009650"/>
          </a:xfrm>
        </p:spPr>
        <p:txBody>
          <a:bodyPr/>
          <a:lstStyle/>
          <a:p>
            <a:pPr eaLnBrk="1" hangingPunct="1"/>
            <a:r>
              <a:rPr lang="en-US">
                <a:latin typeface="Arial" charset="0"/>
              </a:rPr>
              <a:t>Gravitational Fields</a:t>
            </a:r>
          </a:p>
        </p:txBody>
      </p:sp>
      <p:sp>
        <p:nvSpPr>
          <p:cNvPr id="708611" name="Rectangle 3"/>
          <p:cNvSpPr>
            <a:spLocks noGrp="1" noChangeArrowheads="1"/>
          </p:cNvSpPr>
          <p:nvPr>
            <p:ph type="body" idx="4294967295"/>
          </p:nvPr>
        </p:nvSpPr>
        <p:spPr>
          <a:xfrm>
            <a:off x="184150" y="912812"/>
            <a:ext cx="4867275" cy="5501029"/>
          </a:xfrm>
          <a:noFill/>
          <a:ln>
            <a:noFill/>
          </a:ln>
        </p:spPr>
        <p:txBody>
          <a:bodyPr>
            <a:normAutofit fontScale="77500" lnSpcReduction="20000"/>
          </a:bodyPr>
          <a:lstStyle/>
          <a:p>
            <a:pPr marL="228600" indent="-228600" eaLnBrk="1" hangingPunct="1"/>
            <a:r>
              <a:rPr lang="en-US" sz="2000" dirty="0">
                <a:latin typeface="Arial" charset="0"/>
              </a:rPr>
              <a:t>Inside a planet, it decreases to zero at the center </a:t>
            </a:r>
          </a:p>
          <a:p>
            <a:pPr marL="685800" lvl="1" indent="-228600" eaLnBrk="1" hangingPunct="1"/>
            <a:r>
              <a:rPr lang="en-US" sz="2000" dirty="0">
                <a:latin typeface="Arial" charset="0"/>
              </a:rPr>
              <a:t>because pull from the mass of Earth below you is partly balanced by what is above you.</a:t>
            </a:r>
          </a:p>
          <a:p>
            <a:pPr marL="685800" lvl="1" indent="-228600" eaLnBrk="1" hangingPunct="1"/>
            <a:r>
              <a:rPr lang="en-US" sz="2000" dirty="0">
                <a:latin typeface="Arial" charset="0"/>
              </a:rPr>
              <a:t>At the center, </a:t>
            </a:r>
            <a:r>
              <a:rPr lang="en-US" sz="2000" dirty="0" err="1">
                <a:latin typeface="Arial" charset="0"/>
              </a:rPr>
              <a:t>F</a:t>
            </a:r>
            <a:r>
              <a:rPr lang="en-US" sz="2000" baseline="-25000" dirty="0" err="1">
                <a:latin typeface="Arial" charset="0"/>
              </a:rPr>
              <a:t>grav</a:t>
            </a:r>
            <a:r>
              <a:rPr lang="en-US" sz="2000" dirty="0">
                <a:latin typeface="Arial" charset="0"/>
              </a:rPr>
              <a:t> = 0 so g = 0</a:t>
            </a:r>
          </a:p>
          <a:p>
            <a:pPr marL="457200" lvl="1" indent="0" eaLnBrk="1" hangingPunct="1">
              <a:buNone/>
            </a:pPr>
            <a:r>
              <a:rPr lang="en-US" sz="2000" dirty="0">
                <a:latin typeface="Arial" charset="0"/>
              </a:rPr>
              <a:t>   - Someone falling through the earth 																																																											</a:t>
            </a:r>
          </a:p>
          <a:p>
            <a:pPr marL="457200" lvl="1" indent="0" eaLnBrk="1" hangingPunct="1">
              <a:buNone/>
            </a:pPr>
            <a:r>
              <a:rPr lang="en-US" sz="2000" dirty="0">
                <a:latin typeface="Arial" charset="0"/>
              </a:rPr>
              <a:t>     would have 0 acceleration but </a:t>
            </a:r>
          </a:p>
          <a:p>
            <a:pPr marL="457200" lvl="1" indent="0" eaLnBrk="1" hangingPunct="1">
              <a:buNone/>
            </a:pPr>
            <a:r>
              <a:rPr lang="en-US" sz="2000" dirty="0">
                <a:latin typeface="Arial" charset="0"/>
              </a:rPr>
              <a:t>     maximum velocity at the center</a:t>
            </a:r>
          </a:p>
          <a:p>
            <a:pPr marL="457200" lvl="1" indent="0" eaLnBrk="1" hangingPunct="1">
              <a:buNone/>
            </a:pPr>
            <a:endParaRPr lang="en-US" sz="2000" dirty="0">
              <a:latin typeface="Arial" charset="0"/>
            </a:endParaRPr>
          </a:p>
          <a:p>
            <a:pPr marL="457200" lvl="1" indent="0">
              <a:buNone/>
            </a:pPr>
            <a:r>
              <a:rPr lang="en-US" sz="1400" dirty="0">
                <a:solidFill>
                  <a:srgbClr val="0000FF"/>
                </a:solidFill>
                <a:latin typeface="Arial" charset="0"/>
                <a:hlinkClick r:id="rId4"/>
              </a:rPr>
              <a:t>Falling Through The Earth: Ask a Physicist</a:t>
            </a:r>
            <a:endParaRPr lang="en-US" sz="1400" dirty="0">
              <a:solidFill>
                <a:srgbClr val="0000FF"/>
              </a:solidFill>
              <a:latin typeface="Arial" charset="0"/>
            </a:endParaRPr>
          </a:p>
          <a:p>
            <a:pPr marL="346075" indent="-346075" eaLnBrk="1" hangingPunct="1">
              <a:spcBef>
                <a:spcPct val="100000"/>
              </a:spcBef>
              <a:tabLst>
                <a:tab pos="744538" algn="l"/>
              </a:tabLst>
            </a:pPr>
            <a:r>
              <a:rPr lang="en-US" sz="2000" dirty="0">
                <a:latin typeface="Arial" charset="0"/>
              </a:rPr>
              <a:t>So if </a:t>
            </a:r>
            <a:r>
              <a:rPr lang="en-US" sz="2000" dirty="0" err="1">
                <a:latin typeface="Arial" charset="0"/>
              </a:rPr>
              <a:t>F</a:t>
            </a:r>
            <a:r>
              <a:rPr lang="en-US" sz="2000" baseline="-25000" dirty="0" err="1">
                <a:latin typeface="Arial" charset="0"/>
              </a:rPr>
              <a:t>grav</a:t>
            </a:r>
            <a:r>
              <a:rPr lang="en-US" sz="2000" baseline="-25000" dirty="0">
                <a:latin typeface="Arial" charset="0"/>
              </a:rPr>
              <a:t> </a:t>
            </a:r>
            <a:r>
              <a:rPr lang="en-US" sz="2000" dirty="0">
                <a:latin typeface="Arial" charset="0"/>
              </a:rPr>
              <a:t>decreases as one moves away from a planet, and it also decreases as you move into a planet, where is it the strongest?</a:t>
            </a:r>
          </a:p>
        </p:txBody>
      </p:sp>
      <p:pic>
        <p:nvPicPr>
          <p:cNvPr id="2" name="Picture 1"/>
          <p:cNvPicPr>
            <a:picLocks noChangeAspect="1"/>
          </p:cNvPicPr>
          <p:nvPr/>
        </p:nvPicPr>
        <p:blipFill>
          <a:blip r:embed="rId5"/>
          <a:stretch>
            <a:fillRect/>
          </a:stretch>
        </p:blipFill>
        <p:spPr>
          <a:xfrm>
            <a:off x="5978180" y="1364757"/>
            <a:ext cx="2168351" cy="2260667"/>
          </a:xfrm>
          <a:prstGeom prst="rect">
            <a:avLst/>
          </a:prstGeom>
        </p:spPr>
      </p:pic>
      <p:sp>
        <p:nvSpPr>
          <p:cNvPr id="6" name="Rounded Rectangle 5"/>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58346" y="4002237"/>
            <a:ext cx="2382871" cy="646331"/>
          </a:xfrm>
          <a:prstGeom prst="rect">
            <a:avLst/>
          </a:prstGeom>
          <a:noFill/>
        </p:spPr>
        <p:txBody>
          <a:bodyPr wrap="none" rtlCol="0">
            <a:spAutoFit/>
          </a:bodyPr>
          <a:lstStyle/>
          <a:p>
            <a:r>
              <a:rPr lang="en-US" dirty="0" err="1"/>
              <a:t>F</a:t>
            </a:r>
            <a:r>
              <a:rPr lang="en-US" baseline="-25000" dirty="0" err="1"/>
              <a:t>grav</a:t>
            </a:r>
            <a:r>
              <a:rPr lang="en-US" dirty="0"/>
              <a:t> is strongest on a</a:t>
            </a:r>
          </a:p>
          <a:p>
            <a:r>
              <a:rPr lang="en-US" dirty="0"/>
              <a:t>planet’s surface</a:t>
            </a:r>
          </a:p>
        </p:txBody>
      </p:sp>
    </p:spTree>
    <p:extLst>
      <p:ext uri="{BB962C8B-B14F-4D97-AF65-F5344CB8AC3E}">
        <p14:creationId xmlns:p14="http://schemas.microsoft.com/office/powerpoint/2010/main" val="156850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86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86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86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86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86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15715"/>
          </a:xfrm>
        </p:spPr>
        <p:txBody>
          <a:bodyPr/>
          <a:lstStyle/>
          <a:p>
            <a:r>
              <a:rPr lang="en-US" dirty="0"/>
              <a:t>Escape Speed</a:t>
            </a:r>
          </a:p>
        </p:txBody>
      </p:sp>
      <p:sp>
        <p:nvSpPr>
          <p:cNvPr id="3" name="Content Placeholder 2"/>
          <p:cNvSpPr>
            <a:spLocks noGrp="1"/>
          </p:cNvSpPr>
          <p:nvPr>
            <p:ph sz="quarter" idx="1"/>
          </p:nvPr>
        </p:nvSpPr>
        <p:spPr>
          <a:xfrm>
            <a:off x="439720" y="998831"/>
            <a:ext cx="7772400" cy="4572000"/>
          </a:xfrm>
        </p:spPr>
        <p:txBody>
          <a:bodyPr>
            <a:normAutofit/>
          </a:bodyPr>
          <a:lstStyle/>
          <a:p>
            <a:r>
              <a:rPr lang="en-US" sz="2400" dirty="0"/>
              <a:t>One way to measure the gravitational force of a planet is to refer to the speed that something needs to go to escape the gravitational force of a planet’s surface.</a:t>
            </a:r>
          </a:p>
          <a:p>
            <a:pPr marL="0" indent="0">
              <a:buNone/>
            </a:pPr>
            <a:r>
              <a:rPr lang="en-US" sz="2400" dirty="0"/>
              <a:t>     - This is speed is called the </a:t>
            </a:r>
            <a:r>
              <a:rPr lang="en-US" sz="2400" b="1" dirty="0"/>
              <a:t>Escape Speed</a:t>
            </a:r>
          </a:p>
          <a:p>
            <a:pPr marL="628650" indent="-628650">
              <a:buNone/>
            </a:pPr>
            <a:r>
              <a:rPr lang="en-US" sz="2400" b="1" dirty="0"/>
              <a:t>       </a:t>
            </a:r>
            <a:r>
              <a:rPr lang="en-US" sz="2400" dirty="0"/>
              <a:t>-Earth’s escape speed is </a:t>
            </a:r>
            <a:r>
              <a:rPr lang="en-US" sz="2400" b="1" dirty="0"/>
              <a:t>11,200 m/s </a:t>
            </a:r>
            <a:r>
              <a:rPr lang="en-US" sz="2400" dirty="0"/>
              <a:t> 		     meaning any </a:t>
            </a:r>
            <a:r>
              <a:rPr lang="en-US" sz="2400" i="1" dirty="0"/>
              <a:t>projectile</a:t>
            </a:r>
            <a:r>
              <a:rPr lang="en-US" sz="2400" dirty="0"/>
              <a:t> travelling at                                         least 11,200 m/s will be able to                                            leave earth</a:t>
            </a:r>
            <a:endParaRPr lang="en-US" sz="2400" b="1" dirty="0"/>
          </a:p>
        </p:txBody>
      </p:sp>
      <p:sp>
        <p:nvSpPr>
          <p:cNvPr id="4" name="Rounded Rectangle 3"/>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593524" y="1826059"/>
            <a:ext cx="3439270" cy="4022321"/>
          </a:xfrm>
          <a:prstGeom prst="rect">
            <a:avLst/>
          </a:prstGeom>
        </p:spPr>
      </p:pic>
    </p:spTree>
    <p:extLst>
      <p:ext uri="{BB962C8B-B14F-4D97-AF65-F5344CB8AC3E}">
        <p14:creationId xmlns:p14="http://schemas.microsoft.com/office/powerpoint/2010/main" val="2164120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Holes</a:t>
            </a:r>
          </a:p>
        </p:txBody>
      </p:sp>
      <p:sp>
        <p:nvSpPr>
          <p:cNvPr id="3" name="Content Placeholder 2"/>
          <p:cNvSpPr>
            <a:spLocks noGrp="1"/>
          </p:cNvSpPr>
          <p:nvPr>
            <p:ph sz="quarter" idx="1"/>
          </p:nvPr>
        </p:nvSpPr>
        <p:spPr/>
        <p:txBody>
          <a:bodyPr>
            <a:normAutofit/>
          </a:bodyPr>
          <a:lstStyle/>
          <a:p>
            <a:r>
              <a:rPr lang="en-US" sz="2400" dirty="0"/>
              <a:t>Black Holes are formed when a star collapses in on itself.</a:t>
            </a:r>
          </a:p>
          <a:p>
            <a:pPr marL="404813" indent="-404813">
              <a:buNone/>
            </a:pPr>
            <a:r>
              <a:rPr lang="en-US" sz="2400" dirty="0"/>
              <a:t>    - none of the mass of the star is lost, but the 		        radius is reduced to almost nothing  </a:t>
            </a:r>
          </a:p>
          <a:p>
            <a:pPr marL="566738" indent="-566738">
              <a:buNone/>
            </a:pPr>
            <a:r>
              <a:rPr lang="en-US" sz="2400" dirty="0"/>
              <a:t>      - According to Newton this would create a tremendous gravitational force  </a:t>
            </a:r>
          </a:p>
          <a:p>
            <a:pPr marL="512763" indent="-512763">
              <a:buNone/>
            </a:pPr>
            <a:r>
              <a:rPr lang="en-US" sz="2400" dirty="0"/>
              <a:t>     - The black in the term Black Hole refers to the fact that light can’t escape its gravitational pull </a:t>
            </a:r>
          </a:p>
          <a:p>
            <a:pPr marL="512763" indent="-512763">
              <a:buNone/>
            </a:pPr>
            <a:r>
              <a:rPr lang="en-US" sz="2400"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883061634"/>
              </p:ext>
            </p:extLst>
          </p:nvPr>
        </p:nvGraphicFramePr>
        <p:xfrm>
          <a:off x="6444271" y="1913812"/>
          <a:ext cx="1703246" cy="796602"/>
        </p:xfrm>
        <a:graphic>
          <a:graphicData uri="http://schemas.openxmlformats.org/presentationml/2006/ole">
            <mc:AlternateContent xmlns:mc="http://schemas.openxmlformats.org/markup-compatibility/2006">
              <mc:Choice xmlns:v="urn:schemas-microsoft-com:vml" Requires="v">
                <p:oleObj spid="_x0000_s728079" name="Equation" r:id="rId3" imgW="1574640" imgH="736560" progId="Equation.3">
                  <p:embed/>
                </p:oleObj>
              </mc:Choice>
              <mc:Fallback>
                <p:oleObj name="Equation" r:id="rId3" imgW="157464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71" y="1913812"/>
                        <a:ext cx="1703246" cy="796602"/>
                      </a:xfrm>
                      <a:prstGeom prst="rect">
                        <a:avLst/>
                      </a:prstGeom>
                      <a:noFill/>
                      <a:extLst/>
                    </p:spPr>
                  </p:pic>
                </p:oleObj>
              </mc:Fallback>
            </mc:AlternateContent>
          </a:graphicData>
        </a:graphic>
      </p:graphicFrame>
      <p:pic>
        <p:nvPicPr>
          <p:cNvPr id="5" name="Picture 4" descr="could-this-be-a-black-hol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770" y="3916997"/>
            <a:ext cx="2023367" cy="2697822"/>
          </a:xfrm>
          <a:prstGeom prst="rect">
            <a:avLst/>
          </a:prstGeom>
        </p:spPr>
      </p:pic>
      <p:sp>
        <p:nvSpPr>
          <p:cNvPr id="6" name="Rounded Rectangle 5"/>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18722" y="4417761"/>
            <a:ext cx="3126277" cy="461665"/>
          </a:xfrm>
          <a:prstGeom prst="rect">
            <a:avLst/>
          </a:prstGeom>
          <a:noFill/>
        </p:spPr>
        <p:txBody>
          <a:bodyPr wrap="none" rtlCol="0">
            <a:spAutoFit/>
          </a:bodyPr>
          <a:lstStyle/>
          <a:p>
            <a:r>
              <a:rPr lang="en-US" sz="2400" dirty="0">
                <a:latin typeface="+mn-lt"/>
              </a:rPr>
              <a:t>Why are they called holes?</a:t>
            </a:r>
          </a:p>
        </p:txBody>
      </p:sp>
      <p:sp>
        <p:nvSpPr>
          <p:cNvPr id="8" name="TextBox 7"/>
          <p:cNvSpPr txBox="1"/>
          <p:nvPr/>
        </p:nvSpPr>
        <p:spPr>
          <a:xfrm>
            <a:off x="1391698" y="4904120"/>
            <a:ext cx="7571303" cy="1200328"/>
          </a:xfrm>
          <a:prstGeom prst="rect">
            <a:avLst/>
          </a:prstGeom>
          <a:noFill/>
        </p:spPr>
        <p:txBody>
          <a:bodyPr wrap="none" rtlCol="0">
            <a:spAutoFit/>
          </a:bodyPr>
          <a:lstStyle/>
          <a:p>
            <a:r>
              <a:rPr lang="en-US" sz="2400" dirty="0">
                <a:latin typeface="+mn-lt"/>
              </a:rPr>
              <a:t>To understand that, you need to 					</a:t>
            </a:r>
          </a:p>
          <a:p>
            <a:r>
              <a:rPr lang="en-US" sz="2400" dirty="0">
                <a:latin typeface="+mn-lt"/>
              </a:rPr>
              <a:t>understand Einstein’s explanation of </a:t>
            </a:r>
          </a:p>
          <a:p>
            <a:r>
              <a:rPr lang="en-US" sz="2400" dirty="0">
                <a:latin typeface="+mn-lt"/>
              </a:rPr>
              <a:t>gravity</a:t>
            </a:r>
          </a:p>
        </p:txBody>
      </p:sp>
    </p:spTree>
    <p:extLst>
      <p:ext uri="{BB962C8B-B14F-4D97-AF65-F5344CB8AC3E}">
        <p14:creationId xmlns:p14="http://schemas.microsoft.com/office/powerpoint/2010/main" val="28904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idx="4294967295"/>
          </p:nvPr>
        </p:nvSpPr>
        <p:spPr>
          <a:xfrm>
            <a:off x="0" y="0"/>
            <a:ext cx="9144000" cy="1009650"/>
          </a:xfrm>
        </p:spPr>
        <p:txBody>
          <a:bodyPr/>
          <a:lstStyle/>
          <a:p>
            <a:pPr eaLnBrk="1" hangingPunct="1"/>
            <a:r>
              <a:rPr lang="en-US">
                <a:latin typeface="Arial" charset="0"/>
              </a:rPr>
              <a:t>Einstein</a:t>
            </a:r>
            <a:r>
              <a:rPr lang="ja-JP" altLang="en-US">
                <a:latin typeface="Arial" charset="0"/>
              </a:rPr>
              <a:t>’</a:t>
            </a:r>
            <a:r>
              <a:rPr lang="en-US">
                <a:latin typeface="Arial" charset="0"/>
              </a:rPr>
              <a:t>s Theory of Gravitation</a:t>
            </a:r>
          </a:p>
        </p:txBody>
      </p:sp>
      <p:sp>
        <p:nvSpPr>
          <p:cNvPr id="654339" name="Rectangle 3"/>
          <p:cNvSpPr>
            <a:spLocks noGrp="1" noChangeArrowheads="1"/>
          </p:cNvSpPr>
          <p:nvPr>
            <p:ph type="body" idx="4294967295"/>
          </p:nvPr>
        </p:nvSpPr>
        <p:spPr>
          <a:xfrm>
            <a:off x="111125" y="1049338"/>
            <a:ext cx="6237288" cy="5243512"/>
          </a:xfrm>
        </p:spPr>
        <p:txBody>
          <a:bodyPr>
            <a:normAutofit fontScale="92500"/>
          </a:bodyPr>
          <a:lstStyle/>
          <a:p>
            <a:pPr eaLnBrk="1" hangingPunct="1"/>
            <a:r>
              <a:rPr lang="en-US" dirty="0" err="1"/>
              <a:t>Einsteins</a:t>
            </a:r>
            <a:r>
              <a:rPr lang="en-US" dirty="0"/>
              <a:t> General Theory of Relativity proposed that space and time were a single four dimensional entity he referred to as </a:t>
            </a:r>
            <a:r>
              <a:rPr lang="en-US" b="1" i="1" dirty="0">
                <a:effectLst>
                  <a:outerShdw blurRad="38100" dist="38100" dir="2700000" algn="tl">
                    <a:srgbClr val="DDDDDD"/>
                  </a:outerShdw>
                </a:effectLst>
              </a:rPr>
              <a:t>space-time</a:t>
            </a:r>
            <a:r>
              <a:rPr lang="en-US" dirty="0"/>
              <a:t> and an object with mass deforms space-time</a:t>
            </a:r>
          </a:p>
          <a:p>
            <a:pPr marL="512763" indent="-512763" eaLnBrk="1" hangingPunct="1">
              <a:buNone/>
            </a:pPr>
            <a:r>
              <a:rPr lang="en-US" dirty="0"/>
              <a:t>     - the greater the mass of an object, the greater the deformation of space-time around the object.</a:t>
            </a:r>
          </a:p>
          <a:p>
            <a:pPr eaLnBrk="1" hangingPunct="1"/>
            <a:r>
              <a:rPr lang="en-US" sz="2400" dirty="0"/>
              <a:t>The warped space-time affects the motion of other objects</a:t>
            </a:r>
          </a:p>
          <a:p>
            <a:pPr marL="404813" indent="-404813" eaLnBrk="1" hangingPunct="1">
              <a:buNone/>
            </a:pPr>
            <a:r>
              <a:rPr lang="en-US" sz="2400" dirty="0"/>
              <a:t>    -according to Einstein, objects like the	              planets in our solar system orbit a more      </a:t>
            </a:r>
          </a:p>
          <a:p>
            <a:pPr marL="404813" indent="-404813" eaLnBrk="1" hangingPunct="1">
              <a:buNone/>
            </a:pPr>
            <a:r>
              <a:rPr lang="en-US" sz="2400" dirty="0"/>
              <a:t>      massive object like the sun because the   </a:t>
            </a:r>
          </a:p>
          <a:p>
            <a:pPr marL="404813" indent="-404813" eaLnBrk="1" hangingPunct="1">
              <a:buNone/>
            </a:pPr>
            <a:r>
              <a:rPr lang="en-US" sz="2400" dirty="0"/>
              <a:t>     distortion of space-time by the sun causes </a:t>
            </a:r>
          </a:p>
          <a:p>
            <a:pPr marL="404813" indent="-404813" eaLnBrk="1" hangingPunct="1">
              <a:buNone/>
            </a:pPr>
            <a:r>
              <a:rPr lang="en-US" sz="2400" dirty="0"/>
              <a:t>     their paths to curve</a:t>
            </a:r>
          </a:p>
        </p:txBody>
      </p:sp>
      <p:sp>
        <p:nvSpPr>
          <p:cNvPr id="6" name="Rounded Rectangle 5"/>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v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530" y="4444781"/>
            <a:ext cx="4208841" cy="1926860"/>
          </a:xfrm>
          <a:prstGeom prst="rect">
            <a:avLst/>
          </a:prstGeom>
        </p:spPr>
      </p:pic>
      <p:pic>
        <p:nvPicPr>
          <p:cNvPr id="7" name="Picture 6" descr="general-relativ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445" y="1211753"/>
            <a:ext cx="2725973" cy="1976330"/>
          </a:xfrm>
          <a:prstGeom prst="rect">
            <a:avLst/>
          </a:prstGeom>
        </p:spPr>
      </p:pic>
    </p:spTree>
    <p:extLst>
      <p:ext uri="{BB962C8B-B14F-4D97-AF65-F5344CB8AC3E}">
        <p14:creationId xmlns:p14="http://schemas.microsoft.com/office/powerpoint/2010/main" val="24940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43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ndli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027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1187"/>
          </a:xfrm>
        </p:spPr>
        <p:txBody>
          <a:bodyPr>
            <a:normAutofit fontScale="90000"/>
          </a:bodyPr>
          <a:lstStyle/>
          <a:p>
            <a:r>
              <a:rPr lang="en-US" dirty="0"/>
              <a:t>Gravity Before Newton</a:t>
            </a:r>
          </a:p>
        </p:txBody>
      </p:sp>
      <p:sp>
        <p:nvSpPr>
          <p:cNvPr id="3" name="Content Placeholder 2"/>
          <p:cNvSpPr>
            <a:spLocks noGrp="1"/>
          </p:cNvSpPr>
          <p:nvPr>
            <p:ph sz="quarter" idx="1"/>
          </p:nvPr>
        </p:nvSpPr>
        <p:spPr>
          <a:xfrm>
            <a:off x="457199" y="1133474"/>
            <a:ext cx="8505825" cy="5591175"/>
          </a:xfrm>
        </p:spPr>
        <p:txBody>
          <a:bodyPr>
            <a:normAutofit/>
          </a:bodyPr>
          <a:lstStyle/>
          <a:p>
            <a:r>
              <a:rPr lang="en-US" sz="2200" dirty="0"/>
              <a:t>1575 -1596 </a:t>
            </a:r>
            <a:r>
              <a:rPr lang="en-US" sz="2200" dirty="0" err="1"/>
              <a:t>Tycho</a:t>
            </a:r>
            <a:r>
              <a:rPr lang="en-US" sz="2200" dirty="0"/>
              <a:t> Brahe </a:t>
            </a:r>
          </a:p>
          <a:p>
            <a:pPr>
              <a:buNone/>
            </a:pPr>
            <a:r>
              <a:rPr lang="en-US" sz="2200" dirty="0"/>
              <a:t>     -Danish Astronomer who made careful </a:t>
            </a:r>
          </a:p>
          <a:p>
            <a:pPr>
              <a:buNone/>
            </a:pPr>
            <a:r>
              <a:rPr lang="en-US" sz="2200" dirty="0"/>
              <a:t>       observations of planetary motion.</a:t>
            </a:r>
          </a:p>
          <a:p>
            <a:r>
              <a:rPr lang="en-US" sz="2200" dirty="0"/>
              <a:t>1609 &amp; 1619– Johannes </a:t>
            </a:r>
            <a:r>
              <a:rPr lang="en-US" sz="2200" dirty="0" err="1"/>
              <a:t>Kepler</a:t>
            </a:r>
            <a:r>
              <a:rPr lang="en-US" sz="2200" dirty="0"/>
              <a:t> </a:t>
            </a:r>
          </a:p>
          <a:p>
            <a:pPr>
              <a:buNone/>
            </a:pPr>
            <a:r>
              <a:rPr lang="en-US" sz="2200" dirty="0"/>
              <a:t>     - After studying Brahe’s data </a:t>
            </a:r>
            <a:r>
              <a:rPr lang="en-US" sz="2200" dirty="0" err="1"/>
              <a:t>Kepler</a:t>
            </a:r>
            <a:r>
              <a:rPr lang="en-US" sz="2200" dirty="0"/>
              <a:t> </a:t>
            </a:r>
          </a:p>
          <a:p>
            <a:pPr>
              <a:buNone/>
            </a:pPr>
            <a:r>
              <a:rPr lang="en-US" sz="2200" dirty="0"/>
              <a:t>       developed three laws of planetary motion</a:t>
            </a:r>
          </a:p>
          <a:p>
            <a:pPr marL="857250" indent="-857250">
              <a:buNone/>
            </a:pPr>
            <a:r>
              <a:rPr lang="en-US" sz="2400" dirty="0"/>
              <a:t>         -</a:t>
            </a:r>
            <a:r>
              <a:rPr lang="en-US" sz="1800" dirty="0"/>
              <a:t>The paths of planets around the sun are elliptical in shape, with the   center  of the sun being located at one focus</a:t>
            </a:r>
          </a:p>
          <a:p>
            <a:pPr marL="857250" indent="-857250">
              <a:buNone/>
            </a:pPr>
            <a:r>
              <a:rPr lang="en-US" sz="1800" dirty="0"/>
              <a:t>            - An imaginary line drawn from the center of the sun to the center of a planet will sweep out equal areas in equal times</a:t>
            </a:r>
          </a:p>
          <a:p>
            <a:pPr marL="857250" indent="-857250">
              <a:buNone/>
            </a:pPr>
            <a:r>
              <a:rPr lang="en-US" sz="1800" dirty="0"/>
              <a:t>            - The ratio of the squares of the periods of any two planets is equal to the</a:t>
            </a:r>
          </a:p>
          <a:p>
            <a:pPr marL="857250" indent="-857250">
              <a:buNone/>
            </a:pPr>
            <a:r>
              <a:rPr lang="en-US" sz="1800" dirty="0"/>
              <a:t>               ratio of the cubes of their average distance from the sun</a:t>
            </a:r>
          </a:p>
          <a:p>
            <a:pPr marL="285750" indent="-285750"/>
            <a:r>
              <a:rPr lang="en-US" sz="2200" dirty="0"/>
              <a:t>1634 – Galileo determines that objects in a free fall accelerate</a:t>
            </a:r>
          </a:p>
          <a:p>
            <a:pPr marL="285750" indent="-285750">
              <a:buNone/>
            </a:pPr>
            <a:r>
              <a:rPr lang="en-US" sz="2200" dirty="0"/>
              <a:t>                at 9.8 m/s</a:t>
            </a:r>
            <a:r>
              <a:rPr lang="en-US" sz="2200" baseline="30000" dirty="0"/>
              <a:t>2</a:t>
            </a:r>
            <a:endParaRPr lang="en-US" sz="2200" dirty="0"/>
          </a:p>
        </p:txBody>
      </p:sp>
      <p:pic>
        <p:nvPicPr>
          <p:cNvPr id="720898" name="Picture 2" descr="C:\Users\Tom\Pictures\Johannes_Kepler_1610.jpg"/>
          <p:cNvPicPr>
            <a:picLocks noChangeAspect="1" noChangeArrowheads="1"/>
          </p:cNvPicPr>
          <p:nvPr/>
        </p:nvPicPr>
        <p:blipFill>
          <a:blip r:embed="rId3" cstate="print"/>
          <a:srcRect/>
          <a:stretch>
            <a:fillRect/>
          </a:stretch>
        </p:blipFill>
        <p:spPr bwMode="auto">
          <a:xfrm>
            <a:off x="7319565" y="1836738"/>
            <a:ext cx="1052910" cy="1506537"/>
          </a:xfrm>
          <a:prstGeom prst="rect">
            <a:avLst/>
          </a:prstGeom>
          <a:noFill/>
        </p:spPr>
      </p:pic>
      <p:pic>
        <p:nvPicPr>
          <p:cNvPr id="720900" name="Picture 4" descr="C:\Users\Tom\Pictures\tycho_brahe.gif"/>
          <p:cNvPicPr>
            <a:picLocks noChangeAspect="1" noChangeArrowheads="1"/>
          </p:cNvPicPr>
          <p:nvPr/>
        </p:nvPicPr>
        <p:blipFill>
          <a:blip r:embed="rId4" cstate="print"/>
          <a:srcRect/>
          <a:stretch>
            <a:fillRect/>
          </a:stretch>
        </p:blipFill>
        <p:spPr bwMode="auto">
          <a:xfrm>
            <a:off x="5886450" y="842964"/>
            <a:ext cx="1285875" cy="1638219"/>
          </a:xfrm>
          <a:prstGeom prst="rect">
            <a:avLst/>
          </a:prstGeom>
          <a:noFill/>
        </p:spPr>
      </p:pic>
      <p:sp>
        <p:nvSpPr>
          <p:cNvPr id="7" name="Rounded Rectangle 6"/>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08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19670"/>
          </a:xfrm>
        </p:spPr>
        <p:txBody>
          <a:bodyPr/>
          <a:lstStyle/>
          <a:p>
            <a:r>
              <a:rPr lang="en-US" dirty="0"/>
              <a:t>Relativity and Black Holes</a:t>
            </a:r>
          </a:p>
        </p:txBody>
      </p:sp>
      <p:pic>
        <p:nvPicPr>
          <p:cNvPr id="4" name="Picture 3" descr="f842dc5c-a38c-4a5b-b1f5-d042e072079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716" y="1364508"/>
            <a:ext cx="3930045" cy="4696404"/>
          </a:xfrm>
          <a:prstGeom prst="rect">
            <a:avLst/>
          </a:prstGeom>
        </p:spPr>
      </p:pic>
      <p:sp>
        <p:nvSpPr>
          <p:cNvPr id="5" name="Rounded Rectangle 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7" name="TextBox 6"/>
          <p:cNvSpPr txBox="1"/>
          <p:nvPr/>
        </p:nvSpPr>
        <p:spPr>
          <a:xfrm>
            <a:off x="499931" y="1175368"/>
            <a:ext cx="4549893" cy="830997"/>
          </a:xfrm>
          <a:prstGeom prst="rect">
            <a:avLst/>
          </a:prstGeom>
          <a:noFill/>
        </p:spPr>
        <p:txBody>
          <a:bodyPr wrap="none" rtlCol="0">
            <a:spAutoFit/>
          </a:bodyPr>
          <a:lstStyle/>
          <a:p>
            <a:r>
              <a:rPr lang="en-US" sz="2400" dirty="0">
                <a:latin typeface="+mn-lt"/>
              </a:rPr>
              <a:t>The distortion of space-time created by</a:t>
            </a:r>
          </a:p>
          <a:p>
            <a:r>
              <a:rPr lang="en-US" sz="2400" dirty="0">
                <a:latin typeface="+mn-lt"/>
              </a:rPr>
              <a:t>black holes is massive</a:t>
            </a:r>
          </a:p>
        </p:txBody>
      </p:sp>
      <p:sp>
        <p:nvSpPr>
          <p:cNvPr id="8" name="TextBox 7"/>
          <p:cNvSpPr txBox="1"/>
          <p:nvPr/>
        </p:nvSpPr>
        <p:spPr>
          <a:xfrm>
            <a:off x="540466" y="2026496"/>
            <a:ext cx="4645322" cy="1569660"/>
          </a:xfrm>
          <a:prstGeom prst="rect">
            <a:avLst/>
          </a:prstGeom>
          <a:noFill/>
        </p:spPr>
        <p:txBody>
          <a:bodyPr wrap="none" rtlCol="0">
            <a:spAutoFit/>
          </a:bodyPr>
          <a:lstStyle/>
          <a:p>
            <a:r>
              <a:rPr lang="en-US" sz="2400" dirty="0">
                <a:latin typeface="+mn-lt"/>
              </a:rPr>
              <a:t>The closer one gets to a black hole the</a:t>
            </a:r>
          </a:p>
          <a:p>
            <a:r>
              <a:rPr lang="en-US" sz="2400" dirty="0">
                <a:latin typeface="+mn-lt"/>
              </a:rPr>
              <a:t>greater the curvature of space and the</a:t>
            </a:r>
          </a:p>
          <a:p>
            <a:r>
              <a:rPr lang="en-US" sz="2400" dirty="0">
                <a:latin typeface="+mn-lt"/>
              </a:rPr>
              <a:t>black hole is basically a bottomless pit in </a:t>
            </a:r>
          </a:p>
          <a:p>
            <a:r>
              <a:rPr lang="en-US" sz="2400" dirty="0">
                <a:latin typeface="+mn-lt"/>
              </a:rPr>
              <a:t>space-time</a:t>
            </a:r>
          </a:p>
        </p:txBody>
      </p:sp>
      <p:sp>
        <p:nvSpPr>
          <p:cNvPr id="10" name="TextBox 9"/>
          <p:cNvSpPr txBox="1"/>
          <p:nvPr/>
        </p:nvSpPr>
        <p:spPr>
          <a:xfrm>
            <a:off x="648558" y="3512593"/>
            <a:ext cx="4384283" cy="1200328"/>
          </a:xfrm>
          <a:prstGeom prst="rect">
            <a:avLst/>
          </a:prstGeom>
          <a:noFill/>
        </p:spPr>
        <p:txBody>
          <a:bodyPr wrap="none" rtlCol="0">
            <a:spAutoFit/>
          </a:bodyPr>
          <a:lstStyle/>
          <a:p>
            <a:r>
              <a:rPr lang="en-US" sz="2400" dirty="0">
                <a:latin typeface="+mn-lt"/>
              </a:rPr>
              <a:t>The boundary between the inside of a </a:t>
            </a:r>
          </a:p>
          <a:p>
            <a:r>
              <a:rPr lang="en-US" sz="2400" dirty="0">
                <a:latin typeface="+mn-lt"/>
              </a:rPr>
              <a:t>black hole and the rest of the universe </a:t>
            </a:r>
          </a:p>
          <a:p>
            <a:r>
              <a:rPr lang="en-US" sz="2400" dirty="0">
                <a:latin typeface="+mn-lt"/>
              </a:rPr>
              <a:t>is called the </a:t>
            </a:r>
            <a:r>
              <a:rPr lang="en-US" sz="2400" b="1" dirty="0">
                <a:latin typeface="+mn-lt"/>
              </a:rPr>
              <a:t>event horizon</a:t>
            </a:r>
          </a:p>
        </p:txBody>
      </p:sp>
      <p:sp>
        <p:nvSpPr>
          <p:cNvPr id="11" name="TextBox 10"/>
          <p:cNvSpPr txBox="1"/>
          <p:nvPr/>
        </p:nvSpPr>
        <p:spPr>
          <a:xfrm>
            <a:off x="635047" y="4674450"/>
            <a:ext cx="4167427" cy="830997"/>
          </a:xfrm>
          <a:prstGeom prst="rect">
            <a:avLst/>
          </a:prstGeom>
          <a:noFill/>
        </p:spPr>
        <p:txBody>
          <a:bodyPr wrap="none" rtlCol="0">
            <a:spAutoFit/>
          </a:bodyPr>
          <a:lstStyle/>
          <a:p>
            <a:r>
              <a:rPr lang="en-US" sz="2400" dirty="0">
                <a:latin typeface="+mn-lt"/>
              </a:rPr>
              <a:t>Anything crossing the event horizon</a:t>
            </a:r>
          </a:p>
          <a:p>
            <a:r>
              <a:rPr lang="en-US" sz="2400" dirty="0">
                <a:latin typeface="+mn-lt"/>
              </a:rPr>
              <a:t>can never return to the universe</a:t>
            </a:r>
          </a:p>
        </p:txBody>
      </p:sp>
      <p:sp>
        <p:nvSpPr>
          <p:cNvPr id="6" name="TextBox 5"/>
          <p:cNvSpPr txBox="1"/>
          <p:nvPr/>
        </p:nvSpPr>
        <p:spPr>
          <a:xfrm>
            <a:off x="662070" y="5498559"/>
            <a:ext cx="4160113" cy="830997"/>
          </a:xfrm>
          <a:prstGeom prst="rect">
            <a:avLst/>
          </a:prstGeom>
          <a:noFill/>
        </p:spPr>
        <p:txBody>
          <a:bodyPr wrap="none" rtlCol="0">
            <a:spAutoFit/>
          </a:bodyPr>
          <a:lstStyle/>
          <a:p>
            <a:r>
              <a:rPr lang="en-US" sz="2400" dirty="0">
                <a:latin typeface="+mn-lt"/>
              </a:rPr>
              <a:t>More importantly, the tidal forces</a:t>
            </a:r>
          </a:p>
          <a:p>
            <a:r>
              <a:rPr lang="en-US" sz="2400" dirty="0">
                <a:latin typeface="+mn-lt"/>
              </a:rPr>
              <a:t>of a black hole would tear you apart</a:t>
            </a:r>
          </a:p>
        </p:txBody>
      </p:sp>
    </p:spTree>
    <p:extLst>
      <p:ext uri="{BB962C8B-B14F-4D97-AF65-F5344CB8AC3E}">
        <p14:creationId xmlns:p14="http://schemas.microsoft.com/office/powerpoint/2010/main" val="872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Tidal Forces</a:t>
            </a:r>
          </a:p>
        </p:txBody>
      </p:sp>
      <p:sp>
        <p:nvSpPr>
          <p:cNvPr id="3" name="Content Placeholder 2"/>
          <p:cNvSpPr>
            <a:spLocks noGrp="1"/>
          </p:cNvSpPr>
          <p:nvPr>
            <p:ph sz="quarter" idx="1"/>
          </p:nvPr>
        </p:nvSpPr>
        <p:spPr/>
        <p:txBody>
          <a:bodyPr>
            <a:normAutofit fontScale="92500" lnSpcReduction="20000"/>
          </a:bodyPr>
          <a:lstStyle/>
          <a:p>
            <a:r>
              <a:rPr lang="en-US" dirty="0"/>
              <a:t>Are created when the force of gravity acting on an                 object isn’t equal across the entire object</a:t>
            </a:r>
          </a:p>
          <a:p>
            <a:pPr marL="338138" indent="-338138">
              <a:buNone/>
            </a:pPr>
            <a:r>
              <a:rPr lang="en-US" dirty="0"/>
              <a:t>   -The gravitational forces at the event horizon		              are so extreme that they would create 			 exceptionally strong tidal forces in anything that                       approaches it.</a:t>
            </a:r>
          </a:p>
          <a:p>
            <a:pPr marL="404813" indent="-404813">
              <a:buNone/>
            </a:pPr>
            <a:r>
              <a:rPr lang="en-US" dirty="0"/>
              <a:t>    - Tidal forces acting on an astronaut falling		             feet-first toward a black hole.  The pull		               of the black hole would be much stronger			 on his feet than on his head.  This would 		         cause his feet to accelerate faster than his                                  head stretching and ultimately tear him apart.</a:t>
            </a:r>
          </a:p>
          <a:p>
            <a:pPr marL="284163" indent="-284163">
              <a:buNone/>
            </a:pPr>
            <a:r>
              <a:rPr lang="en-US" dirty="0"/>
              <a:t>   </a:t>
            </a:r>
          </a:p>
        </p:txBody>
      </p:sp>
      <p:sp>
        <p:nvSpPr>
          <p:cNvPr id="4" name="Rounded Rectangle 3"/>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pic>
        <p:nvPicPr>
          <p:cNvPr id="6" name="Picture 5" descr="i1561tidalht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421" y="1438474"/>
            <a:ext cx="1249680" cy="2743200"/>
          </a:xfrm>
          <a:prstGeom prst="rect">
            <a:avLst/>
          </a:prstGeom>
        </p:spPr>
      </p:pic>
      <p:pic>
        <p:nvPicPr>
          <p:cNvPr id="7" name="Picture 6" descr="tumblr_mo8c73XqtH1ririjeo1_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669" y="4215110"/>
            <a:ext cx="2453749" cy="2453749"/>
          </a:xfrm>
          <a:prstGeom prst="rect">
            <a:avLst/>
          </a:prstGeom>
        </p:spPr>
      </p:pic>
    </p:spTree>
    <p:extLst>
      <p:ext uri="{BB962C8B-B14F-4D97-AF65-F5344CB8AC3E}">
        <p14:creationId xmlns:p14="http://schemas.microsoft.com/office/powerpoint/2010/main" val="8496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42" y="315168"/>
            <a:ext cx="7772400" cy="860200"/>
          </a:xfrm>
        </p:spPr>
        <p:txBody>
          <a:bodyPr/>
          <a:lstStyle/>
          <a:p>
            <a:r>
              <a:rPr lang="en-US" dirty="0"/>
              <a:t>Tidal Forces Closer to Home</a:t>
            </a:r>
          </a:p>
        </p:txBody>
      </p:sp>
      <p:pic>
        <p:nvPicPr>
          <p:cNvPr id="4" name="Picture 3" descr="C:\Users\Tom\Pictures\bay_of_fundy_tides.jpg"/>
          <p:cNvPicPr>
            <a:picLocks noChangeAspect="1" noChangeArrowheads="1"/>
          </p:cNvPicPr>
          <p:nvPr/>
        </p:nvPicPr>
        <p:blipFill>
          <a:blip r:embed="rId2" cstate="print"/>
          <a:srcRect/>
          <a:stretch>
            <a:fillRect/>
          </a:stretch>
        </p:blipFill>
        <p:spPr bwMode="auto">
          <a:xfrm>
            <a:off x="2868436" y="2459210"/>
            <a:ext cx="4114800" cy="3086100"/>
          </a:xfrm>
          <a:prstGeom prst="rect">
            <a:avLst/>
          </a:prstGeom>
          <a:noFill/>
        </p:spPr>
      </p:pic>
      <p:sp>
        <p:nvSpPr>
          <p:cNvPr id="5" name="TextBox 4"/>
          <p:cNvSpPr txBox="1"/>
          <p:nvPr/>
        </p:nvSpPr>
        <p:spPr>
          <a:xfrm>
            <a:off x="3271589" y="2064701"/>
            <a:ext cx="1159356" cy="369332"/>
          </a:xfrm>
          <a:prstGeom prst="rect">
            <a:avLst/>
          </a:prstGeom>
          <a:noFill/>
        </p:spPr>
        <p:txBody>
          <a:bodyPr wrap="none" rtlCol="0">
            <a:spAutoFit/>
          </a:bodyPr>
          <a:lstStyle/>
          <a:p>
            <a:r>
              <a:rPr lang="en-US" dirty="0"/>
              <a:t>High Tide</a:t>
            </a:r>
          </a:p>
        </p:txBody>
      </p:sp>
      <p:sp>
        <p:nvSpPr>
          <p:cNvPr id="6" name="TextBox 5"/>
          <p:cNvSpPr txBox="1"/>
          <p:nvPr/>
        </p:nvSpPr>
        <p:spPr>
          <a:xfrm>
            <a:off x="5482487" y="2064701"/>
            <a:ext cx="1108060" cy="369332"/>
          </a:xfrm>
          <a:prstGeom prst="rect">
            <a:avLst/>
          </a:prstGeom>
          <a:noFill/>
        </p:spPr>
        <p:txBody>
          <a:bodyPr wrap="none" rtlCol="0">
            <a:spAutoFit/>
          </a:bodyPr>
          <a:lstStyle/>
          <a:p>
            <a:r>
              <a:rPr lang="en-US" dirty="0"/>
              <a:t>Low Tide</a:t>
            </a:r>
          </a:p>
        </p:txBody>
      </p:sp>
      <p:sp>
        <p:nvSpPr>
          <p:cNvPr id="7" name="TextBox 6"/>
          <p:cNvSpPr txBox="1"/>
          <p:nvPr/>
        </p:nvSpPr>
        <p:spPr>
          <a:xfrm>
            <a:off x="2788764" y="5583411"/>
            <a:ext cx="4328491" cy="646331"/>
          </a:xfrm>
          <a:prstGeom prst="rect">
            <a:avLst/>
          </a:prstGeom>
          <a:noFill/>
        </p:spPr>
        <p:txBody>
          <a:bodyPr wrap="none" rtlCol="0">
            <a:spAutoFit/>
          </a:bodyPr>
          <a:lstStyle/>
          <a:p>
            <a:r>
              <a:rPr lang="en-US" dirty="0"/>
              <a:t>Bay of Fundy Nova Scotia where tides </a:t>
            </a:r>
          </a:p>
          <a:p>
            <a:r>
              <a:rPr lang="en-US" dirty="0"/>
              <a:t>can vary by as much as 16m (54 </a:t>
            </a:r>
            <a:r>
              <a:rPr lang="en-US" dirty="0" err="1"/>
              <a:t>ft</a:t>
            </a:r>
            <a:r>
              <a:rPr lang="en-US" dirty="0"/>
              <a:t>) daily</a:t>
            </a:r>
          </a:p>
        </p:txBody>
      </p:sp>
      <p:sp>
        <p:nvSpPr>
          <p:cNvPr id="10" name="TextBox 9"/>
          <p:cNvSpPr txBox="1"/>
          <p:nvPr/>
        </p:nvSpPr>
        <p:spPr>
          <a:xfrm>
            <a:off x="834344" y="1161858"/>
            <a:ext cx="8309656" cy="1107996"/>
          </a:xfrm>
          <a:prstGeom prst="rect">
            <a:avLst/>
          </a:prstGeom>
          <a:noFill/>
        </p:spPr>
        <p:txBody>
          <a:bodyPr wrap="square" rtlCol="0">
            <a:spAutoFit/>
          </a:bodyPr>
          <a:lstStyle/>
          <a:p>
            <a:r>
              <a:rPr lang="en-US" sz="2400" dirty="0">
                <a:latin typeface="+mn-lt"/>
              </a:rPr>
              <a:t>Tidal forces created by the gravitational attraction between the moon and the earth create tides on earth</a:t>
            </a:r>
          </a:p>
          <a:p>
            <a:endParaRPr lang="en-US" dirty="0"/>
          </a:p>
        </p:txBody>
      </p:sp>
      <p:sp>
        <p:nvSpPr>
          <p:cNvPr id="21" name="Rounded Rectangle 20"/>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Tree>
    <p:extLst>
      <p:ext uri="{BB962C8B-B14F-4D97-AF65-F5344CB8AC3E}">
        <p14:creationId xmlns:p14="http://schemas.microsoft.com/office/powerpoint/2010/main" val="7813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79" y="288146"/>
            <a:ext cx="8850121" cy="792651"/>
          </a:xfrm>
        </p:spPr>
        <p:txBody>
          <a:bodyPr>
            <a:normAutofit fontScale="90000"/>
          </a:bodyPr>
          <a:lstStyle/>
          <a:p>
            <a:r>
              <a:rPr lang="en-US" dirty="0"/>
              <a:t>Newton’s Law of Gravitation and Tidal Forces</a:t>
            </a:r>
          </a:p>
        </p:txBody>
      </p:sp>
      <p:pic>
        <p:nvPicPr>
          <p:cNvPr id="4" name="Picture 2"/>
          <p:cNvPicPr>
            <a:picLocks noChangeAspect="1" noChangeArrowheads="1"/>
          </p:cNvPicPr>
          <p:nvPr/>
        </p:nvPicPr>
        <p:blipFill>
          <a:blip r:embed="rId2" cstate="print"/>
          <a:srcRect/>
          <a:stretch>
            <a:fillRect/>
          </a:stretch>
        </p:blipFill>
        <p:spPr bwMode="auto">
          <a:xfrm>
            <a:off x="1026264" y="3864040"/>
            <a:ext cx="7110413" cy="2438400"/>
          </a:xfrm>
          <a:prstGeom prst="rect">
            <a:avLst/>
          </a:prstGeom>
          <a:noFill/>
          <a:ln w="9525">
            <a:noFill/>
            <a:miter lim="800000"/>
            <a:headEnd/>
            <a:tailEnd/>
          </a:ln>
        </p:spPr>
      </p:pic>
      <p:cxnSp>
        <p:nvCxnSpPr>
          <p:cNvPr id="5" name="Straight Arrow Connector 4"/>
          <p:cNvCxnSpPr/>
          <p:nvPr/>
        </p:nvCxnSpPr>
        <p:spPr>
          <a:xfrm>
            <a:off x="3222552" y="4885451"/>
            <a:ext cx="1295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002594" y="4379071"/>
            <a:ext cx="990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24200" y="5603130"/>
            <a:ext cx="990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43339" y="5226991"/>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598" y="4482291"/>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92175" y="5235641"/>
            <a:ext cx="457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78594" y="5867400"/>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74135" y="4514751"/>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74135" y="5892769"/>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16" name="TextBox 15"/>
          <p:cNvSpPr txBox="1"/>
          <p:nvPr/>
        </p:nvSpPr>
        <p:spPr>
          <a:xfrm>
            <a:off x="743140" y="999738"/>
            <a:ext cx="7967446" cy="1200328"/>
          </a:xfrm>
          <a:prstGeom prst="rect">
            <a:avLst/>
          </a:prstGeom>
          <a:noFill/>
        </p:spPr>
        <p:txBody>
          <a:bodyPr wrap="none" rtlCol="0">
            <a:spAutoFit/>
          </a:bodyPr>
          <a:lstStyle/>
          <a:p>
            <a:r>
              <a:rPr lang="en-US" sz="2400" dirty="0">
                <a:latin typeface="+mn-lt"/>
              </a:rPr>
              <a:t>According to Newton’s Universal Law of Gravitation, the gravitational</a:t>
            </a:r>
          </a:p>
          <a:p>
            <a:r>
              <a:rPr lang="en-US" sz="2400" dirty="0">
                <a:latin typeface="+mn-lt"/>
              </a:rPr>
              <a:t>attraction between the moon and the earth isn’t uniformly distributed</a:t>
            </a:r>
          </a:p>
          <a:p>
            <a:r>
              <a:rPr lang="en-US" sz="2400" dirty="0">
                <a:latin typeface="+mn-lt"/>
              </a:rPr>
              <a:t>across either body </a:t>
            </a:r>
          </a:p>
        </p:txBody>
      </p:sp>
      <p:sp>
        <p:nvSpPr>
          <p:cNvPr id="17" name="TextBox 16"/>
          <p:cNvSpPr txBox="1"/>
          <p:nvPr/>
        </p:nvSpPr>
        <p:spPr>
          <a:xfrm>
            <a:off x="1778384" y="2347620"/>
            <a:ext cx="4600989" cy="461665"/>
          </a:xfrm>
          <a:prstGeom prst="rect">
            <a:avLst/>
          </a:prstGeom>
          <a:noFill/>
        </p:spPr>
        <p:txBody>
          <a:bodyPr wrap="none" rtlCol="0">
            <a:spAutoFit/>
          </a:bodyPr>
          <a:lstStyle/>
          <a:p>
            <a:r>
              <a:rPr lang="en-US" sz="2400" dirty="0">
                <a:latin typeface="+mn-lt"/>
              </a:rPr>
              <a:t>Remember the inverse nature of gravity</a:t>
            </a:r>
          </a:p>
        </p:txBody>
      </p:sp>
      <p:sp>
        <p:nvSpPr>
          <p:cNvPr id="18" name="TextBox 17"/>
          <p:cNvSpPr txBox="1"/>
          <p:nvPr/>
        </p:nvSpPr>
        <p:spPr>
          <a:xfrm>
            <a:off x="6492229" y="2222240"/>
            <a:ext cx="419606" cy="830997"/>
          </a:xfrm>
          <a:prstGeom prst="rect">
            <a:avLst/>
          </a:prstGeom>
          <a:noFill/>
        </p:spPr>
        <p:txBody>
          <a:bodyPr wrap="none" rtlCol="0">
            <a:spAutoFit/>
          </a:bodyPr>
          <a:lstStyle/>
          <a:p>
            <a:r>
              <a:rPr lang="en-US" sz="2400" dirty="0">
                <a:latin typeface="+mn-lt"/>
              </a:rPr>
              <a:t>1</a:t>
            </a:r>
          </a:p>
          <a:p>
            <a:r>
              <a:rPr lang="en-US" sz="2400" dirty="0">
                <a:latin typeface="+mn-lt"/>
              </a:rPr>
              <a:t>d</a:t>
            </a:r>
            <a:r>
              <a:rPr lang="en-US" sz="2400" baseline="30000" dirty="0">
                <a:latin typeface="+mn-lt"/>
              </a:rPr>
              <a:t>2</a:t>
            </a:r>
            <a:endParaRPr lang="en-US" sz="2400" dirty="0">
              <a:latin typeface="+mn-lt"/>
            </a:endParaRPr>
          </a:p>
        </p:txBody>
      </p:sp>
      <p:cxnSp>
        <p:nvCxnSpPr>
          <p:cNvPr id="19" name="Straight Connector 18"/>
          <p:cNvCxnSpPr/>
          <p:nvPr/>
        </p:nvCxnSpPr>
        <p:spPr>
          <a:xfrm>
            <a:off x="6568429" y="263512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712466" y="5105401"/>
            <a:ext cx="1295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087020" y="4909750"/>
            <a:ext cx="990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73507" y="5336721"/>
            <a:ext cx="990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266444" y="4931910"/>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49161" y="5144862"/>
            <a:ext cx="457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238324" y="5371322"/>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0701" y="2877623"/>
            <a:ext cx="8823299" cy="830997"/>
          </a:xfrm>
          <a:prstGeom prst="rect">
            <a:avLst/>
          </a:prstGeom>
          <a:noFill/>
        </p:spPr>
        <p:txBody>
          <a:bodyPr wrap="none" rtlCol="0">
            <a:spAutoFit/>
          </a:bodyPr>
          <a:lstStyle/>
          <a:p>
            <a:r>
              <a:rPr lang="en-US" sz="2400" dirty="0">
                <a:latin typeface="+mn-lt"/>
              </a:rPr>
              <a:t>The sides of the bodies closest to each other experience a greater gravitational </a:t>
            </a:r>
          </a:p>
          <a:p>
            <a:r>
              <a:rPr lang="en-US" sz="2400" dirty="0">
                <a:latin typeface="+mn-lt"/>
              </a:rPr>
              <a:t>pull than the sides that are farthest apart</a:t>
            </a:r>
          </a:p>
        </p:txBody>
      </p:sp>
    </p:spTree>
    <p:extLst>
      <p:ext uri="{BB962C8B-B14F-4D97-AF65-F5344CB8AC3E}">
        <p14:creationId xmlns:p14="http://schemas.microsoft.com/office/powerpoint/2010/main" val="14943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14400"/>
          </a:xfrm>
        </p:spPr>
        <p:txBody>
          <a:bodyPr>
            <a:normAutofit/>
          </a:bodyPr>
          <a:lstStyle/>
          <a:p>
            <a:r>
              <a:rPr lang="en-US" sz="4800" dirty="0"/>
              <a:t>A Simplified Model of Tides</a:t>
            </a:r>
          </a:p>
        </p:txBody>
      </p:sp>
      <p:pic>
        <p:nvPicPr>
          <p:cNvPr id="5123" name="Picture 3"/>
          <p:cNvPicPr>
            <a:picLocks noChangeAspect="1" noChangeArrowheads="1"/>
          </p:cNvPicPr>
          <p:nvPr/>
        </p:nvPicPr>
        <p:blipFill>
          <a:blip r:embed="rId2" cstate="print"/>
          <a:srcRect/>
          <a:stretch>
            <a:fillRect/>
          </a:stretch>
        </p:blipFill>
        <p:spPr bwMode="auto">
          <a:xfrm>
            <a:off x="7104980" y="2269674"/>
            <a:ext cx="792480" cy="544865"/>
          </a:xfrm>
          <a:prstGeom prst="rect">
            <a:avLst/>
          </a:prstGeom>
          <a:noFill/>
          <a:ln w="9525">
            <a:noFill/>
            <a:miter lim="800000"/>
            <a:headEnd/>
            <a:tailEnd/>
          </a:ln>
        </p:spPr>
      </p:pic>
      <p:sp>
        <p:nvSpPr>
          <p:cNvPr id="15" name="TextBox 14"/>
          <p:cNvSpPr txBox="1"/>
          <p:nvPr/>
        </p:nvSpPr>
        <p:spPr>
          <a:xfrm>
            <a:off x="457200" y="1066800"/>
            <a:ext cx="8380277" cy="830997"/>
          </a:xfrm>
          <a:prstGeom prst="rect">
            <a:avLst/>
          </a:prstGeom>
          <a:noFill/>
        </p:spPr>
        <p:txBody>
          <a:bodyPr wrap="square" rtlCol="0">
            <a:spAutoFit/>
          </a:bodyPr>
          <a:lstStyle/>
          <a:p>
            <a:r>
              <a:rPr lang="en-US" sz="2400" dirty="0">
                <a:latin typeface="+mn-lt"/>
              </a:rPr>
              <a:t>The unequal gravitational pull between the moon and the Earth causes the Earth to elongate and bulge outward</a:t>
            </a:r>
          </a:p>
        </p:txBody>
      </p:sp>
      <p:pic>
        <p:nvPicPr>
          <p:cNvPr id="1026" name="Picture 2"/>
          <p:cNvPicPr>
            <a:picLocks noChangeAspect="1" noChangeArrowheads="1"/>
          </p:cNvPicPr>
          <p:nvPr/>
        </p:nvPicPr>
        <p:blipFill>
          <a:blip r:embed="rId3" cstate="print"/>
          <a:srcRect/>
          <a:stretch>
            <a:fillRect/>
          </a:stretch>
        </p:blipFill>
        <p:spPr bwMode="auto">
          <a:xfrm>
            <a:off x="1143000" y="1896350"/>
            <a:ext cx="1295400" cy="1295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0" y="1958946"/>
            <a:ext cx="1600200" cy="1158202"/>
          </a:xfrm>
          <a:prstGeom prst="rect">
            <a:avLst/>
          </a:prstGeom>
          <a:noFill/>
          <a:ln w="9525">
            <a:noFill/>
            <a:miter lim="800000"/>
            <a:headEnd/>
            <a:tailEnd/>
          </a:ln>
        </p:spPr>
      </p:pic>
      <p:cxnSp>
        <p:nvCxnSpPr>
          <p:cNvPr id="16" name="Straight Arrow Connector 15"/>
          <p:cNvCxnSpPr/>
          <p:nvPr/>
        </p:nvCxnSpPr>
        <p:spPr>
          <a:xfrm>
            <a:off x="2667000" y="2582150"/>
            <a:ext cx="9906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cstate="print"/>
          <a:srcRect/>
          <a:stretch>
            <a:fillRect/>
          </a:stretch>
        </p:blipFill>
        <p:spPr bwMode="auto">
          <a:xfrm>
            <a:off x="2728731" y="5091890"/>
            <a:ext cx="2133600" cy="1628877"/>
          </a:xfrm>
          <a:prstGeom prst="rect">
            <a:avLst/>
          </a:prstGeom>
          <a:noFill/>
          <a:ln w="9525">
            <a:noFill/>
            <a:miter lim="800000"/>
            <a:headEnd/>
            <a:tailEnd/>
          </a:ln>
        </p:spPr>
      </p:pic>
      <p:sp>
        <p:nvSpPr>
          <p:cNvPr id="22" name="TextBox 21"/>
          <p:cNvSpPr txBox="1"/>
          <p:nvPr/>
        </p:nvSpPr>
        <p:spPr>
          <a:xfrm>
            <a:off x="301028" y="3585190"/>
            <a:ext cx="8133507" cy="830997"/>
          </a:xfrm>
          <a:prstGeom prst="rect">
            <a:avLst/>
          </a:prstGeom>
          <a:noFill/>
        </p:spPr>
        <p:txBody>
          <a:bodyPr wrap="none" rtlCol="0">
            <a:spAutoFit/>
          </a:bodyPr>
          <a:lstStyle/>
          <a:p>
            <a:r>
              <a:rPr lang="en-US" sz="2400" dirty="0">
                <a:latin typeface="+mn-lt"/>
              </a:rPr>
              <a:t>This unequal gravitational pull has a greater effect on the oceans causing </a:t>
            </a:r>
          </a:p>
          <a:p>
            <a:r>
              <a:rPr lang="en-US" sz="2400" dirty="0">
                <a:latin typeface="+mn-lt"/>
              </a:rPr>
              <a:t> them to elongate farther than the earth</a:t>
            </a:r>
          </a:p>
        </p:txBody>
      </p:sp>
      <p:pic>
        <p:nvPicPr>
          <p:cNvPr id="23" name="Picture 3"/>
          <p:cNvPicPr>
            <a:picLocks noChangeAspect="1" noChangeArrowheads="1"/>
          </p:cNvPicPr>
          <p:nvPr/>
        </p:nvPicPr>
        <p:blipFill>
          <a:blip r:embed="rId2" cstate="print"/>
          <a:srcRect/>
          <a:stretch>
            <a:fillRect/>
          </a:stretch>
        </p:blipFill>
        <p:spPr bwMode="auto">
          <a:xfrm>
            <a:off x="6844630" y="5625290"/>
            <a:ext cx="762000" cy="586154"/>
          </a:xfrm>
          <a:prstGeom prst="rect">
            <a:avLst/>
          </a:prstGeom>
          <a:noFill/>
          <a:ln w="9525">
            <a:noFill/>
            <a:miter lim="800000"/>
            <a:headEnd/>
            <a:tailEnd/>
          </a:ln>
        </p:spPr>
      </p:pic>
      <p:sp>
        <p:nvSpPr>
          <p:cNvPr id="39" name="TextBox 38"/>
          <p:cNvSpPr txBox="1"/>
          <p:nvPr/>
        </p:nvSpPr>
        <p:spPr>
          <a:xfrm>
            <a:off x="228600" y="4352050"/>
            <a:ext cx="7694534" cy="830997"/>
          </a:xfrm>
          <a:prstGeom prst="rect">
            <a:avLst/>
          </a:prstGeom>
          <a:noFill/>
        </p:spPr>
        <p:txBody>
          <a:bodyPr wrap="none" rtlCol="0">
            <a:spAutoFit/>
          </a:bodyPr>
          <a:lstStyle/>
          <a:p>
            <a:r>
              <a:rPr lang="en-US" sz="2400" dirty="0">
                <a:latin typeface="+mn-lt"/>
              </a:rPr>
              <a:t>The tides in the earth are measured in cm, the tides in the ocean are </a:t>
            </a:r>
          </a:p>
          <a:p>
            <a:r>
              <a:rPr lang="en-US" sz="2400" dirty="0">
                <a:latin typeface="+mn-lt"/>
              </a:rPr>
              <a:t>measured in meters</a:t>
            </a:r>
          </a:p>
        </p:txBody>
      </p:sp>
      <p:sp>
        <p:nvSpPr>
          <p:cNvPr id="19" name="TextBox 18"/>
          <p:cNvSpPr txBox="1"/>
          <p:nvPr/>
        </p:nvSpPr>
        <p:spPr>
          <a:xfrm>
            <a:off x="304800" y="3200400"/>
            <a:ext cx="7995849" cy="461665"/>
          </a:xfrm>
          <a:prstGeom prst="rect">
            <a:avLst/>
          </a:prstGeom>
          <a:noFill/>
        </p:spPr>
        <p:txBody>
          <a:bodyPr wrap="none" rtlCol="0">
            <a:spAutoFit/>
          </a:bodyPr>
          <a:lstStyle/>
          <a:p>
            <a:r>
              <a:rPr lang="en-US" sz="2400" dirty="0">
                <a:latin typeface="+mn-lt"/>
              </a:rPr>
              <a:t>The diameter of the earth at the poles is 43 km less than at the equator </a:t>
            </a:r>
          </a:p>
        </p:txBody>
      </p:sp>
      <p:sp>
        <p:nvSpPr>
          <p:cNvPr id="20" name="Rounded Rectangle 19"/>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Tree>
    <p:extLst>
      <p:ext uri="{BB962C8B-B14F-4D97-AF65-F5344CB8AC3E}">
        <p14:creationId xmlns:p14="http://schemas.microsoft.com/office/powerpoint/2010/main" val="35211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a:t>Daily Tidal Fluctuations</a:t>
            </a:r>
          </a:p>
        </p:txBody>
      </p:sp>
      <p:pic>
        <p:nvPicPr>
          <p:cNvPr id="2052" name="Picture 4"/>
          <p:cNvPicPr>
            <a:picLocks noChangeAspect="1" noChangeArrowheads="1"/>
          </p:cNvPicPr>
          <p:nvPr/>
        </p:nvPicPr>
        <p:blipFill>
          <a:blip r:embed="rId2" cstate="print"/>
          <a:srcRect/>
          <a:stretch>
            <a:fillRect/>
          </a:stretch>
        </p:blipFill>
        <p:spPr bwMode="auto">
          <a:xfrm>
            <a:off x="1143000" y="2895600"/>
            <a:ext cx="3310689" cy="19812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990600" y="4800600"/>
            <a:ext cx="3327400" cy="1854200"/>
          </a:xfrm>
          <a:prstGeom prst="rect">
            <a:avLst/>
          </a:prstGeom>
          <a:noFill/>
          <a:ln w="9525">
            <a:noFill/>
            <a:miter lim="800000"/>
            <a:headEnd/>
            <a:tailEnd/>
          </a:ln>
        </p:spPr>
      </p:pic>
      <p:sp>
        <p:nvSpPr>
          <p:cNvPr id="7" name="TextBox 6"/>
          <p:cNvSpPr txBox="1"/>
          <p:nvPr/>
        </p:nvSpPr>
        <p:spPr>
          <a:xfrm>
            <a:off x="228600" y="1143000"/>
            <a:ext cx="8834663" cy="707886"/>
          </a:xfrm>
          <a:prstGeom prst="rect">
            <a:avLst/>
          </a:prstGeom>
          <a:noFill/>
        </p:spPr>
        <p:txBody>
          <a:bodyPr wrap="none" rtlCol="0">
            <a:spAutoFit/>
          </a:bodyPr>
          <a:lstStyle/>
          <a:p>
            <a:r>
              <a:rPr lang="en-US" sz="2000" dirty="0"/>
              <a:t>We experience daily tides as the earth rotates into and out of the bulge of the</a:t>
            </a:r>
          </a:p>
          <a:p>
            <a:r>
              <a:rPr lang="en-US" sz="2000" dirty="0"/>
              <a:t> oceans</a:t>
            </a:r>
          </a:p>
        </p:txBody>
      </p:sp>
      <p:sp>
        <p:nvSpPr>
          <p:cNvPr id="8" name="TextBox 7"/>
          <p:cNvSpPr txBox="1"/>
          <p:nvPr/>
        </p:nvSpPr>
        <p:spPr>
          <a:xfrm>
            <a:off x="304800" y="1905000"/>
            <a:ext cx="8206093" cy="400110"/>
          </a:xfrm>
          <a:prstGeom prst="rect">
            <a:avLst/>
          </a:prstGeom>
          <a:noFill/>
        </p:spPr>
        <p:txBody>
          <a:bodyPr wrap="none" rtlCol="0">
            <a:spAutoFit/>
          </a:bodyPr>
          <a:lstStyle/>
          <a:p>
            <a:r>
              <a:rPr lang="en-US" sz="2000" dirty="0"/>
              <a:t>This causes 2 high tides and 2 low tides daily alternating every 6 hours</a:t>
            </a:r>
          </a:p>
        </p:txBody>
      </p:sp>
      <p:sp>
        <p:nvSpPr>
          <p:cNvPr id="9" name="TextBox 8"/>
          <p:cNvSpPr txBox="1"/>
          <p:nvPr/>
        </p:nvSpPr>
        <p:spPr>
          <a:xfrm>
            <a:off x="1524000" y="2667000"/>
            <a:ext cx="1274773" cy="369332"/>
          </a:xfrm>
          <a:prstGeom prst="rect">
            <a:avLst/>
          </a:prstGeom>
          <a:noFill/>
        </p:spPr>
        <p:txBody>
          <a:bodyPr wrap="none" rtlCol="0">
            <a:spAutoFit/>
          </a:bodyPr>
          <a:lstStyle/>
          <a:p>
            <a:r>
              <a:rPr lang="en-US" dirty="0"/>
              <a:t>High Tides</a:t>
            </a:r>
          </a:p>
        </p:txBody>
      </p:sp>
      <p:pic>
        <p:nvPicPr>
          <p:cNvPr id="2055" name="Picture 7"/>
          <p:cNvPicPr>
            <a:picLocks noChangeAspect="1" noChangeArrowheads="1"/>
          </p:cNvPicPr>
          <p:nvPr/>
        </p:nvPicPr>
        <p:blipFill>
          <a:blip r:embed="rId4" cstate="print"/>
          <a:srcRect/>
          <a:stretch>
            <a:fillRect/>
          </a:stretch>
        </p:blipFill>
        <p:spPr bwMode="auto">
          <a:xfrm>
            <a:off x="5562600" y="4800600"/>
            <a:ext cx="2863725" cy="1752600"/>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5486400" y="2971800"/>
            <a:ext cx="2743200" cy="1867220"/>
          </a:xfrm>
          <a:prstGeom prst="rect">
            <a:avLst/>
          </a:prstGeom>
          <a:noFill/>
          <a:ln w="9525">
            <a:noFill/>
            <a:miter lim="800000"/>
            <a:headEnd/>
            <a:tailEnd/>
          </a:ln>
        </p:spPr>
      </p:pic>
      <p:sp>
        <p:nvSpPr>
          <p:cNvPr id="13" name="TextBox 12"/>
          <p:cNvSpPr txBox="1"/>
          <p:nvPr/>
        </p:nvSpPr>
        <p:spPr>
          <a:xfrm>
            <a:off x="5867400" y="2667000"/>
            <a:ext cx="1223476" cy="369332"/>
          </a:xfrm>
          <a:prstGeom prst="rect">
            <a:avLst/>
          </a:prstGeom>
          <a:noFill/>
        </p:spPr>
        <p:txBody>
          <a:bodyPr wrap="none" rtlCol="0">
            <a:spAutoFit/>
          </a:bodyPr>
          <a:lstStyle/>
          <a:p>
            <a:r>
              <a:rPr lang="en-US" dirty="0"/>
              <a:t>Low Tides</a:t>
            </a:r>
          </a:p>
        </p:txBody>
      </p:sp>
      <p:sp>
        <p:nvSpPr>
          <p:cNvPr id="11" name="Rounded Rectangle 10"/>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Tree>
    <p:extLst>
      <p:ext uri="{BB962C8B-B14F-4D97-AF65-F5344CB8AC3E}">
        <p14:creationId xmlns:p14="http://schemas.microsoft.com/office/powerpoint/2010/main" val="311147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a:t>Tidal Locking </a:t>
            </a:r>
            <a:r>
              <a:rPr lang="en-US" sz="2800" dirty="0"/>
              <a:t>aka Captured Rotation</a:t>
            </a:r>
            <a:endParaRPr lang="en-US" dirty="0"/>
          </a:p>
        </p:txBody>
      </p:sp>
      <p:sp>
        <p:nvSpPr>
          <p:cNvPr id="3" name="TextBox 2"/>
          <p:cNvSpPr txBox="1"/>
          <p:nvPr/>
        </p:nvSpPr>
        <p:spPr>
          <a:xfrm>
            <a:off x="318313" y="2021728"/>
            <a:ext cx="8666927" cy="695575"/>
          </a:xfrm>
          <a:prstGeom prst="rect">
            <a:avLst/>
          </a:prstGeom>
          <a:noFill/>
        </p:spPr>
        <p:txBody>
          <a:bodyPr wrap="square" rtlCol="0">
            <a:spAutoFit/>
          </a:bodyPr>
          <a:lstStyle/>
          <a:p>
            <a:pPr>
              <a:lnSpc>
                <a:spcPct val="80000"/>
              </a:lnSpc>
            </a:pPr>
            <a:r>
              <a:rPr lang="en-US" sz="2400" dirty="0">
                <a:latin typeface="+mn-lt"/>
              </a:rPr>
              <a:t>In the same way that the gravitational attraction of the moon and earth cause the earth to elongate, it causes the moon to elongate</a:t>
            </a:r>
          </a:p>
        </p:txBody>
      </p:sp>
      <p:sp>
        <p:nvSpPr>
          <p:cNvPr id="5" name="TextBox 4"/>
          <p:cNvSpPr txBox="1"/>
          <p:nvPr/>
        </p:nvSpPr>
        <p:spPr>
          <a:xfrm>
            <a:off x="304799" y="2770220"/>
            <a:ext cx="5613297" cy="695575"/>
          </a:xfrm>
          <a:prstGeom prst="rect">
            <a:avLst/>
          </a:prstGeom>
          <a:noFill/>
        </p:spPr>
        <p:txBody>
          <a:bodyPr wrap="square" rtlCol="0">
            <a:spAutoFit/>
          </a:bodyPr>
          <a:lstStyle/>
          <a:p>
            <a:pPr>
              <a:lnSpc>
                <a:spcPct val="80000"/>
              </a:lnSpc>
            </a:pPr>
            <a:r>
              <a:rPr lang="en-US" sz="2400" dirty="0">
                <a:latin typeface="+mn-lt"/>
              </a:rPr>
              <a:t>The moon initially rotated like the earth, as it did, it experienced tides</a:t>
            </a:r>
          </a:p>
        </p:txBody>
      </p:sp>
      <p:sp>
        <p:nvSpPr>
          <p:cNvPr id="6" name="TextBox 5"/>
          <p:cNvSpPr txBox="1"/>
          <p:nvPr/>
        </p:nvSpPr>
        <p:spPr>
          <a:xfrm>
            <a:off x="228600" y="3518710"/>
            <a:ext cx="5689497" cy="991041"/>
          </a:xfrm>
          <a:prstGeom prst="rect">
            <a:avLst/>
          </a:prstGeom>
          <a:noFill/>
        </p:spPr>
        <p:txBody>
          <a:bodyPr wrap="square" rtlCol="0">
            <a:spAutoFit/>
          </a:bodyPr>
          <a:lstStyle/>
          <a:p>
            <a:pPr>
              <a:lnSpc>
                <a:spcPct val="80000"/>
              </a:lnSpc>
            </a:pPr>
            <a:r>
              <a:rPr lang="en-US" sz="2400" dirty="0">
                <a:latin typeface="+mn-lt"/>
              </a:rPr>
              <a:t>The tides in the moon caused mechanical friction within the moon and torque which absorbed the rotational energy of the moon</a:t>
            </a:r>
          </a:p>
        </p:txBody>
      </p:sp>
      <p:sp>
        <p:nvSpPr>
          <p:cNvPr id="7" name="TextBox 6"/>
          <p:cNvSpPr txBox="1"/>
          <p:nvPr/>
        </p:nvSpPr>
        <p:spPr>
          <a:xfrm>
            <a:off x="215087" y="4570931"/>
            <a:ext cx="5635452" cy="991041"/>
          </a:xfrm>
          <a:prstGeom prst="rect">
            <a:avLst/>
          </a:prstGeom>
          <a:noFill/>
        </p:spPr>
        <p:txBody>
          <a:bodyPr wrap="square" rtlCol="0">
            <a:spAutoFit/>
          </a:bodyPr>
          <a:lstStyle/>
          <a:p>
            <a:pPr>
              <a:lnSpc>
                <a:spcPct val="80000"/>
              </a:lnSpc>
            </a:pPr>
            <a:r>
              <a:rPr lang="en-US" sz="2400" dirty="0">
                <a:latin typeface="+mn-lt"/>
              </a:rPr>
              <a:t>Over time, the moon’s rate of rotation slowed down until its rate of rotation matches its orbital period</a:t>
            </a:r>
          </a:p>
        </p:txBody>
      </p:sp>
      <p:sp>
        <p:nvSpPr>
          <p:cNvPr id="8" name="TextBox 7"/>
          <p:cNvSpPr txBox="1"/>
          <p:nvPr/>
        </p:nvSpPr>
        <p:spPr>
          <a:xfrm>
            <a:off x="228600" y="5669611"/>
            <a:ext cx="5581404" cy="695575"/>
          </a:xfrm>
          <a:prstGeom prst="rect">
            <a:avLst/>
          </a:prstGeom>
          <a:noFill/>
        </p:spPr>
        <p:txBody>
          <a:bodyPr wrap="square" rtlCol="0">
            <a:spAutoFit/>
          </a:bodyPr>
          <a:lstStyle/>
          <a:p>
            <a:pPr>
              <a:lnSpc>
                <a:spcPct val="80000"/>
              </a:lnSpc>
            </a:pPr>
            <a:r>
              <a:rPr lang="en-US" sz="2400" dirty="0">
                <a:latin typeface="+mn-lt"/>
              </a:rPr>
              <a:t>As a result we always see the same face of the moon</a:t>
            </a:r>
          </a:p>
        </p:txBody>
      </p:sp>
      <p:sp>
        <p:nvSpPr>
          <p:cNvPr id="13" name="Rectangle 12"/>
          <p:cNvSpPr/>
          <p:nvPr/>
        </p:nvSpPr>
        <p:spPr>
          <a:xfrm>
            <a:off x="6400800" y="53340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8311" y="1254870"/>
            <a:ext cx="8610600" cy="960263"/>
          </a:xfrm>
          <a:prstGeom prst="rect">
            <a:avLst/>
          </a:prstGeom>
          <a:noFill/>
        </p:spPr>
        <p:txBody>
          <a:bodyPr wrap="square" rtlCol="0">
            <a:spAutoFit/>
          </a:bodyPr>
          <a:lstStyle/>
          <a:p>
            <a:pPr>
              <a:lnSpc>
                <a:spcPct val="80000"/>
              </a:lnSpc>
            </a:pPr>
            <a:r>
              <a:rPr lang="en-US" sz="2400" dirty="0">
                <a:latin typeface="+mn-lt"/>
              </a:rPr>
              <a:t>Occurs when the difference in gravitational pull across an astronomical body causes it to always face another astronomical body</a:t>
            </a:r>
          </a:p>
          <a:p>
            <a:endParaRPr lang="en-US" dirty="0"/>
          </a:p>
        </p:txBody>
      </p:sp>
      <p:pic>
        <p:nvPicPr>
          <p:cNvPr id="1026" name="Picture 2" descr="C:\Users\Tom\Pictures\Tidal Locking.jpg"/>
          <p:cNvPicPr>
            <a:picLocks noChangeAspect="1" noChangeArrowheads="1"/>
          </p:cNvPicPr>
          <p:nvPr/>
        </p:nvPicPr>
        <p:blipFill>
          <a:blip r:embed="rId2" cstate="print"/>
          <a:srcRect/>
          <a:stretch>
            <a:fillRect/>
          </a:stretch>
        </p:blipFill>
        <p:spPr bwMode="auto">
          <a:xfrm>
            <a:off x="5738444" y="2823585"/>
            <a:ext cx="3195481" cy="3221096"/>
          </a:xfrm>
          <a:prstGeom prst="rect">
            <a:avLst/>
          </a:prstGeom>
          <a:noFill/>
        </p:spPr>
      </p:pic>
      <p:sp>
        <p:nvSpPr>
          <p:cNvPr id="12" name="Rounded Rectangle 11"/>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Tree>
    <p:extLst>
      <p:ext uri="{BB962C8B-B14F-4D97-AF65-F5344CB8AC3E}">
        <p14:creationId xmlns:p14="http://schemas.microsoft.com/office/powerpoint/2010/main" val="39906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rmAutofit/>
          </a:bodyPr>
          <a:lstStyle/>
          <a:p>
            <a:r>
              <a:rPr lang="en-US" dirty="0"/>
              <a:t>Gravitational Locking and the Earth</a:t>
            </a:r>
          </a:p>
        </p:txBody>
      </p:sp>
      <p:sp>
        <p:nvSpPr>
          <p:cNvPr id="4" name="TextBox 3"/>
          <p:cNvSpPr txBox="1"/>
          <p:nvPr/>
        </p:nvSpPr>
        <p:spPr>
          <a:xfrm>
            <a:off x="304800" y="1066800"/>
            <a:ext cx="8382000" cy="695575"/>
          </a:xfrm>
          <a:prstGeom prst="rect">
            <a:avLst/>
          </a:prstGeom>
          <a:noFill/>
        </p:spPr>
        <p:txBody>
          <a:bodyPr wrap="square" rtlCol="0">
            <a:spAutoFit/>
          </a:bodyPr>
          <a:lstStyle/>
          <a:p>
            <a:pPr>
              <a:lnSpc>
                <a:spcPct val="80000"/>
              </a:lnSpc>
            </a:pPr>
            <a:r>
              <a:rPr lang="en-US" sz="2400" dirty="0">
                <a:latin typeface="+mn-lt"/>
              </a:rPr>
              <a:t>The tidal effect of the moon on the earth and its oceans are gradually slowing the earth’s rotation </a:t>
            </a:r>
          </a:p>
        </p:txBody>
      </p:sp>
      <p:sp>
        <p:nvSpPr>
          <p:cNvPr id="5" name="TextBox 4"/>
          <p:cNvSpPr txBox="1"/>
          <p:nvPr/>
        </p:nvSpPr>
        <p:spPr>
          <a:xfrm>
            <a:off x="304800" y="1828800"/>
            <a:ext cx="8707462" cy="461665"/>
          </a:xfrm>
          <a:prstGeom prst="rect">
            <a:avLst/>
          </a:prstGeom>
          <a:noFill/>
        </p:spPr>
        <p:txBody>
          <a:bodyPr wrap="square" rtlCol="0">
            <a:spAutoFit/>
          </a:bodyPr>
          <a:lstStyle/>
          <a:p>
            <a:r>
              <a:rPr lang="en-US" sz="2400" dirty="0">
                <a:latin typeface="+mn-lt"/>
              </a:rPr>
              <a:t>The slowing is causing days to become longer at a rate of 0.002 s / century</a:t>
            </a:r>
          </a:p>
        </p:txBody>
      </p:sp>
      <p:sp>
        <p:nvSpPr>
          <p:cNvPr id="6" name="TextBox 5"/>
          <p:cNvSpPr txBox="1"/>
          <p:nvPr/>
        </p:nvSpPr>
        <p:spPr>
          <a:xfrm>
            <a:off x="331823" y="2428680"/>
            <a:ext cx="8382000" cy="695575"/>
          </a:xfrm>
          <a:prstGeom prst="rect">
            <a:avLst/>
          </a:prstGeom>
          <a:noFill/>
        </p:spPr>
        <p:txBody>
          <a:bodyPr wrap="square" rtlCol="0">
            <a:spAutoFit/>
          </a:bodyPr>
          <a:lstStyle/>
          <a:p>
            <a:pPr>
              <a:lnSpc>
                <a:spcPct val="80000"/>
              </a:lnSpc>
            </a:pPr>
            <a:r>
              <a:rPr lang="en-US" sz="2400" dirty="0">
                <a:latin typeface="+mn-lt"/>
              </a:rPr>
              <a:t>Evidence shows that during the Cambrian period 600 million years ago, day length was 21 hours – 418 days in a year</a:t>
            </a:r>
          </a:p>
        </p:txBody>
      </p:sp>
      <p:sp>
        <p:nvSpPr>
          <p:cNvPr id="7" name="TextBox 6"/>
          <p:cNvSpPr txBox="1"/>
          <p:nvPr/>
        </p:nvSpPr>
        <p:spPr>
          <a:xfrm>
            <a:off x="228600" y="3370100"/>
            <a:ext cx="3979876" cy="991041"/>
          </a:xfrm>
          <a:prstGeom prst="rect">
            <a:avLst/>
          </a:prstGeom>
          <a:noFill/>
        </p:spPr>
        <p:txBody>
          <a:bodyPr wrap="none" rtlCol="0">
            <a:spAutoFit/>
          </a:bodyPr>
          <a:lstStyle/>
          <a:p>
            <a:pPr>
              <a:lnSpc>
                <a:spcPct val="80000"/>
              </a:lnSpc>
            </a:pPr>
            <a:r>
              <a:rPr lang="en-US" sz="2400" dirty="0">
                <a:latin typeface="+mn-lt"/>
              </a:rPr>
              <a:t>Eventually, the earth’s rate of</a:t>
            </a:r>
          </a:p>
          <a:p>
            <a:pPr>
              <a:lnSpc>
                <a:spcPct val="80000"/>
              </a:lnSpc>
            </a:pPr>
            <a:r>
              <a:rPr lang="en-US" sz="2400" dirty="0">
                <a:latin typeface="+mn-lt"/>
              </a:rPr>
              <a:t> rotation will be slowed down </a:t>
            </a:r>
          </a:p>
          <a:p>
            <a:pPr>
              <a:lnSpc>
                <a:spcPct val="80000"/>
              </a:lnSpc>
            </a:pPr>
            <a:r>
              <a:rPr lang="en-US" sz="2400" dirty="0">
                <a:latin typeface="+mn-lt"/>
              </a:rPr>
              <a:t>enough that it matches the moon’s</a:t>
            </a:r>
          </a:p>
        </p:txBody>
      </p:sp>
      <p:sp>
        <p:nvSpPr>
          <p:cNvPr id="8" name="Rectangle 7"/>
          <p:cNvSpPr/>
          <p:nvPr/>
        </p:nvSpPr>
        <p:spPr>
          <a:xfrm>
            <a:off x="6248400" y="5334000"/>
            <a:ext cx="68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Tom\Pictures\tidal_locking.gif"/>
          <p:cNvPicPr>
            <a:picLocks noChangeAspect="1" noChangeArrowheads="1"/>
          </p:cNvPicPr>
          <p:nvPr/>
        </p:nvPicPr>
        <p:blipFill>
          <a:blip r:embed="rId2" cstate="print"/>
          <a:srcRect/>
          <a:stretch>
            <a:fillRect/>
          </a:stretch>
        </p:blipFill>
        <p:spPr bwMode="auto">
          <a:xfrm>
            <a:off x="4191000" y="3352800"/>
            <a:ext cx="4841013" cy="3124200"/>
          </a:xfrm>
          <a:prstGeom prst="rect">
            <a:avLst/>
          </a:prstGeom>
          <a:noFill/>
        </p:spPr>
      </p:pic>
      <p:sp>
        <p:nvSpPr>
          <p:cNvPr id="10" name="TextBox 9"/>
          <p:cNvSpPr txBox="1"/>
          <p:nvPr/>
        </p:nvSpPr>
        <p:spPr>
          <a:xfrm>
            <a:off x="304800" y="4692521"/>
            <a:ext cx="3867014" cy="695575"/>
          </a:xfrm>
          <a:prstGeom prst="rect">
            <a:avLst/>
          </a:prstGeom>
          <a:noFill/>
        </p:spPr>
        <p:txBody>
          <a:bodyPr wrap="none" rtlCol="0">
            <a:spAutoFit/>
          </a:bodyPr>
          <a:lstStyle/>
          <a:p>
            <a:pPr>
              <a:lnSpc>
                <a:spcPct val="80000"/>
              </a:lnSpc>
            </a:pPr>
            <a:r>
              <a:rPr lang="en-US" sz="2400" dirty="0">
                <a:latin typeface="+mn-lt"/>
              </a:rPr>
              <a:t>Both bodies will then perpetually</a:t>
            </a:r>
          </a:p>
          <a:p>
            <a:pPr>
              <a:lnSpc>
                <a:spcPct val="80000"/>
              </a:lnSpc>
            </a:pPr>
            <a:r>
              <a:rPr lang="en-US" sz="2400" dirty="0">
                <a:latin typeface="+mn-lt"/>
              </a:rPr>
              <a:t>show the same face to each other</a:t>
            </a:r>
          </a:p>
        </p:txBody>
      </p:sp>
      <p:sp>
        <p:nvSpPr>
          <p:cNvPr id="11" name="Rounded Rectangle 10"/>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Tree>
    <p:extLst>
      <p:ext uri="{BB962C8B-B14F-4D97-AF65-F5344CB8AC3E}">
        <p14:creationId xmlns:p14="http://schemas.microsoft.com/office/powerpoint/2010/main" val="27666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922" name="Picture 2" descr="C:\Users\Tom\Pictures\keplaw.jpg"/>
          <p:cNvPicPr>
            <a:picLocks noChangeAspect="1" noChangeArrowheads="1"/>
          </p:cNvPicPr>
          <p:nvPr/>
        </p:nvPicPr>
        <p:blipFill>
          <a:blip r:embed="rId2" cstate="print"/>
          <a:srcRect/>
          <a:stretch>
            <a:fillRect/>
          </a:stretch>
        </p:blipFill>
        <p:spPr bwMode="auto">
          <a:xfrm>
            <a:off x="852488" y="523875"/>
            <a:ext cx="3405187" cy="5439002"/>
          </a:xfrm>
          <a:prstGeom prst="rect">
            <a:avLst/>
          </a:prstGeom>
          <a:noFill/>
        </p:spPr>
      </p:pic>
      <p:sp>
        <p:nvSpPr>
          <p:cNvPr id="5" name="Rounded Rectangle 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24400" y="1076325"/>
            <a:ext cx="3929281" cy="923330"/>
          </a:xfrm>
          <a:prstGeom prst="rect">
            <a:avLst/>
          </a:prstGeom>
          <a:noFill/>
        </p:spPr>
        <p:txBody>
          <a:bodyPr wrap="none" rtlCol="0">
            <a:spAutoFit/>
          </a:bodyPr>
          <a:lstStyle/>
          <a:p>
            <a:r>
              <a:rPr lang="en-US" dirty="0" err="1"/>
              <a:t>Kepler’s</a:t>
            </a:r>
            <a:r>
              <a:rPr lang="en-US" dirty="0"/>
              <a:t> Laws provided a framework</a:t>
            </a:r>
          </a:p>
          <a:p>
            <a:r>
              <a:rPr lang="en-US" dirty="0"/>
              <a:t>For describing the paths and motion </a:t>
            </a:r>
          </a:p>
          <a:p>
            <a:r>
              <a:rPr lang="en-US" dirty="0"/>
              <a:t>of planets around the sun</a:t>
            </a:r>
          </a:p>
        </p:txBody>
      </p:sp>
      <p:sp>
        <p:nvSpPr>
          <p:cNvPr id="7" name="TextBox 6"/>
          <p:cNvSpPr txBox="1"/>
          <p:nvPr/>
        </p:nvSpPr>
        <p:spPr>
          <a:xfrm>
            <a:off x="4895850" y="2457450"/>
            <a:ext cx="3736920" cy="646331"/>
          </a:xfrm>
          <a:prstGeom prst="rect">
            <a:avLst/>
          </a:prstGeom>
          <a:noFill/>
        </p:spPr>
        <p:txBody>
          <a:bodyPr wrap="none" rtlCol="0">
            <a:spAutoFit/>
          </a:bodyPr>
          <a:lstStyle/>
          <a:p>
            <a:r>
              <a:rPr lang="en-US" dirty="0" err="1"/>
              <a:t>Kepler</a:t>
            </a:r>
            <a:r>
              <a:rPr lang="en-US" dirty="0"/>
              <a:t> could not explain </a:t>
            </a:r>
            <a:r>
              <a:rPr lang="en-US" i="1" dirty="0"/>
              <a:t>why</a:t>
            </a:r>
            <a:r>
              <a:rPr lang="en-US" dirty="0"/>
              <a:t> such </a:t>
            </a:r>
          </a:p>
          <a:p>
            <a:r>
              <a:rPr lang="en-US" dirty="0"/>
              <a:t>Motion existed</a:t>
            </a:r>
          </a:p>
        </p:txBody>
      </p:sp>
      <p:sp>
        <p:nvSpPr>
          <p:cNvPr id="8" name="TextBox 7"/>
          <p:cNvSpPr txBox="1"/>
          <p:nvPr/>
        </p:nvSpPr>
        <p:spPr>
          <a:xfrm>
            <a:off x="4972050" y="3476625"/>
            <a:ext cx="3621504" cy="923330"/>
          </a:xfrm>
          <a:prstGeom prst="rect">
            <a:avLst/>
          </a:prstGeom>
          <a:noFill/>
        </p:spPr>
        <p:txBody>
          <a:bodyPr wrap="none" rtlCol="0">
            <a:spAutoFit/>
          </a:bodyPr>
          <a:lstStyle/>
          <a:p>
            <a:r>
              <a:rPr lang="en-US" dirty="0"/>
              <a:t>His best explanation was that the</a:t>
            </a:r>
          </a:p>
          <a:p>
            <a:r>
              <a:rPr lang="en-US" dirty="0"/>
              <a:t>planets were magnetically driven </a:t>
            </a:r>
          </a:p>
          <a:p>
            <a:r>
              <a:rPr lang="en-US" dirty="0"/>
              <a:t>by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87"/>
          </a:xfrm>
        </p:spPr>
        <p:txBody>
          <a:bodyPr>
            <a:normAutofit fontScale="90000"/>
          </a:bodyPr>
          <a:lstStyle/>
          <a:p>
            <a:r>
              <a:rPr lang="en-US" dirty="0"/>
              <a:t>Newton’s Big Idea</a:t>
            </a:r>
          </a:p>
        </p:txBody>
      </p:sp>
      <p:sp>
        <p:nvSpPr>
          <p:cNvPr id="3" name="Content Placeholder 2"/>
          <p:cNvSpPr>
            <a:spLocks noGrp="1"/>
          </p:cNvSpPr>
          <p:nvPr>
            <p:ph sz="quarter" idx="1"/>
          </p:nvPr>
        </p:nvSpPr>
        <p:spPr>
          <a:xfrm>
            <a:off x="914400" y="1019175"/>
            <a:ext cx="7772400" cy="4572000"/>
          </a:xfrm>
        </p:spPr>
        <p:txBody>
          <a:bodyPr>
            <a:normAutofit/>
          </a:bodyPr>
          <a:lstStyle/>
          <a:p>
            <a:r>
              <a:rPr lang="en-US" sz="2000" dirty="0"/>
              <a:t>Newton understood there had to be a cause for the elliptical motion of the planets – in the absence of an unbalanced force, the planets would continue in a straight line. Newton’s First Law</a:t>
            </a:r>
          </a:p>
          <a:p>
            <a:pPr>
              <a:buNone/>
            </a:pPr>
            <a:r>
              <a:rPr lang="en-US" sz="2000" dirty="0"/>
              <a:t>     </a:t>
            </a:r>
          </a:p>
        </p:txBody>
      </p:sp>
      <p:sp>
        <p:nvSpPr>
          <p:cNvPr id="4" name="Rectangle 3"/>
          <p:cNvSpPr/>
          <p:nvPr/>
        </p:nvSpPr>
        <p:spPr>
          <a:xfrm>
            <a:off x="1295400" y="2095411"/>
            <a:ext cx="5257800" cy="1015663"/>
          </a:xfrm>
          <a:prstGeom prst="rect">
            <a:avLst/>
          </a:prstGeom>
        </p:spPr>
        <p:txBody>
          <a:bodyPr wrap="square">
            <a:spAutoFit/>
          </a:bodyPr>
          <a:lstStyle/>
          <a:p>
            <a:r>
              <a:rPr lang="en-US" sz="2000" dirty="0"/>
              <a:t>The Legend - Newton, sitting under an apple tree, realizes that the Earth’s pull on an apple extends also to pull on the Moon</a:t>
            </a:r>
            <a:r>
              <a:rPr lang="en-US" dirty="0"/>
              <a:t>.</a:t>
            </a:r>
            <a:endParaRPr lang="en-US" sz="1100" dirty="0"/>
          </a:p>
        </p:txBody>
      </p:sp>
      <p:sp>
        <p:nvSpPr>
          <p:cNvPr id="6" name="TextBox 5"/>
          <p:cNvSpPr txBox="1"/>
          <p:nvPr/>
        </p:nvSpPr>
        <p:spPr>
          <a:xfrm>
            <a:off x="1123950" y="3228975"/>
            <a:ext cx="7712368" cy="1323439"/>
          </a:xfrm>
          <a:prstGeom prst="rect">
            <a:avLst/>
          </a:prstGeom>
          <a:noFill/>
        </p:spPr>
        <p:txBody>
          <a:bodyPr wrap="none" rtlCol="0">
            <a:spAutoFit/>
          </a:bodyPr>
          <a:lstStyle/>
          <a:p>
            <a:r>
              <a:rPr lang="en-US" sz="2000" dirty="0"/>
              <a:t>The reality is that Newton realized that the</a:t>
            </a:r>
          </a:p>
          <a:p>
            <a:r>
              <a:rPr lang="en-US" sz="2000" dirty="0"/>
              <a:t>same force that caused objects to fall to</a:t>
            </a:r>
          </a:p>
          <a:p>
            <a:r>
              <a:rPr lang="en-US" sz="2000" dirty="0"/>
              <a:t>Earth was the same force that caused planets to orbit the sun and </a:t>
            </a:r>
          </a:p>
          <a:p>
            <a:r>
              <a:rPr lang="en-US" sz="2000" dirty="0"/>
              <a:t>the moon to orbit the Earth </a:t>
            </a:r>
          </a:p>
        </p:txBody>
      </p:sp>
      <p:sp>
        <p:nvSpPr>
          <p:cNvPr id="8" name="TextBox 7"/>
          <p:cNvSpPr txBox="1"/>
          <p:nvPr/>
        </p:nvSpPr>
        <p:spPr>
          <a:xfrm>
            <a:off x="1082981" y="4619625"/>
            <a:ext cx="7638822" cy="1015663"/>
          </a:xfrm>
          <a:prstGeom prst="rect">
            <a:avLst/>
          </a:prstGeom>
          <a:noFill/>
        </p:spPr>
        <p:txBody>
          <a:bodyPr wrap="none" rtlCol="0">
            <a:spAutoFit/>
          </a:bodyPr>
          <a:lstStyle/>
          <a:p>
            <a:r>
              <a:rPr lang="en-US" sz="2000" dirty="0"/>
              <a:t>So Newton’s Big Idea is that the same set of laws that govern the </a:t>
            </a:r>
          </a:p>
          <a:p>
            <a:r>
              <a:rPr lang="en-US" sz="2000" dirty="0"/>
              <a:t>actions of things on Earth govern the actions of everything in the </a:t>
            </a:r>
          </a:p>
          <a:p>
            <a:r>
              <a:rPr lang="en-US" sz="2000" dirty="0"/>
              <a:t>Universe </a:t>
            </a:r>
          </a:p>
        </p:txBody>
      </p:sp>
      <p:sp>
        <p:nvSpPr>
          <p:cNvPr id="9" name="Rounded Rectangle 8"/>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3475" y="5724525"/>
            <a:ext cx="5012911" cy="461665"/>
          </a:xfrm>
          <a:prstGeom prst="rect">
            <a:avLst/>
          </a:prstGeom>
          <a:noFill/>
        </p:spPr>
        <p:txBody>
          <a:bodyPr wrap="none" rtlCol="0">
            <a:spAutoFit/>
          </a:bodyPr>
          <a:lstStyle/>
          <a:p>
            <a:r>
              <a:rPr lang="en-US" sz="2400" dirty="0"/>
              <a:t>Known as the Newtonian Synthesis</a:t>
            </a:r>
          </a:p>
        </p:txBody>
      </p:sp>
      <p:pic>
        <p:nvPicPr>
          <p:cNvPr id="7" name="Picture 6" descr="philosophy-apple-newt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687" y="1721787"/>
            <a:ext cx="1989035" cy="2123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title"/>
          </p:nvPr>
        </p:nvSpPr>
        <p:spPr>
          <a:xfrm>
            <a:off x="457200" y="76200"/>
            <a:ext cx="8229600" cy="1143000"/>
          </a:xfrm>
        </p:spPr>
        <p:txBody>
          <a:bodyPr>
            <a:normAutofit fontScale="90000"/>
          </a:bodyPr>
          <a:lstStyle/>
          <a:p>
            <a:r>
              <a:rPr lang="en-US" dirty="0"/>
              <a:t>Newton’s Big Idea –</a:t>
            </a:r>
            <a:br>
              <a:rPr lang="en-US" dirty="0"/>
            </a:br>
            <a:r>
              <a:rPr lang="en-US" dirty="0"/>
              <a:t>The Universal Law of Gravity</a:t>
            </a:r>
          </a:p>
        </p:txBody>
      </p:sp>
      <p:sp>
        <p:nvSpPr>
          <p:cNvPr id="658436" name="Rectangle 4"/>
          <p:cNvSpPr>
            <a:spLocks noGrp="1" noChangeArrowheads="1"/>
          </p:cNvSpPr>
          <p:nvPr>
            <p:ph sz="quarter" idx="1"/>
          </p:nvPr>
        </p:nvSpPr>
        <p:spPr>
          <a:xfrm>
            <a:off x="457200" y="1173163"/>
            <a:ext cx="8229600" cy="4525962"/>
          </a:xfrm>
        </p:spPr>
        <p:txBody>
          <a:bodyPr/>
          <a:lstStyle/>
          <a:p>
            <a:pPr>
              <a:buFontTx/>
              <a:buNone/>
            </a:pPr>
            <a:r>
              <a:rPr lang="en-US" dirty="0"/>
              <a:t>Law of universal gravitation:</a:t>
            </a:r>
          </a:p>
          <a:p>
            <a:r>
              <a:rPr lang="en-US" sz="2800" dirty="0"/>
              <a:t>Everything pulls on everything else.</a:t>
            </a:r>
          </a:p>
          <a:p>
            <a:r>
              <a:rPr lang="en-US" sz="2800" dirty="0"/>
              <a:t>Every body attracts every other body with a force that is directly proportional to the product of their masses and inversely proportional to the square of the distance separating them.</a:t>
            </a:r>
          </a:p>
          <a:p>
            <a:endParaRPr lang="en-US" dirty="0"/>
          </a:p>
        </p:txBody>
      </p:sp>
      <p:sp>
        <p:nvSpPr>
          <p:cNvPr id="5" name="Rounded Rectangle 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Earth_Mo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585" y="3556000"/>
            <a:ext cx="2831726" cy="2846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4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84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r>
              <a:rPr lang="en-US"/>
              <a:t>The Universal Law of Gravity</a:t>
            </a:r>
          </a:p>
        </p:txBody>
      </p:sp>
      <p:sp>
        <p:nvSpPr>
          <p:cNvPr id="659459" name="Rectangle 3"/>
          <p:cNvSpPr>
            <a:spLocks noGrp="1" noChangeArrowheads="1"/>
          </p:cNvSpPr>
          <p:nvPr>
            <p:ph sz="quarter" idx="1"/>
          </p:nvPr>
        </p:nvSpPr>
        <p:spPr>
          <a:xfrm>
            <a:off x="457200" y="1335088"/>
            <a:ext cx="8243888" cy="4997450"/>
          </a:xfrm>
        </p:spPr>
        <p:txBody>
          <a:bodyPr/>
          <a:lstStyle/>
          <a:p>
            <a:pPr>
              <a:buFontTx/>
              <a:buNone/>
            </a:pPr>
            <a:r>
              <a:rPr lang="en-US" sz="2800" dirty="0"/>
              <a:t>In equation form:</a:t>
            </a:r>
            <a:r>
              <a:rPr lang="en-US" dirty="0"/>
              <a:t> </a:t>
            </a:r>
          </a:p>
          <a:p>
            <a:pPr>
              <a:buFontTx/>
              <a:buNone/>
            </a:pPr>
            <a:r>
              <a:rPr lang="en-US" i="1" dirty="0"/>
              <a:t>	</a:t>
            </a:r>
            <a:r>
              <a:rPr lang="en-US" dirty="0"/>
              <a:t>	</a:t>
            </a:r>
          </a:p>
          <a:p>
            <a:pPr>
              <a:buFontTx/>
              <a:buNone/>
            </a:pPr>
            <a:r>
              <a:rPr lang="en-US" sz="2800" dirty="0"/>
              <a:t>	</a:t>
            </a:r>
          </a:p>
          <a:p>
            <a:pPr>
              <a:spcBef>
                <a:spcPct val="50000"/>
              </a:spcBef>
              <a:buFontTx/>
              <a:buNone/>
            </a:pPr>
            <a:r>
              <a:rPr lang="en-US" sz="2800" dirty="0"/>
              <a:t>	where </a:t>
            </a:r>
            <a:r>
              <a:rPr lang="en-US" sz="2800" i="1" dirty="0"/>
              <a:t>m</a:t>
            </a:r>
            <a:r>
              <a:rPr lang="en-US" sz="2800" dirty="0"/>
              <a:t> is the mass of the objects and </a:t>
            </a:r>
            <a:r>
              <a:rPr lang="en-US" sz="2800" i="1" dirty="0"/>
              <a:t>d</a:t>
            </a:r>
            <a:r>
              <a:rPr lang="en-US" sz="2800" dirty="0"/>
              <a:t> is the distance between their centers.</a:t>
            </a:r>
          </a:p>
          <a:p>
            <a:pPr>
              <a:buFontTx/>
              <a:buNone/>
            </a:pPr>
            <a:r>
              <a:rPr lang="en-US" sz="2800" dirty="0"/>
              <a:t>	Examples:</a:t>
            </a:r>
          </a:p>
          <a:p>
            <a:pPr marL="1085850" lvl="2"/>
            <a:r>
              <a:rPr lang="en-US" dirty="0"/>
              <a:t>The greater the masses </a:t>
            </a:r>
            <a:r>
              <a:rPr lang="en-US" i="1" dirty="0"/>
              <a:t>m</a:t>
            </a:r>
            <a:r>
              <a:rPr lang="en-US" baseline="-25000" dirty="0"/>
              <a:t>1</a:t>
            </a:r>
            <a:r>
              <a:rPr lang="en-US" dirty="0"/>
              <a:t> and </a:t>
            </a:r>
            <a:r>
              <a:rPr lang="en-US" i="1" dirty="0"/>
              <a:t>m</a:t>
            </a:r>
            <a:r>
              <a:rPr lang="en-US" baseline="-25000" dirty="0"/>
              <a:t>2</a:t>
            </a:r>
            <a:r>
              <a:rPr lang="en-US" dirty="0"/>
              <a:t> of two bodies, the greater the force of attraction between them.</a:t>
            </a:r>
          </a:p>
          <a:p>
            <a:pPr marL="1085850" lvl="2"/>
            <a:r>
              <a:rPr lang="en-US" dirty="0"/>
              <a:t>The greater the distance of separation </a:t>
            </a:r>
            <a:r>
              <a:rPr lang="en-US" i="1" dirty="0"/>
              <a:t>d</a:t>
            </a:r>
            <a:r>
              <a:rPr lang="en-US" dirty="0"/>
              <a:t>, the weaker the force of attraction.</a:t>
            </a:r>
            <a:endParaRPr lang="en-US" dirty="0">
              <a:latin typeface="Times" pitchFamily="18" charset="0"/>
            </a:endParaRPr>
          </a:p>
        </p:txBody>
      </p:sp>
      <p:sp>
        <p:nvSpPr>
          <p:cNvPr id="659467" name="Line 11"/>
          <p:cNvSpPr>
            <a:spLocks noChangeShapeType="1"/>
          </p:cNvSpPr>
          <p:nvPr/>
        </p:nvSpPr>
        <p:spPr bwMode="auto">
          <a:xfrm>
            <a:off x="2490788" y="2620963"/>
            <a:ext cx="2344737" cy="1587"/>
          </a:xfrm>
          <a:prstGeom prst="line">
            <a:avLst/>
          </a:prstGeom>
          <a:noFill/>
          <a:ln w="19050">
            <a:solidFill>
              <a:srgbClr val="000000"/>
            </a:solidFill>
            <a:round/>
            <a:headEnd/>
            <a:tailEnd/>
          </a:ln>
        </p:spPr>
        <p:txBody>
          <a:bodyPr/>
          <a:lstStyle/>
          <a:p>
            <a:endParaRPr lang="en-US"/>
          </a:p>
        </p:txBody>
      </p:sp>
      <p:sp>
        <p:nvSpPr>
          <p:cNvPr id="659468" name="Rectangle 12"/>
          <p:cNvSpPr>
            <a:spLocks noChangeArrowheads="1"/>
          </p:cNvSpPr>
          <p:nvPr/>
        </p:nvSpPr>
        <p:spPr bwMode="auto">
          <a:xfrm>
            <a:off x="4249738" y="2779713"/>
            <a:ext cx="106362" cy="228600"/>
          </a:xfrm>
          <a:prstGeom prst="rect">
            <a:avLst/>
          </a:prstGeom>
          <a:noFill/>
          <a:ln w="9525">
            <a:noFill/>
            <a:miter lim="800000"/>
            <a:headEnd/>
            <a:tailEnd/>
          </a:ln>
        </p:spPr>
        <p:txBody>
          <a:bodyPr wrap="none" lIns="0" tIns="0" rIns="0" bIns="0">
            <a:spAutoFit/>
          </a:bodyPr>
          <a:lstStyle/>
          <a:p>
            <a:r>
              <a:rPr lang="en-US" sz="2200" baseline="30000">
                <a:solidFill>
                  <a:srgbClr val="000000"/>
                </a:solidFill>
              </a:rPr>
              <a:t>2</a:t>
            </a:r>
          </a:p>
        </p:txBody>
      </p:sp>
      <p:sp>
        <p:nvSpPr>
          <p:cNvPr id="659469" name="Rectangle 13"/>
          <p:cNvSpPr>
            <a:spLocks noChangeArrowheads="1"/>
          </p:cNvSpPr>
          <p:nvPr/>
        </p:nvSpPr>
        <p:spPr bwMode="auto">
          <a:xfrm>
            <a:off x="4638675" y="2332038"/>
            <a:ext cx="106363" cy="228600"/>
          </a:xfrm>
          <a:prstGeom prst="rect">
            <a:avLst/>
          </a:prstGeom>
          <a:noFill/>
          <a:ln w="9525">
            <a:noFill/>
            <a:miter lim="800000"/>
            <a:headEnd/>
            <a:tailEnd/>
          </a:ln>
        </p:spPr>
        <p:txBody>
          <a:bodyPr wrap="none" lIns="0" tIns="0" rIns="0" bIns="0">
            <a:spAutoFit/>
          </a:bodyPr>
          <a:lstStyle/>
          <a:p>
            <a:r>
              <a:rPr lang="en-US" sz="2200" baseline="-25000">
                <a:solidFill>
                  <a:srgbClr val="000000"/>
                </a:solidFill>
              </a:rPr>
              <a:t>2</a:t>
            </a:r>
          </a:p>
        </p:txBody>
      </p:sp>
      <p:sp>
        <p:nvSpPr>
          <p:cNvPr id="659470" name="Rectangle 14"/>
          <p:cNvSpPr>
            <a:spLocks noChangeArrowheads="1"/>
          </p:cNvSpPr>
          <p:nvPr/>
        </p:nvSpPr>
        <p:spPr bwMode="auto">
          <a:xfrm>
            <a:off x="3352800" y="2332038"/>
            <a:ext cx="106363" cy="228600"/>
          </a:xfrm>
          <a:prstGeom prst="rect">
            <a:avLst/>
          </a:prstGeom>
          <a:noFill/>
          <a:ln w="9525">
            <a:noFill/>
            <a:miter lim="800000"/>
            <a:headEnd/>
            <a:tailEnd/>
          </a:ln>
        </p:spPr>
        <p:txBody>
          <a:bodyPr wrap="none" lIns="0" tIns="0" rIns="0" bIns="0">
            <a:spAutoFit/>
          </a:bodyPr>
          <a:lstStyle/>
          <a:p>
            <a:r>
              <a:rPr lang="en-US" sz="2200" baseline="-25000">
                <a:solidFill>
                  <a:srgbClr val="000000"/>
                </a:solidFill>
              </a:rPr>
              <a:t>1</a:t>
            </a:r>
          </a:p>
        </p:txBody>
      </p:sp>
      <p:sp>
        <p:nvSpPr>
          <p:cNvPr id="659475" name="Rectangle 19"/>
          <p:cNvSpPr>
            <a:spLocks noChangeArrowheads="1"/>
          </p:cNvSpPr>
          <p:nvPr/>
        </p:nvSpPr>
        <p:spPr bwMode="auto">
          <a:xfrm>
            <a:off x="2120900" y="2398713"/>
            <a:ext cx="98425" cy="427037"/>
          </a:xfrm>
          <a:prstGeom prst="rect">
            <a:avLst/>
          </a:prstGeom>
          <a:noFill/>
          <a:ln w="9525">
            <a:noFill/>
            <a:miter lim="800000"/>
            <a:headEnd/>
            <a:tailEnd/>
          </a:ln>
        </p:spPr>
        <p:txBody>
          <a:bodyPr wrap="none" lIns="0" tIns="0" rIns="0" bIns="0">
            <a:spAutoFit/>
          </a:bodyPr>
          <a:lstStyle/>
          <a:p>
            <a:r>
              <a:rPr lang="en-US" sz="2800" i="1">
                <a:solidFill>
                  <a:srgbClr val="000000"/>
                </a:solidFill>
              </a:rPr>
              <a:t> </a:t>
            </a:r>
            <a:endParaRPr lang="en-US"/>
          </a:p>
        </p:txBody>
      </p:sp>
      <p:sp>
        <p:nvSpPr>
          <p:cNvPr id="659478" name="Line 22"/>
          <p:cNvSpPr>
            <a:spLocks noChangeShapeType="1"/>
          </p:cNvSpPr>
          <p:nvPr/>
        </p:nvSpPr>
        <p:spPr bwMode="auto">
          <a:xfrm>
            <a:off x="7046913" y="2620963"/>
            <a:ext cx="909637" cy="1587"/>
          </a:xfrm>
          <a:prstGeom prst="line">
            <a:avLst/>
          </a:prstGeom>
          <a:noFill/>
          <a:ln w="19050">
            <a:solidFill>
              <a:srgbClr val="000000"/>
            </a:solidFill>
            <a:round/>
            <a:headEnd/>
            <a:tailEnd/>
          </a:ln>
        </p:spPr>
        <p:txBody>
          <a:bodyPr/>
          <a:lstStyle/>
          <a:p>
            <a:endParaRPr lang="en-US"/>
          </a:p>
        </p:txBody>
      </p:sp>
      <p:sp>
        <p:nvSpPr>
          <p:cNvPr id="659480" name="Rectangle 24"/>
          <p:cNvSpPr>
            <a:spLocks noChangeArrowheads="1"/>
          </p:cNvSpPr>
          <p:nvPr/>
        </p:nvSpPr>
        <p:spPr bwMode="auto">
          <a:xfrm>
            <a:off x="7759700" y="2332038"/>
            <a:ext cx="106363" cy="228600"/>
          </a:xfrm>
          <a:prstGeom prst="rect">
            <a:avLst/>
          </a:prstGeom>
          <a:noFill/>
          <a:ln w="9525">
            <a:noFill/>
            <a:miter lim="800000"/>
            <a:headEnd/>
            <a:tailEnd/>
          </a:ln>
        </p:spPr>
        <p:txBody>
          <a:bodyPr wrap="none" lIns="0" tIns="0" rIns="0" bIns="0">
            <a:spAutoFit/>
          </a:bodyPr>
          <a:lstStyle/>
          <a:p>
            <a:r>
              <a:rPr lang="en-US" sz="2200" baseline="-25000">
                <a:solidFill>
                  <a:srgbClr val="000000"/>
                </a:solidFill>
              </a:rPr>
              <a:t>2</a:t>
            </a:r>
          </a:p>
        </p:txBody>
      </p:sp>
      <p:sp>
        <p:nvSpPr>
          <p:cNvPr id="659481" name="Rectangle 25"/>
          <p:cNvSpPr>
            <a:spLocks noChangeArrowheads="1"/>
          </p:cNvSpPr>
          <p:nvPr/>
        </p:nvSpPr>
        <p:spPr bwMode="auto">
          <a:xfrm>
            <a:off x="7350125" y="2332038"/>
            <a:ext cx="106363" cy="228600"/>
          </a:xfrm>
          <a:prstGeom prst="rect">
            <a:avLst/>
          </a:prstGeom>
          <a:noFill/>
          <a:ln w="9525">
            <a:noFill/>
            <a:miter lim="800000"/>
            <a:headEnd/>
            <a:tailEnd/>
          </a:ln>
        </p:spPr>
        <p:txBody>
          <a:bodyPr wrap="none" lIns="0" tIns="0" rIns="0" bIns="0">
            <a:spAutoFit/>
          </a:bodyPr>
          <a:lstStyle/>
          <a:p>
            <a:r>
              <a:rPr lang="en-US" sz="2200" baseline="-25000" dirty="0">
                <a:solidFill>
                  <a:srgbClr val="000000"/>
                </a:solidFill>
              </a:rPr>
              <a:t>1</a:t>
            </a:r>
          </a:p>
        </p:txBody>
      </p:sp>
      <p:sp>
        <p:nvSpPr>
          <p:cNvPr id="659486" name="Rectangle 30"/>
          <p:cNvSpPr>
            <a:spLocks noChangeArrowheads="1"/>
          </p:cNvSpPr>
          <p:nvPr/>
        </p:nvSpPr>
        <p:spPr bwMode="auto">
          <a:xfrm>
            <a:off x="6677025" y="2398713"/>
            <a:ext cx="98425" cy="427037"/>
          </a:xfrm>
          <a:prstGeom prst="rect">
            <a:avLst/>
          </a:prstGeom>
          <a:noFill/>
          <a:ln w="9525">
            <a:noFill/>
            <a:miter lim="800000"/>
            <a:headEnd/>
            <a:tailEnd/>
          </a:ln>
        </p:spPr>
        <p:txBody>
          <a:bodyPr wrap="none" lIns="0" tIns="0" rIns="0" bIns="0">
            <a:spAutoFit/>
          </a:bodyPr>
          <a:lstStyle/>
          <a:p>
            <a:r>
              <a:rPr lang="en-US" sz="2800" i="1">
                <a:solidFill>
                  <a:srgbClr val="000000"/>
                </a:solidFill>
              </a:rPr>
              <a:t> </a:t>
            </a:r>
            <a:endParaRPr lang="en-US"/>
          </a:p>
        </p:txBody>
      </p:sp>
      <p:grpSp>
        <p:nvGrpSpPr>
          <p:cNvPr id="659489" name="Group 33"/>
          <p:cNvGrpSpPr>
            <a:grpSpLocks/>
          </p:cNvGrpSpPr>
          <p:nvPr/>
        </p:nvGrpSpPr>
        <p:grpSpPr bwMode="auto">
          <a:xfrm>
            <a:off x="1185863" y="2173288"/>
            <a:ext cx="6583362" cy="887412"/>
            <a:chOff x="747" y="1369"/>
            <a:chExt cx="4147" cy="559"/>
          </a:xfrm>
        </p:grpSpPr>
        <p:sp>
          <p:nvSpPr>
            <p:cNvPr id="659471" name="Rectangle 15"/>
            <p:cNvSpPr>
              <a:spLocks noChangeArrowheads="1"/>
            </p:cNvSpPr>
            <p:nvPr/>
          </p:nvSpPr>
          <p:spPr bwMode="auto">
            <a:xfrm>
              <a:off x="1836" y="1659"/>
              <a:ext cx="834" cy="269"/>
            </a:xfrm>
            <a:prstGeom prst="rect">
              <a:avLst/>
            </a:prstGeom>
            <a:noFill/>
            <a:ln w="9525">
              <a:noFill/>
              <a:miter lim="800000"/>
              <a:headEnd/>
              <a:tailEnd/>
            </a:ln>
          </p:spPr>
          <p:txBody>
            <a:bodyPr wrap="none" lIns="0" tIns="0" rIns="0" bIns="0">
              <a:spAutoFit/>
            </a:bodyPr>
            <a:lstStyle/>
            <a:p>
              <a:r>
                <a:rPr lang="en-US" sz="2800" i="1">
                  <a:solidFill>
                    <a:srgbClr val="000000"/>
                  </a:solidFill>
                </a:rPr>
                <a:t>distance</a:t>
              </a:r>
              <a:endParaRPr lang="en-US"/>
            </a:p>
          </p:txBody>
        </p:sp>
        <p:sp>
          <p:nvSpPr>
            <p:cNvPr id="659482" name="Rectangle 26"/>
            <p:cNvSpPr>
              <a:spLocks noChangeArrowheads="1"/>
            </p:cNvSpPr>
            <p:nvPr/>
          </p:nvSpPr>
          <p:spPr bwMode="auto">
            <a:xfrm>
              <a:off x="4599" y="1659"/>
              <a:ext cx="125" cy="269"/>
            </a:xfrm>
            <a:prstGeom prst="rect">
              <a:avLst/>
            </a:prstGeom>
            <a:noFill/>
            <a:ln w="9525">
              <a:noFill/>
              <a:miter lim="800000"/>
              <a:headEnd/>
              <a:tailEnd/>
            </a:ln>
          </p:spPr>
          <p:txBody>
            <a:bodyPr wrap="none" lIns="0" tIns="0" rIns="0" bIns="0">
              <a:spAutoFit/>
            </a:bodyPr>
            <a:lstStyle/>
            <a:p>
              <a:r>
                <a:rPr lang="en-US" sz="2800" i="1">
                  <a:solidFill>
                    <a:srgbClr val="000000"/>
                  </a:solidFill>
                </a:rPr>
                <a:t>d</a:t>
              </a:r>
              <a:endParaRPr lang="en-US"/>
            </a:p>
          </p:txBody>
        </p:sp>
        <p:sp>
          <p:nvSpPr>
            <p:cNvPr id="659472" name="Rectangle 16"/>
            <p:cNvSpPr>
              <a:spLocks noChangeArrowheads="1"/>
            </p:cNvSpPr>
            <p:nvPr/>
          </p:nvSpPr>
          <p:spPr bwMode="auto">
            <a:xfrm>
              <a:off x="2390" y="1369"/>
              <a:ext cx="535" cy="269"/>
            </a:xfrm>
            <a:prstGeom prst="rect">
              <a:avLst/>
            </a:prstGeom>
            <a:noFill/>
            <a:ln w="9525">
              <a:noFill/>
              <a:miter lim="800000"/>
              <a:headEnd/>
              <a:tailEnd/>
            </a:ln>
          </p:spPr>
          <p:txBody>
            <a:bodyPr wrap="none" lIns="0" tIns="0" rIns="0" bIns="0">
              <a:spAutoFit/>
            </a:bodyPr>
            <a:lstStyle/>
            <a:p>
              <a:r>
                <a:rPr lang="en-US" sz="2800" i="1">
                  <a:solidFill>
                    <a:srgbClr val="000000"/>
                  </a:solidFill>
                </a:rPr>
                <a:t>mass</a:t>
              </a:r>
              <a:endParaRPr lang="en-US"/>
            </a:p>
          </p:txBody>
        </p:sp>
        <p:sp>
          <p:nvSpPr>
            <p:cNvPr id="659473" name="Rectangle 17"/>
            <p:cNvSpPr>
              <a:spLocks noChangeArrowheads="1"/>
            </p:cNvSpPr>
            <p:nvPr/>
          </p:nvSpPr>
          <p:spPr bwMode="auto">
            <a:xfrm>
              <a:off x="1593" y="1369"/>
              <a:ext cx="535" cy="269"/>
            </a:xfrm>
            <a:prstGeom prst="rect">
              <a:avLst/>
            </a:prstGeom>
            <a:noFill/>
            <a:ln w="9525">
              <a:noFill/>
              <a:miter lim="800000"/>
              <a:headEnd/>
              <a:tailEnd/>
            </a:ln>
          </p:spPr>
          <p:txBody>
            <a:bodyPr wrap="none" lIns="0" tIns="0" rIns="0" bIns="0">
              <a:spAutoFit/>
            </a:bodyPr>
            <a:lstStyle/>
            <a:p>
              <a:r>
                <a:rPr lang="en-US" sz="2800" i="1" dirty="0">
                  <a:solidFill>
                    <a:srgbClr val="000000"/>
                  </a:solidFill>
                </a:rPr>
                <a:t>mass</a:t>
              </a:r>
              <a:endParaRPr lang="en-US" dirty="0"/>
            </a:p>
          </p:txBody>
        </p:sp>
        <p:sp>
          <p:nvSpPr>
            <p:cNvPr id="659474" name="Rectangle 18"/>
            <p:cNvSpPr>
              <a:spLocks noChangeArrowheads="1"/>
            </p:cNvSpPr>
            <p:nvPr/>
          </p:nvSpPr>
          <p:spPr bwMode="auto">
            <a:xfrm>
              <a:off x="1381" y="1511"/>
              <a:ext cx="131" cy="269"/>
            </a:xfrm>
            <a:prstGeom prst="rect">
              <a:avLst/>
            </a:prstGeom>
            <a:noFill/>
            <a:ln w="9525">
              <a:noFill/>
              <a:miter lim="800000"/>
              <a:headEnd/>
              <a:tailEnd/>
            </a:ln>
          </p:spPr>
          <p:txBody>
            <a:bodyPr wrap="none" lIns="0" tIns="0" rIns="0" bIns="0">
              <a:spAutoFit/>
            </a:bodyPr>
            <a:lstStyle/>
            <a:p>
              <a:r>
                <a:rPr lang="en-US" sz="2800" i="1">
                  <a:solidFill>
                    <a:srgbClr val="000000"/>
                  </a:solidFill>
                </a:rPr>
                <a:t>~</a:t>
              </a:r>
              <a:endParaRPr lang="en-US"/>
            </a:p>
          </p:txBody>
        </p:sp>
        <p:sp>
          <p:nvSpPr>
            <p:cNvPr id="659476" name="Rectangle 20"/>
            <p:cNvSpPr>
              <a:spLocks noChangeArrowheads="1"/>
            </p:cNvSpPr>
            <p:nvPr/>
          </p:nvSpPr>
          <p:spPr bwMode="auto">
            <a:xfrm>
              <a:off x="747" y="1504"/>
              <a:ext cx="573" cy="269"/>
            </a:xfrm>
            <a:prstGeom prst="rect">
              <a:avLst/>
            </a:prstGeom>
            <a:noFill/>
            <a:ln w="9525">
              <a:noFill/>
              <a:miter lim="800000"/>
              <a:headEnd/>
              <a:tailEnd/>
            </a:ln>
          </p:spPr>
          <p:txBody>
            <a:bodyPr wrap="none" lIns="0" tIns="0" rIns="0" bIns="0">
              <a:spAutoFit/>
            </a:bodyPr>
            <a:lstStyle/>
            <a:p>
              <a:r>
                <a:rPr lang="en-US" sz="2800" i="1">
                  <a:solidFill>
                    <a:srgbClr val="000000"/>
                  </a:solidFill>
                </a:rPr>
                <a:t>Force</a:t>
              </a:r>
              <a:endParaRPr lang="en-US"/>
            </a:p>
          </p:txBody>
        </p:sp>
        <p:sp>
          <p:nvSpPr>
            <p:cNvPr id="659477" name="Rectangle 21"/>
            <p:cNvSpPr>
              <a:spLocks noChangeArrowheads="1"/>
            </p:cNvSpPr>
            <p:nvPr/>
          </p:nvSpPr>
          <p:spPr bwMode="auto">
            <a:xfrm>
              <a:off x="2234" y="1388"/>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endParaRPr lang="en-US"/>
            </a:p>
          </p:txBody>
        </p:sp>
        <p:sp>
          <p:nvSpPr>
            <p:cNvPr id="659462" name="Text Box 6"/>
            <p:cNvSpPr txBox="1">
              <a:spLocks noChangeArrowheads="1"/>
            </p:cNvSpPr>
            <p:nvPr/>
          </p:nvSpPr>
          <p:spPr bwMode="auto">
            <a:xfrm>
              <a:off x="3397" y="1500"/>
              <a:ext cx="315" cy="327"/>
            </a:xfrm>
            <a:prstGeom prst="rect">
              <a:avLst/>
            </a:prstGeom>
            <a:noFill/>
            <a:ln w="9525">
              <a:noFill/>
              <a:miter lim="800000"/>
              <a:headEnd/>
              <a:tailEnd/>
            </a:ln>
            <a:effectLst/>
          </p:spPr>
          <p:txBody>
            <a:bodyPr wrap="none">
              <a:spAutoFit/>
            </a:bodyPr>
            <a:lstStyle/>
            <a:p>
              <a:r>
                <a:rPr lang="en-US" sz="2800"/>
                <a:t>or</a:t>
              </a:r>
            </a:p>
          </p:txBody>
        </p:sp>
        <p:sp>
          <p:nvSpPr>
            <p:cNvPr id="659479" name="Rectangle 23"/>
            <p:cNvSpPr>
              <a:spLocks noChangeArrowheads="1"/>
            </p:cNvSpPr>
            <p:nvPr/>
          </p:nvSpPr>
          <p:spPr bwMode="auto">
            <a:xfrm>
              <a:off x="4748" y="1730"/>
              <a:ext cx="67" cy="144"/>
            </a:xfrm>
            <a:prstGeom prst="rect">
              <a:avLst/>
            </a:prstGeom>
            <a:noFill/>
            <a:ln w="9525">
              <a:noFill/>
              <a:miter lim="800000"/>
              <a:headEnd/>
              <a:tailEnd/>
            </a:ln>
          </p:spPr>
          <p:txBody>
            <a:bodyPr wrap="none" lIns="0" tIns="0" rIns="0" bIns="0">
              <a:spAutoFit/>
            </a:bodyPr>
            <a:lstStyle/>
            <a:p>
              <a:r>
                <a:rPr lang="en-US" sz="2200" baseline="30000">
                  <a:solidFill>
                    <a:srgbClr val="000000"/>
                  </a:solidFill>
                </a:rPr>
                <a:t>2</a:t>
              </a:r>
            </a:p>
          </p:txBody>
        </p:sp>
        <p:sp>
          <p:nvSpPr>
            <p:cNvPr id="659483" name="Rectangle 27"/>
            <p:cNvSpPr>
              <a:spLocks noChangeArrowheads="1"/>
            </p:cNvSpPr>
            <p:nvPr/>
          </p:nvSpPr>
          <p:spPr bwMode="auto">
            <a:xfrm>
              <a:off x="4707" y="1369"/>
              <a:ext cx="187" cy="269"/>
            </a:xfrm>
            <a:prstGeom prst="rect">
              <a:avLst/>
            </a:prstGeom>
            <a:noFill/>
            <a:ln w="9525">
              <a:noFill/>
              <a:miter lim="800000"/>
              <a:headEnd/>
              <a:tailEnd/>
            </a:ln>
          </p:spPr>
          <p:txBody>
            <a:bodyPr wrap="none" lIns="0" tIns="0" rIns="0" bIns="0">
              <a:spAutoFit/>
            </a:bodyPr>
            <a:lstStyle/>
            <a:p>
              <a:r>
                <a:rPr lang="en-US" sz="2800" i="1" dirty="0">
                  <a:solidFill>
                    <a:srgbClr val="000000"/>
                  </a:solidFill>
                </a:rPr>
                <a:t>m</a:t>
              </a:r>
              <a:endParaRPr lang="en-US" dirty="0"/>
            </a:p>
          </p:txBody>
        </p:sp>
        <p:sp>
          <p:nvSpPr>
            <p:cNvPr id="659484" name="Rectangle 28"/>
            <p:cNvSpPr>
              <a:spLocks noChangeArrowheads="1"/>
            </p:cNvSpPr>
            <p:nvPr/>
          </p:nvSpPr>
          <p:spPr bwMode="auto">
            <a:xfrm>
              <a:off x="4462" y="1369"/>
              <a:ext cx="187" cy="269"/>
            </a:xfrm>
            <a:prstGeom prst="rect">
              <a:avLst/>
            </a:prstGeom>
            <a:noFill/>
            <a:ln w="9525">
              <a:noFill/>
              <a:miter lim="800000"/>
              <a:headEnd/>
              <a:tailEnd/>
            </a:ln>
          </p:spPr>
          <p:txBody>
            <a:bodyPr wrap="none" lIns="0" tIns="0" rIns="0" bIns="0">
              <a:spAutoFit/>
            </a:bodyPr>
            <a:lstStyle/>
            <a:p>
              <a:r>
                <a:rPr lang="en-US" sz="2800" i="1" dirty="0">
                  <a:solidFill>
                    <a:srgbClr val="000000"/>
                  </a:solidFill>
                </a:rPr>
                <a:t>m</a:t>
              </a:r>
              <a:endParaRPr lang="en-US" dirty="0"/>
            </a:p>
          </p:txBody>
        </p:sp>
        <p:sp>
          <p:nvSpPr>
            <p:cNvPr id="659485" name="Rectangle 29"/>
            <p:cNvSpPr>
              <a:spLocks noChangeArrowheads="1"/>
            </p:cNvSpPr>
            <p:nvPr/>
          </p:nvSpPr>
          <p:spPr bwMode="auto">
            <a:xfrm>
              <a:off x="4251" y="1511"/>
              <a:ext cx="131" cy="269"/>
            </a:xfrm>
            <a:prstGeom prst="rect">
              <a:avLst/>
            </a:prstGeom>
            <a:noFill/>
            <a:ln w="9525">
              <a:noFill/>
              <a:miter lim="800000"/>
              <a:headEnd/>
              <a:tailEnd/>
            </a:ln>
          </p:spPr>
          <p:txBody>
            <a:bodyPr wrap="none" lIns="0" tIns="0" rIns="0" bIns="0">
              <a:spAutoFit/>
            </a:bodyPr>
            <a:lstStyle/>
            <a:p>
              <a:r>
                <a:rPr lang="en-US" sz="2800" i="1" dirty="0">
                  <a:solidFill>
                    <a:srgbClr val="000000"/>
                  </a:solidFill>
                </a:rPr>
                <a:t>~</a:t>
              </a:r>
              <a:endParaRPr lang="en-US" dirty="0"/>
            </a:p>
          </p:txBody>
        </p:sp>
        <p:sp>
          <p:nvSpPr>
            <p:cNvPr id="659487" name="Rectangle 31"/>
            <p:cNvSpPr>
              <a:spLocks noChangeArrowheads="1"/>
            </p:cNvSpPr>
            <p:nvPr/>
          </p:nvSpPr>
          <p:spPr bwMode="auto">
            <a:xfrm>
              <a:off x="4056" y="1511"/>
              <a:ext cx="137" cy="269"/>
            </a:xfrm>
            <a:prstGeom prst="rect">
              <a:avLst/>
            </a:prstGeom>
            <a:noFill/>
            <a:ln w="9525">
              <a:noFill/>
              <a:miter lim="800000"/>
              <a:headEnd/>
              <a:tailEnd/>
            </a:ln>
          </p:spPr>
          <p:txBody>
            <a:bodyPr wrap="none" lIns="0" tIns="0" rIns="0" bIns="0">
              <a:spAutoFit/>
            </a:bodyPr>
            <a:lstStyle/>
            <a:p>
              <a:r>
                <a:rPr lang="en-US" sz="2800" i="1" dirty="0">
                  <a:solidFill>
                    <a:srgbClr val="000000"/>
                  </a:solidFill>
                </a:rPr>
                <a:t>F</a:t>
              </a:r>
              <a:endParaRPr lang="en-US" dirty="0"/>
            </a:p>
          </p:txBody>
        </p:sp>
      </p:grpSp>
      <p:sp>
        <p:nvSpPr>
          <p:cNvPr id="27" name="Rounded Rectangle 26"/>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45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914400" y="274637"/>
            <a:ext cx="7772400" cy="896937"/>
          </a:xfrm>
        </p:spPr>
        <p:txBody>
          <a:bodyPr>
            <a:normAutofit/>
          </a:bodyPr>
          <a:lstStyle/>
          <a:p>
            <a:r>
              <a:rPr lang="en-US" dirty="0"/>
              <a:t>Law of Gravitation Examples</a:t>
            </a:r>
          </a:p>
        </p:txBody>
      </p:sp>
      <p:sp>
        <p:nvSpPr>
          <p:cNvPr id="8" name="Rectangle 26"/>
          <p:cNvSpPr>
            <a:spLocks noChangeArrowheads="1"/>
          </p:cNvSpPr>
          <p:nvPr/>
        </p:nvSpPr>
        <p:spPr bwMode="auto">
          <a:xfrm>
            <a:off x="4447646" y="4074054"/>
            <a:ext cx="198437" cy="427037"/>
          </a:xfrm>
          <a:prstGeom prst="rect">
            <a:avLst/>
          </a:prstGeom>
          <a:noFill/>
          <a:ln w="9525">
            <a:noFill/>
            <a:miter lim="800000"/>
            <a:headEnd/>
            <a:tailEnd/>
          </a:ln>
        </p:spPr>
        <p:txBody>
          <a:bodyPr wrap="none" lIns="0" tIns="0" rIns="0" bIns="0">
            <a:spAutoFit/>
          </a:bodyPr>
          <a:lstStyle/>
          <a:p>
            <a:r>
              <a:rPr lang="en-US" sz="2800" i="1" dirty="0">
                <a:solidFill>
                  <a:srgbClr val="000000"/>
                </a:solidFill>
              </a:rPr>
              <a:t>d</a:t>
            </a:r>
            <a:endParaRPr lang="en-US" dirty="0"/>
          </a:p>
        </p:txBody>
      </p:sp>
      <p:sp>
        <p:nvSpPr>
          <p:cNvPr id="9" name="Rectangle 23"/>
          <p:cNvSpPr>
            <a:spLocks noChangeArrowheads="1"/>
          </p:cNvSpPr>
          <p:nvPr/>
        </p:nvSpPr>
        <p:spPr bwMode="auto">
          <a:xfrm>
            <a:off x="4674657" y="4186766"/>
            <a:ext cx="518232" cy="225703"/>
          </a:xfrm>
          <a:prstGeom prst="rect">
            <a:avLst/>
          </a:prstGeom>
          <a:noFill/>
          <a:ln w="9525">
            <a:noFill/>
            <a:miter lim="800000"/>
            <a:headEnd/>
            <a:tailEnd/>
          </a:ln>
        </p:spPr>
        <p:txBody>
          <a:bodyPr wrap="square" lIns="0" tIns="0" rIns="0" bIns="0">
            <a:spAutoFit/>
          </a:bodyPr>
          <a:lstStyle/>
          <a:p>
            <a:r>
              <a:rPr lang="en-US" sz="2200" baseline="30000" dirty="0">
                <a:solidFill>
                  <a:srgbClr val="000000"/>
                </a:solidFill>
              </a:rPr>
              <a:t>2</a:t>
            </a:r>
          </a:p>
        </p:txBody>
      </p:sp>
      <p:sp>
        <p:nvSpPr>
          <p:cNvPr id="10" name="Rectangle 27"/>
          <p:cNvSpPr>
            <a:spLocks noChangeArrowheads="1"/>
          </p:cNvSpPr>
          <p:nvPr/>
        </p:nvSpPr>
        <p:spPr bwMode="auto">
          <a:xfrm>
            <a:off x="4619096" y="3613679"/>
            <a:ext cx="432811" cy="430887"/>
          </a:xfrm>
          <a:prstGeom prst="rect">
            <a:avLst/>
          </a:prstGeom>
          <a:noFill/>
          <a:ln w="9525">
            <a:noFill/>
            <a:miter lim="800000"/>
            <a:headEnd/>
            <a:tailEnd/>
          </a:ln>
        </p:spPr>
        <p:txBody>
          <a:bodyPr wrap="none" lIns="0" tIns="0" rIns="0" bIns="0">
            <a:spAutoFit/>
          </a:bodyPr>
          <a:lstStyle/>
          <a:p>
            <a:r>
              <a:rPr lang="en-US" sz="2800" i="1" dirty="0">
                <a:solidFill>
                  <a:srgbClr val="000000"/>
                </a:solidFill>
              </a:rPr>
              <a:t>m</a:t>
            </a:r>
            <a:r>
              <a:rPr lang="en-US" sz="2800" i="1" baseline="-25000" dirty="0">
                <a:solidFill>
                  <a:srgbClr val="000000"/>
                </a:solidFill>
              </a:rPr>
              <a:t>2</a:t>
            </a:r>
            <a:endParaRPr lang="en-US" dirty="0"/>
          </a:p>
        </p:txBody>
      </p:sp>
      <p:sp>
        <p:nvSpPr>
          <p:cNvPr id="11" name="Rectangle 28"/>
          <p:cNvSpPr>
            <a:spLocks noChangeArrowheads="1"/>
          </p:cNvSpPr>
          <p:nvPr/>
        </p:nvSpPr>
        <p:spPr bwMode="auto">
          <a:xfrm>
            <a:off x="4068233" y="3613679"/>
            <a:ext cx="432811" cy="430887"/>
          </a:xfrm>
          <a:prstGeom prst="rect">
            <a:avLst/>
          </a:prstGeom>
          <a:noFill/>
          <a:ln w="9525">
            <a:noFill/>
            <a:miter lim="800000"/>
            <a:headEnd/>
            <a:tailEnd/>
          </a:ln>
        </p:spPr>
        <p:txBody>
          <a:bodyPr wrap="none" lIns="0" tIns="0" rIns="0" bIns="0">
            <a:spAutoFit/>
          </a:bodyPr>
          <a:lstStyle/>
          <a:p>
            <a:r>
              <a:rPr lang="en-US" sz="2800" i="1" dirty="0">
                <a:solidFill>
                  <a:srgbClr val="000000"/>
                </a:solidFill>
              </a:rPr>
              <a:t>m</a:t>
            </a:r>
            <a:r>
              <a:rPr lang="en-US" sz="2800" i="1" baseline="-25000" dirty="0">
                <a:solidFill>
                  <a:srgbClr val="000000"/>
                </a:solidFill>
              </a:rPr>
              <a:t>1</a:t>
            </a:r>
            <a:endParaRPr lang="en-US" dirty="0"/>
          </a:p>
        </p:txBody>
      </p:sp>
      <p:sp>
        <p:nvSpPr>
          <p:cNvPr id="12" name="Rectangle 29"/>
          <p:cNvSpPr>
            <a:spLocks noChangeArrowheads="1"/>
          </p:cNvSpPr>
          <p:nvPr/>
        </p:nvSpPr>
        <p:spPr bwMode="auto">
          <a:xfrm>
            <a:off x="3733271" y="3839104"/>
            <a:ext cx="207962" cy="427037"/>
          </a:xfrm>
          <a:prstGeom prst="rect">
            <a:avLst/>
          </a:prstGeom>
          <a:noFill/>
          <a:ln w="9525">
            <a:noFill/>
            <a:miter lim="800000"/>
            <a:headEnd/>
            <a:tailEnd/>
          </a:ln>
        </p:spPr>
        <p:txBody>
          <a:bodyPr wrap="none" lIns="0" tIns="0" rIns="0" bIns="0">
            <a:spAutoFit/>
          </a:bodyPr>
          <a:lstStyle/>
          <a:p>
            <a:r>
              <a:rPr lang="en-US" sz="2800" i="1" dirty="0">
                <a:solidFill>
                  <a:srgbClr val="000000"/>
                </a:solidFill>
              </a:rPr>
              <a:t>~</a:t>
            </a:r>
            <a:endParaRPr lang="en-US" dirty="0"/>
          </a:p>
        </p:txBody>
      </p:sp>
      <p:sp>
        <p:nvSpPr>
          <p:cNvPr id="13" name="Rectangle 31"/>
          <p:cNvSpPr>
            <a:spLocks noChangeArrowheads="1"/>
          </p:cNvSpPr>
          <p:nvPr/>
        </p:nvSpPr>
        <p:spPr bwMode="auto">
          <a:xfrm>
            <a:off x="3423708" y="3839104"/>
            <a:ext cx="217487" cy="427037"/>
          </a:xfrm>
          <a:prstGeom prst="rect">
            <a:avLst/>
          </a:prstGeom>
          <a:noFill/>
          <a:ln w="9525">
            <a:noFill/>
            <a:miter lim="800000"/>
            <a:headEnd/>
            <a:tailEnd/>
          </a:ln>
        </p:spPr>
        <p:txBody>
          <a:bodyPr wrap="none" lIns="0" tIns="0" rIns="0" bIns="0">
            <a:spAutoFit/>
          </a:bodyPr>
          <a:lstStyle/>
          <a:p>
            <a:r>
              <a:rPr lang="en-US" sz="2800" i="1" dirty="0">
                <a:solidFill>
                  <a:srgbClr val="000000"/>
                </a:solidFill>
              </a:rPr>
              <a:t>F</a:t>
            </a:r>
            <a:endParaRPr lang="en-US" dirty="0"/>
          </a:p>
        </p:txBody>
      </p:sp>
      <p:cxnSp>
        <p:nvCxnSpPr>
          <p:cNvPr id="27" name="Straight Connector 26"/>
          <p:cNvCxnSpPr/>
          <p:nvPr/>
        </p:nvCxnSpPr>
        <p:spPr>
          <a:xfrm>
            <a:off x="4042833" y="4069291"/>
            <a:ext cx="1019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52398" y="2699103"/>
            <a:ext cx="2765501" cy="954107"/>
          </a:xfrm>
          <a:prstGeom prst="rect">
            <a:avLst/>
          </a:prstGeom>
          <a:noFill/>
        </p:spPr>
        <p:txBody>
          <a:bodyPr wrap="none" rtlCol="0">
            <a:spAutoFit/>
          </a:bodyPr>
          <a:lstStyle/>
          <a:p>
            <a:r>
              <a:rPr lang="en-US" sz="2800" dirty="0"/>
              <a:t>Let the equation</a:t>
            </a:r>
          </a:p>
          <a:p>
            <a:r>
              <a:rPr lang="en-US" sz="2800" dirty="0"/>
              <a:t>be your guide</a:t>
            </a:r>
          </a:p>
        </p:txBody>
      </p:sp>
      <p:pic>
        <p:nvPicPr>
          <p:cNvPr id="3" name="Picture 2"/>
          <p:cNvPicPr>
            <a:picLocks noChangeAspect="1"/>
          </p:cNvPicPr>
          <p:nvPr/>
        </p:nvPicPr>
        <p:blipFill>
          <a:blip r:embed="rId2"/>
          <a:stretch>
            <a:fillRect/>
          </a:stretch>
        </p:blipFill>
        <p:spPr>
          <a:xfrm>
            <a:off x="3132667" y="1089925"/>
            <a:ext cx="2273473" cy="1577511"/>
          </a:xfrm>
          <a:prstGeom prst="rect">
            <a:avLst/>
          </a:prstGeom>
        </p:spPr>
      </p:pic>
      <p:pic>
        <p:nvPicPr>
          <p:cNvPr id="4" name="Picture 3"/>
          <p:cNvPicPr>
            <a:picLocks noChangeAspect="1"/>
          </p:cNvPicPr>
          <p:nvPr/>
        </p:nvPicPr>
        <p:blipFill>
          <a:blip r:embed="rId3"/>
          <a:stretch>
            <a:fillRect/>
          </a:stretch>
        </p:blipFill>
        <p:spPr>
          <a:xfrm>
            <a:off x="297652" y="1298914"/>
            <a:ext cx="2416682" cy="1651000"/>
          </a:xfrm>
          <a:prstGeom prst="rect">
            <a:avLst/>
          </a:prstGeom>
        </p:spPr>
      </p:pic>
      <p:sp>
        <p:nvSpPr>
          <p:cNvPr id="7" name="Oval 6"/>
          <p:cNvSpPr/>
          <p:nvPr/>
        </p:nvSpPr>
        <p:spPr>
          <a:xfrm>
            <a:off x="1115028" y="1855573"/>
            <a:ext cx="550333" cy="4233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5657735" y="1678655"/>
            <a:ext cx="3200507" cy="1152182"/>
          </a:xfrm>
          <a:prstGeom prst="rect">
            <a:avLst/>
          </a:prstGeom>
        </p:spPr>
      </p:pic>
      <p:sp>
        <p:nvSpPr>
          <p:cNvPr id="15" name="Rectangle 14"/>
          <p:cNvSpPr/>
          <p:nvPr/>
        </p:nvSpPr>
        <p:spPr>
          <a:xfrm>
            <a:off x="6866034" y="2171864"/>
            <a:ext cx="649111" cy="381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417255" y="3024855"/>
            <a:ext cx="2469373" cy="1824221"/>
          </a:xfrm>
          <a:prstGeom prst="rect">
            <a:avLst/>
          </a:prstGeom>
        </p:spPr>
      </p:pic>
      <p:sp>
        <p:nvSpPr>
          <p:cNvPr id="22" name="Oval 21"/>
          <p:cNvSpPr/>
          <p:nvPr/>
        </p:nvSpPr>
        <p:spPr>
          <a:xfrm>
            <a:off x="1232879" y="3810793"/>
            <a:ext cx="550333" cy="4233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42059" y="3503220"/>
            <a:ext cx="369711" cy="28504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stretch>
            <a:fillRect/>
          </a:stretch>
        </p:blipFill>
        <p:spPr>
          <a:xfrm>
            <a:off x="535776" y="5042871"/>
            <a:ext cx="1847150" cy="1517955"/>
          </a:xfrm>
          <a:prstGeom prst="rect">
            <a:avLst/>
          </a:prstGeom>
        </p:spPr>
      </p:pic>
      <p:sp>
        <p:nvSpPr>
          <p:cNvPr id="26" name="Oval 25"/>
          <p:cNvSpPr/>
          <p:nvPr/>
        </p:nvSpPr>
        <p:spPr>
          <a:xfrm>
            <a:off x="1330541" y="5649295"/>
            <a:ext cx="453922" cy="449138"/>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stretch>
            <a:fillRect/>
          </a:stretch>
        </p:blipFill>
        <p:spPr>
          <a:xfrm>
            <a:off x="5657905" y="4626379"/>
            <a:ext cx="3291950" cy="1353357"/>
          </a:xfrm>
          <a:prstGeom prst="rect">
            <a:avLst/>
          </a:prstGeom>
        </p:spPr>
      </p:pic>
      <p:sp>
        <p:nvSpPr>
          <p:cNvPr id="29" name="Rectangle 28"/>
          <p:cNvSpPr/>
          <p:nvPr/>
        </p:nvSpPr>
        <p:spPr>
          <a:xfrm>
            <a:off x="7152140" y="5232234"/>
            <a:ext cx="369711" cy="28504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745446" y="4630793"/>
            <a:ext cx="2956158" cy="1569660"/>
          </a:xfrm>
          <a:prstGeom prst="rect">
            <a:avLst/>
          </a:prstGeom>
          <a:noFill/>
        </p:spPr>
        <p:txBody>
          <a:bodyPr wrap="none" rtlCol="0">
            <a:spAutoFit/>
          </a:bodyPr>
          <a:lstStyle/>
          <a:p>
            <a:r>
              <a:rPr lang="en-US" sz="2400" dirty="0"/>
              <a:t>Which has a greater</a:t>
            </a:r>
          </a:p>
          <a:p>
            <a:r>
              <a:rPr lang="en-US" sz="2400" dirty="0"/>
              <a:t>impact on </a:t>
            </a:r>
            <a:r>
              <a:rPr lang="en-US" sz="2400" dirty="0" err="1"/>
              <a:t>F</a:t>
            </a:r>
            <a:r>
              <a:rPr lang="en-US" sz="2400" baseline="-25000" dirty="0" err="1"/>
              <a:t>grav</a:t>
            </a:r>
            <a:r>
              <a:rPr lang="en-US" sz="2400" dirty="0"/>
              <a:t> a </a:t>
            </a:r>
          </a:p>
          <a:p>
            <a:r>
              <a:rPr lang="en-US" sz="2400" dirty="0"/>
              <a:t>change in mass or a </a:t>
            </a:r>
          </a:p>
          <a:p>
            <a:r>
              <a:rPr lang="en-US" sz="2400" dirty="0"/>
              <a:t>change in distance?</a:t>
            </a:r>
          </a:p>
        </p:txBody>
      </p:sp>
      <p:pic>
        <p:nvPicPr>
          <p:cNvPr id="2" name="Picture 1"/>
          <p:cNvPicPr>
            <a:picLocks noChangeAspect="1"/>
          </p:cNvPicPr>
          <p:nvPr/>
        </p:nvPicPr>
        <p:blipFill>
          <a:blip r:embed="rId8"/>
          <a:stretch>
            <a:fillRect/>
          </a:stretch>
        </p:blipFill>
        <p:spPr>
          <a:xfrm>
            <a:off x="6657691" y="3140347"/>
            <a:ext cx="1444800" cy="1261914"/>
          </a:xfrm>
          <a:prstGeom prst="rect">
            <a:avLst/>
          </a:prstGeom>
        </p:spPr>
      </p:pic>
      <p:sp>
        <p:nvSpPr>
          <p:cNvPr id="31" name="Rectangle 30"/>
          <p:cNvSpPr/>
          <p:nvPr/>
        </p:nvSpPr>
        <p:spPr>
          <a:xfrm>
            <a:off x="7158684" y="3655889"/>
            <a:ext cx="256585" cy="25655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2" grpId="0" animBg="1"/>
      <p:bldP spid="26"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normAutofit fontScale="90000"/>
          </a:bodyPr>
          <a:lstStyle/>
          <a:p>
            <a:r>
              <a:rPr lang="en-US"/>
              <a:t>Gravity and Distance: The Inverse-Square Law</a:t>
            </a:r>
          </a:p>
        </p:txBody>
      </p:sp>
      <p:sp>
        <p:nvSpPr>
          <p:cNvPr id="669699" name="Rectangle 3"/>
          <p:cNvSpPr>
            <a:spLocks noGrp="1" noChangeArrowheads="1"/>
          </p:cNvSpPr>
          <p:nvPr>
            <p:ph sz="quarter" idx="1"/>
          </p:nvPr>
        </p:nvSpPr>
        <p:spPr>
          <a:xfrm>
            <a:off x="914400" y="1447800"/>
            <a:ext cx="7772400" cy="5107146"/>
          </a:xfrm>
        </p:spPr>
        <p:txBody>
          <a:bodyPr>
            <a:normAutofit lnSpcReduction="10000"/>
          </a:bodyPr>
          <a:lstStyle/>
          <a:p>
            <a:pPr>
              <a:buFontTx/>
              <a:buNone/>
            </a:pPr>
            <a:r>
              <a:rPr lang="en-US" dirty="0">
                <a:latin typeface="Arial"/>
                <a:cs typeface="Arial"/>
              </a:rPr>
              <a:t>Inverse-square law:</a:t>
            </a:r>
          </a:p>
          <a:p>
            <a:r>
              <a:rPr lang="en-US" sz="2800" dirty="0">
                <a:latin typeface="Arial"/>
                <a:cs typeface="Arial"/>
              </a:rPr>
              <a:t>relates the intensity of an effect to the inverse- square of the distance from the cause.</a:t>
            </a:r>
          </a:p>
          <a:p>
            <a:pPr marL="0" indent="0">
              <a:buNone/>
            </a:pPr>
            <a:r>
              <a:rPr lang="en-US" sz="2800" dirty="0">
                <a:latin typeface="Arial"/>
                <a:cs typeface="Arial"/>
              </a:rPr>
              <a:t>   - in equation form: </a:t>
            </a:r>
            <a:r>
              <a:rPr lang="en-US" sz="2800" i="1" dirty="0">
                <a:latin typeface="Arial"/>
                <a:cs typeface="Arial"/>
              </a:rPr>
              <a:t>intensity</a:t>
            </a:r>
            <a:r>
              <a:rPr lang="en-US" sz="2800" dirty="0">
                <a:latin typeface="Arial"/>
                <a:cs typeface="Arial"/>
              </a:rPr>
              <a:t> = 1/</a:t>
            </a:r>
            <a:r>
              <a:rPr lang="en-US" sz="2800" i="1" dirty="0">
                <a:latin typeface="Arial"/>
                <a:cs typeface="Arial"/>
              </a:rPr>
              <a:t>distance</a:t>
            </a:r>
            <a:r>
              <a:rPr lang="en-US" sz="2800" baseline="30000" dirty="0">
                <a:latin typeface="Arial"/>
                <a:cs typeface="Arial"/>
              </a:rPr>
              <a:t>2</a:t>
            </a:r>
            <a:r>
              <a:rPr lang="en-US" sz="2800" dirty="0">
                <a:latin typeface="Arial"/>
                <a:cs typeface="Arial"/>
              </a:rPr>
              <a:t>.</a:t>
            </a:r>
          </a:p>
          <a:p>
            <a:pPr marL="461963" indent="-461963">
              <a:buNone/>
            </a:pPr>
            <a:r>
              <a:rPr lang="en-US" sz="2800" dirty="0">
                <a:latin typeface="Arial"/>
                <a:cs typeface="Arial"/>
              </a:rPr>
              <a:t>   - for increases in distance, there are decreases in force.</a:t>
            </a:r>
          </a:p>
          <a:p>
            <a:pPr marL="577850" indent="-577850">
              <a:buNone/>
            </a:pPr>
            <a:r>
              <a:rPr lang="en-US" sz="2800" dirty="0">
                <a:latin typeface="Arial"/>
                <a:cs typeface="Arial"/>
              </a:rPr>
              <a:t>    - even at great distances, force approaches but never reaches zero.</a:t>
            </a:r>
          </a:p>
          <a:p>
            <a:pPr marL="744538" indent="-744538">
              <a:buNone/>
            </a:pPr>
            <a:r>
              <a:rPr lang="en-US" sz="2800" dirty="0">
                <a:latin typeface="Arial"/>
                <a:cs typeface="Arial"/>
              </a:rPr>
              <a:t>     - Everything in the Universe has a gravitational interaction with everything else</a:t>
            </a:r>
          </a:p>
        </p:txBody>
      </p:sp>
      <p:sp>
        <p:nvSpPr>
          <p:cNvPr id="4" name="Rounded Rectangle 3"/>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96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750" name="Picture 6" descr="09_06_Figure"/>
          <p:cNvPicPr>
            <a:picLocks noChangeAspect="1" noChangeArrowheads="1"/>
          </p:cNvPicPr>
          <p:nvPr/>
        </p:nvPicPr>
        <p:blipFill>
          <a:blip r:embed="rId2" cstate="print"/>
          <a:srcRect b="2525"/>
          <a:stretch>
            <a:fillRect/>
          </a:stretch>
        </p:blipFill>
        <p:spPr bwMode="auto">
          <a:xfrm>
            <a:off x="1152525" y="1254125"/>
            <a:ext cx="6861175" cy="5064125"/>
          </a:xfrm>
          <a:prstGeom prst="rect">
            <a:avLst/>
          </a:prstGeom>
          <a:noFill/>
        </p:spPr>
      </p:pic>
      <p:sp>
        <p:nvSpPr>
          <p:cNvPr id="671746" name="Rectangle 2"/>
          <p:cNvSpPr>
            <a:spLocks noGrp="1" noChangeArrowheads="1"/>
          </p:cNvSpPr>
          <p:nvPr>
            <p:ph type="title"/>
          </p:nvPr>
        </p:nvSpPr>
        <p:spPr>
          <a:xfrm>
            <a:off x="457200" y="96838"/>
            <a:ext cx="8229600" cy="1143000"/>
          </a:xfrm>
        </p:spPr>
        <p:txBody>
          <a:bodyPr/>
          <a:lstStyle/>
          <a:p>
            <a:r>
              <a:rPr lang="en-US"/>
              <a:t>Inverse-Square Law</a:t>
            </a:r>
          </a:p>
        </p:txBody>
      </p:sp>
      <p:sp>
        <p:nvSpPr>
          <p:cNvPr id="671747" name="Rectangle 3"/>
          <p:cNvSpPr>
            <a:spLocks noGrp="1" noChangeArrowheads="1"/>
          </p:cNvSpPr>
          <p:nvPr>
            <p:ph sz="quarter" idx="1"/>
          </p:nvPr>
        </p:nvSpPr>
        <p:spPr/>
        <p:txBody>
          <a:bodyPr/>
          <a:lstStyle/>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a:p>
            <a:pPr lvl="1">
              <a:buFontTx/>
              <a:buNone/>
            </a:pPr>
            <a:endParaRPr lang="en-US" sz="1400"/>
          </a:p>
        </p:txBody>
      </p:sp>
      <p:sp>
        <p:nvSpPr>
          <p:cNvPr id="5" name="Rounded Rectangle 4"/>
          <p:cNvSpPr/>
          <p:nvPr/>
        </p:nvSpPr>
        <p:spPr>
          <a:xfrm>
            <a:off x="238125" y="6543675"/>
            <a:ext cx="1752600" cy="180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12203</TotalTime>
  <Words>1876</Words>
  <Application>Microsoft Office PowerPoint</Application>
  <PresentationFormat>On-screen Show (4:3)</PresentationFormat>
  <Paragraphs>278</Paragraphs>
  <Slides>27</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vt:lpstr>
      <vt:lpstr>Franklin Gothic Book</vt:lpstr>
      <vt:lpstr>HGｺﾞｼｯｸM</vt:lpstr>
      <vt:lpstr>Perpetua</vt:lpstr>
      <vt:lpstr>Symbol</vt:lpstr>
      <vt:lpstr>Times</vt:lpstr>
      <vt:lpstr>Times New Roman</vt:lpstr>
      <vt:lpstr>Wingdings 2</vt:lpstr>
      <vt:lpstr>Equity</vt:lpstr>
      <vt:lpstr>Equation</vt:lpstr>
      <vt:lpstr>Gravity</vt:lpstr>
      <vt:lpstr>Gravity Before Newton</vt:lpstr>
      <vt:lpstr>PowerPoint Presentation</vt:lpstr>
      <vt:lpstr>Newton’s Big Idea</vt:lpstr>
      <vt:lpstr>Newton’s Big Idea – The Universal Law of Gravity</vt:lpstr>
      <vt:lpstr>The Universal Law of Gravity</vt:lpstr>
      <vt:lpstr>Law of Gravitation Examples</vt:lpstr>
      <vt:lpstr>Gravity and Distance: The Inverse-Square Law</vt:lpstr>
      <vt:lpstr>Inverse-Square Law</vt:lpstr>
      <vt:lpstr>The Gravitational Constant  ( G )</vt:lpstr>
      <vt:lpstr>Calculations of Gravity using G</vt:lpstr>
      <vt:lpstr>Determining the Mass of the Earth</vt:lpstr>
      <vt:lpstr>Gravitational Fields-A Real Life Force Field</vt:lpstr>
      <vt:lpstr>Gravitational Fields</vt:lpstr>
      <vt:lpstr>Gravitational Fields</vt:lpstr>
      <vt:lpstr>Escape Speed</vt:lpstr>
      <vt:lpstr>Black Holes</vt:lpstr>
      <vt:lpstr>Einstein’s Theory of Gravitation</vt:lpstr>
      <vt:lpstr>PowerPoint Presentation</vt:lpstr>
      <vt:lpstr>Relativity and Black Holes</vt:lpstr>
      <vt:lpstr>Tidal Forces</vt:lpstr>
      <vt:lpstr>Tidal Forces Closer to Home</vt:lpstr>
      <vt:lpstr>Newton’s Law of Gravitation and Tidal Forces</vt:lpstr>
      <vt:lpstr>A Simplified Model of Tides</vt:lpstr>
      <vt:lpstr>Daily Tidal Fluctuations</vt:lpstr>
      <vt:lpstr>Tidal Locking aka Captured Rotation</vt:lpstr>
      <vt:lpstr>Gravitational Locking and the Earth</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Lawd Humongous</cp:lastModifiedBy>
  <cp:revision>326</cp:revision>
  <cp:lastPrinted>2007-05-16T20:24:43Z</cp:lastPrinted>
  <dcterms:created xsi:type="dcterms:W3CDTF">2006-04-27T22:35:13Z</dcterms:created>
  <dcterms:modified xsi:type="dcterms:W3CDTF">2016-11-08T16:41:11Z</dcterms:modified>
</cp:coreProperties>
</file>