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1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4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AF13-87D4-4100-A928-805E0145D82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0FE9-CF0F-4A6C-A3EF-816AB3BB2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Nuclear energy comes from uranium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546226"/>
            <a:ext cx="5715000" cy="4144963"/>
          </a:xfrm>
        </p:spPr>
        <p:txBody>
          <a:bodyPr/>
          <a:lstStyle/>
          <a:p>
            <a:r>
              <a:rPr lang="en-US" altLang="en-US" sz="2400" b="1"/>
              <a:t>Nuclear reactors</a:t>
            </a:r>
            <a:r>
              <a:rPr lang="en-US" altLang="en-US" sz="2400"/>
              <a:t> = facilities within nuclear power plants </a:t>
            </a:r>
          </a:p>
          <a:p>
            <a:r>
              <a:rPr lang="en-US" altLang="en-US" sz="2400" b="1"/>
              <a:t>Nuclear fuel cycle =</a:t>
            </a:r>
            <a:r>
              <a:rPr lang="en-US" altLang="en-US" sz="2400"/>
              <a:t> the process when naturally occurring uranium is mined from underground deposits </a:t>
            </a:r>
          </a:p>
          <a:p>
            <a:r>
              <a:rPr lang="en-US" altLang="en-US" sz="2400" b="1"/>
              <a:t>Radioisotopes</a:t>
            </a:r>
            <a:r>
              <a:rPr lang="en-US" altLang="en-US" sz="2400"/>
              <a:t> = emit subatomic particles and high-energy radiation as they decay into lighter radioisotopes, ultimately becoming stable isotopes </a:t>
            </a:r>
          </a:p>
          <a:p>
            <a:r>
              <a:rPr lang="en-US" altLang="en-US" sz="2400"/>
              <a:t>Most spent fuel is disposed of as radioactive waste </a:t>
            </a:r>
          </a:p>
        </p:txBody>
      </p:sp>
      <p:pic>
        <p:nvPicPr>
          <p:cNvPr id="9221" name="Picture 5" descr="20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311943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4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304800"/>
            <a:ext cx="8685213" cy="469900"/>
          </a:xfrm>
        </p:spPr>
        <p:txBody>
          <a:bodyPr>
            <a:normAutofit fontScale="90000"/>
          </a:bodyPr>
          <a:lstStyle/>
          <a:p>
            <a:r>
              <a:rPr lang="en-US" altLang="en-US" sz="2800"/>
              <a:t>Fission in reactors generates electricity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651000"/>
            <a:ext cx="8788400" cy="3892550"/>
          </a:xfrm>
        </p:spPr>
        <p:txBody>
          <a:bodyPr/>
          <a:lstStyle/>
          <a:p>
            <a:r>
              <a:rPr lang="en-US" altLang="en-US"/>
              <a:t>For fission to begin in a nuclear reactor, the neutrons bombarding uranium are slowed down with a substance called a </a:t>
            </a:r>
            <a:r>
              <a:rPr lang="en-US" altLang="en-US" b="1"/>
              <a:t>moderator</a:t>
            </a:r>
            <a:r>
              <a:rPr lang="en-US" altLang="en-US"/>
              <a:t> </a:t>
            </a:r>
          </a:p>
          <a:p>
            <a:r>
              <a:rPr lang="en-US" altLang="en-US" b="1"/>
              <a:t>Control rods</a:t>
            </a:r>
            <a:r>
              <a:rPr lang="en-US" altLang="en-US"/>
              <a:t> = made of a metallic alloy that absorbs neutrons, and are placed into the reactor among the water-bathed fuel rods </a:t>
            </a:r>
          </a:p>
          <a:p>
            <a:r>
              <a:rPr lang="en-US" altLang="en-US"/>
              <a:t>Containment buildings are constructed to prevent leaks of radioactivity due to accidents or natural catastrophes such as earthquakes </a:t>
            </a:r>
          </a:p>
        </p:txBody>
      </p:sp>
    </p:spTree>
    <p:extLst>
      <p:ext uri="{BB962C8B-B14F-4D97-AF65-F5344CB8AC3E}">
        <p14:creationId xmlns:p14="http://schemas.microsoft.com/office/powerpoint/2010/main" val="232215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typical light water reactor</a:t>
            </a:r>
          </a:p>
        </p:txBody>
      </p:sp>
      <p:pic>
        <p:nvPicPr>
          <p:cNvPr id="33797" name="Picture 5" descr="20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1"/>
            <a:ext cx="83820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2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Breeder reactors make better use of fuel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7772400" cy="3962400"/>
          </a:xfrm>
        </p:spPr>
        <p:txBody>
          <a:bodyPr/>
          <a:lstStyle/>
          <a:p>
            <a:r>
              <a:rPr lang="en-US" altLang="en-US" sz="2400"/>
              <a:t>Breeder reactors make use of U-238, which in conventional fission goes unused as a waste product </a:t>
            </a:r>
          </a:p>
          <a:p>
            <a:r>
              <a:rPr lang="en-US" altLang="en-US" sz="2400"/>
              <a:t>Breeder reactors are more dangerous than conventional reactors because highly reactive liquid sodium is used as a coolant, raising the risk of explosive accidents </a:t>
            </a:r>
          </a:p>
          <a:p>
            <a:r>
              <a:rPr lang="en-US" altLang="en-US" sz="2400"/>
              <a:t>They also are more expensive than conventional reactors</a:t>
            </a:r>
          </a:p>
          <a:p>
            <a:pPr lvl="1"/>
            <a:r>
              <a:rPr lang="en-US" altLang="en-US"/>
              <a:t>Highly reactive sodium, instead of water, is used  as a coolant, raising the risk of explosive accidents</a:t>
            </a:r>
          </a:p>
          <a:p>
            <a:r>
              <a:rPr lang="en-US" altLang="en-US" sz="2400"/>
              <a:t>All but a handful of the world’s breeder reactors have now been shut down </a:t>
            </a:r>
          </a:p>
        </p:txBody>
      </p:sp>
    </p:spTree>
    <p:extLst>
      <p:ext uri="{BB962C8B-B14F-4D97-AF65-F5344CB8AC3E}">
        <p14:creationId xmlns:p14="http://schemas.microsoft.com/office/powerpoint/2010/main" val="335318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Fusion remains a dream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563939"/>
            <a:ext cx="7772400" cy="3159125"/>
          </a:xfrm>
        </p:spPr>
        <p:txBody>
          <a:bodyPr/>
          <a:lstStyle/>
          <a:p>
            <a:r>
              <a:rPr lang="en-US" altLang="en-US" sz="2400" b="1"/>
              <a:t>Nuclear fusion =</a:t>
            </a:r>
            <a:r>
              <a:rPr lang="en-US" altLang="en-US" sz="2400"/>
              <a:t> the process that drives our Sun’s vast output of energy</a:t>
            </a:r>
          </a:p>
          <a:p>
            <a:pPr lvl="1"/>
            <a:r>
              <a:rPr lang="en-US" altLang="en-US"/>
              <a:t>The force behind hydrogen (thermonuclear) bombs</a:t>
            </a:r>
          </a:p>
          <a:p>
            <a:pPr lvl="1"/>
            <a:r>
              <a:rPr lang="en-US" altLang="en-US"/>
              <a:t>Involves forcing together the small nuclei of lightweight elements under extremely high temperature and pressure</a:t>
            </a:r>
          </a:p>
          <a:p>
            <a:pPr lvl="1"/>
            <a:r>
              <a:rPr lang="en-US" altLang="en-US"/>
              <a:t>If we could control fusion, we could produce vast amounts of energy from water</a:t>
            </a:r>
          </a:p>
        </p:txBody>
      </p:sp>
      <p:pic>
        <p:nvPicPr>
          <p:cNvPr id="13317" name="Picture 5" descr="20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5943600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6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Nuclear power delivers energy cleanly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14438"/>
            <a:ext cx="7772400" cy="4583112"/>
          </a:xfrm>
        </p:spPr>
        <p:txBody>
          <a:bodyPr/>
          <a:lstStyle/>
          <a:p>
            <a:r>
              <a:rPr lang="en-US" altLang="en-US" sz="2400"/>
              <a:t>Nuclear power helps us avoid emitting 600 million metric tons of carbon each year</a:t>
            </a:r>
          </a:p>
          <a:p>
            <a:pPr lvl="1"/>
            <a:r>
              <a:rPr lang="en-US" altLang="en-US"/>
              <a:t>Equivalent to 8% of global greenhouse gas emissions </a:t>
            </a:r>
          </a:p>
          <a:p>
            <a:r>
              <a:rPr lang="en-US" altLang="en-US" sz="2400"/>
              <a:t>Nuclear power plants are safer for workers than coal-fired plants</a:t>
            </a:r>
          </a:p>
          <a:p>
            <a:r>
              <a:rPr lang="en-US" altLang="en-US" sz="2400"/>
              <a:t>Drawbacks of nuclear power: </a:t>
            </a:r>
          </a:p>
          <a:p>
            <a:pPr lvl="1"/>
            <a:r>
              <a:rPr lang="en-US" altLang="en-US"/>
              <a:t>Nuclear waste is radioactive </a:t>
            </a:r>
          </a:p>
          <a:p>
            <a:pPr lvl="1"/>
            <a:r>
              <a:rPr lang="en-US" altLang="en-US"/>
              <a:t>If an accident occurs at a power plant, the consequences can potentially be catastrophic </a:t>
            </a:r>
          </a:p>
          <a:p>
            <a:r>
              <a:rPr lang="en-US" altLang="en-US" sz="2400"/>
              <a:t>Today, the world has 436 operating nuclear plants in 30 nations </a:t>
            </a:r>
          </a:p>
        </p:txBody>
      </p:sp>
    </p:spTree>
    <p:extLst>
      <p:ext uri="{BB962C8B-B14F-4D97-AF65-F5344CB8AC3E}">
        <p14:creationId xmlns:p14="http://schemas.microsoft.com/office/powerpoint/2010/main" val="111519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Coal versus nuclear power</a:t>
            </a:r>
          </a:p>
        </p:txBody>
      </p:sp>
      <p:pic>
        <p:nvPicPr>
          <p:cNvPr id="34821" name="Picture 5" descr="20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81534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Nuclear power poses small risks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06488"/>
            <a:ext cx="7543800" cy="2501900"/>
          </a:xfrm>
        </p:spPr>
        <p:txBody>
          <a:bodyPr/>
          <a:lstStyle/>
          <a:p>
            <a:r>
              <a:rPr lang="en-US" altLang="en-US" sz="2400"/>
              <a:t>Nuclear power poses the possibility of catastrophic accidents</a:t>
            </a:r>
          </a:p>
          <a:p>
            <a:pPr lvl="1"/>
            <a:r>
              <a:rPr lang="en-US" altLang="en-US"/>
              <a:t>Spawning public anxiety over nuclear power </a:t>
            </a:r>
          </a:p>
          <a:p>
            <a:r>
              <a:rPr lang="en-US" altLang="en-US" sz="2400" b="1"/>
              <a:t>Three Mile Island</a:t>
            </a:r>
            <a:r>
              <a:rPr lang="en-US" altLang="en-US" sz="2400"/>
              <a:t> was the most serious accident  in the U.S.</a:t>
            </a:r>
          </a:p>
          <a:p>
            <a:pPr lvl="1"/>
            <a:endParaRPr lang="en-US" altLang="en-US"/>
          </a:p>
        </p:txBody>
      </p:sp>
      <p:pic>
        <p:nvPicPr>
          <p:cNvPr id="17413" name="Picture 5" descr="20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505200"/>
            <a:ext cx="3205163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Meltdown at Three Mile Island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76425"/>
            <a:ext cx="7772400" cy="3562350"/>
          </a:xfrm>
        </p:spPr>
        <p:txBody>
          <a:bodyPr/>
          <a:lstStyle/>
          <a:p>
            <a:r>
              <a:rPr lang="en-US" altLang="en-US" b="1"/>
              <a:t>Meltdown</a:t>
            </a:r>
            <a:r>
              <a:rPr lang="en-US" altLang="en-US"/>
              <a:t> = coolant water drained from the reactor vessel, temperatures rose inside the reactor core, and metal surrounding the uranium fuel rods began to melt, releasing radiation</a:t>
            </a:r>
            <a:r>
              <a:rPr lang="en-US" altLang="en-US" sz="3200"/>
              <a:t> </a:t>
            </a:r>
          </a:p>
          <a:p>
            <a:pPr lvl="1"/>
            <a:r>
              <a:rPr lang="en-US" altLang="en-US"/>
              <a:t>Three Mile Island is regarded as a near-miss: the emergency could have been far worse </a:t>
            </a:r>
          </a:p>
          <a:p>
            <a:r>
              <a:rPr lang="en-US" altLang="en-US"/>
              <a:t>The event raised safety concerns for U.S. citizens and policymakers</a:t>
            </a:r>
          </a:p>
        </p:txBody>
      </p:sp>
    </p:spTree>
    <p:extLst>
      <p:ext uri="{BB962C8B-B14F-4D97-AF65-F5344CB8AC3E}">
        <p14:creationId xmlns:p14="http://schemas.microsoft.com/office/powerpoint/2010/main" val="87832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2209800" y="454026"/>
            <a:ext cx="7772400" cy="536575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Chernobyl was the worst accident yet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0" y="1600200"/>
            <a:ext cx="8504238" cy="4954588"/>
          </a:xfrm>
        </p:spPr>
        <p:txBody>
          <a:bodyPr anchor="t"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n-US" altLang="en-US"/>
              <a:t>The 1986 explosion at the Chernobyl plant in Ukraine caused the most severe nuclear power plant accident the world has ever seen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For 10 days, radiation escaped from the plant while crews tried to put out the fire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The Soviet Union evacuated more than 100,000 residents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The landscape around the plant for 19 miles remains contaminated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The accident killed 31 people directly and many became sick or developed cancer</a:t>
            </a:r>
            <a:r>
              <a:rPr lang="en-US" altLang="en-US" sz="310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1713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This lecture will help you understand: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63725"/>
            <a:ext cx="4522788" cy="3779838"/>
          </a:xfrm>
        </p:spPr>
        <p:txBody>
          <a:bodyPr/>
          <a:lstStyle/>
          <a:p>
            <a:r>
              <a:rPr lang="en-US" altLang="en-US" sz="2400"/>
              <a:t>Reasons for seeking alternative fuels</a:t>
            </a:r>
          </a:p>
          <a:p>
            <a:r>
              <a:rPr lang="en-US" altLang="en-US" sz="2400"/>
              <a:t>Contributions to world energy by alternative fuels</a:t>
            </a:r>
          </a:p>
          <a:p>
            <a:r>
              <a:rPr lang="en-US" altLang="en-US" sz="2400"/>
              <a:t>Nuclear energy </a:t>
            </a:r>
          </a:p>
          <a:p>
            <a:r>
              <a:rPr lang="en-US" altLang="en-US" sz="2400"/>
              <a:t>The social debate over nuclear energy</a:t>
            </a:r>
          </a:p>
          <a:p>
            <a:r>
              <a:rPr lang="en-US" altLang="en-US" sz="2400"/>
              <a:t>Biomass energy</a:t>
            </a:r>
          </a:p>
          <a:p>
            <a:r>
              <a:rPr lang="en-US" altLang="en-US" sz="2400"/>
              <a:t>Hydroelectric power</a:t>
            </a:r>
          </a:p>
        </p:txBody>
      </p:sp>
      <p:pic>
        <p:nvPicPr>
          <p:cNvPr id="29702" name="Picture 6" descr="20_00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1"/>
            <a:ext cx="39624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1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Chernobyl accident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36689"/>
            <a:ext cx="7772400" cy="8604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i="1"/>
              <a:t>The destroyed reactor was encased in a massive concrete sarcophagus to contain further leakage</a:t>
            </a:r>
          </a:p>
        </p:txBody>
      </p:sp>
      <p:pic>
        <p:nvPicPr>
          <p:cNvPr id="36869" name="Picture 5" descr="20_0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1"/>
            <a:ext cx="3500438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20_09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62226"/>
            <a:ext cx="33528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3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288" y="180976"/>
            <a:ext cx="8685212" cy="803275"/>
          </a:xfrm>
        </p:spPr>
        <p:txBody>
          <a:bodyPr/>
          <a:lstStyle/>
          <a:p>
            <a:r>
              <a:rPr lang="en-US" altLang="en-US" sz="2400" i="1"/>
              <a:t>Atmospheric currents carried radioactive fallout from Chernobyl across much of the Northern Hemisphere</a:t>
            </a:r>
          </a:p>
        </p:txBody>
      </p:sp>
      <p:pic>
        <p:nvPicPr>
          <p:cNvPr id="38916" name="Picture 4" descr="20_1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2438" y="1676400"/>
            <a:ext cx="5999162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78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Smaller-scale accidents have occurred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17600"/>
            <a:ext cx="8458200" cy="5386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Although western reactors are far safer than Chernobyl, smaller accidents have occurred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A 1999 accident in Japan killed two workers and exposed 400 others to leaked radiation</a:t>
            </a:r>
          </a:p>
          <a:p>
            <a:pPr>
              <a:lnSpc>
                <a:spcPct val="80000"/>
              </a:lnSpc>
            </a:pPr>
            <a:r>
              <a:rPr lang="en-US" altLang="en-US"/>
              <a:t>As plants around the world age, they require more maintenance and are less safe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Recent terrorist attacks raised fears that similar attacks could be carried out against nuclear plants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Or stolen radioactive material could be used in attacks</a:t>
            </a:r>
          </a:p>
          <a:p>
            <a:pPr>
              <a:lnSpc>
                <a:spcPct val="80000"/>
              </a:lnSpc>
            </a:pPr>
            <a:r>
              <a:rPr lang="en-US" altLang="en-US"/>
              <a:t>The U.S. government’s  “megatons to megawatts” program has been buying up radioactive material and using it in power plants</a:t>
            </a:r>
          </a:p>
        </p:txBody>
      </p:sp>
    </p:spTree>
    <p:extLst>
      <p:ext uri="{BB962C8B-B14F-4D97-AF65-F5344CB8AC3E}">
        <p14:creationId xmlns:p14="http://schemas.microsoft.com/office/powerpoint/2010/main" val="1124070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752601" y="304801"/>
            <a:ext cx="8685213" cy="536575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Waste disposal remains 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5626" y="1527176"/>
            <a:ext cx="4956175" cy="3889375"/>
          </a:xfrm>
        </p:spPr>
        <p:txBody>
          <a:bodyPr anchor="t">
            <a:normAutofit lnSpcReduction="10000"/>
          </a:bodyPr>
          <a:lstStyle/>
          <a:p>
            <a:pPr marL="273050" indent="-273050">
              <a:lnSpc>
                <a:spcPct val="80000"/>
              </a:lnSpc>
            </a:pPr>
            <a:r>
              <a:rPr lang="en-US" altLang="en-US" sz="2400"/>
              <a:t>The long half-lives of uranium, plutonium, and other radioisotopes will cause them to continue emitting radiation for thousands of years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/>
              <a:t>Radioactive waste must be placed in unusually stable and secure locations where radioactivity will not harm future generations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/>
              <a:t>Nuclear waste from power generation is being held in temporary storage at nuclear power plants across the U.S. and the world </a:t>
            </a:r>
          </a:p>
        </p:txBody>
      </p:sp>
      <p:pic>
        <p:nvPicPr>
          <p:cNvPr id="22533" name="Picture 5" descr="20_1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3714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9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Spent fuel rods must be stored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743075"/>
            <a:ext cx="4876800" cy="3829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Spent fuel rods are sunk in pools of cooling water to minimize radiation leakage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By 2010, 75% of U.S. plants will have no room left for this type of storage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They are now expanding their storage capacity by storing waste in thick casks of steel, lead, and concrete </a:t>
            </a:r>
          </a:p>
          <a:p>
            <a:endParaRPr lang="en-US" altLang="en-US" sz="2400"/>
          </a:p>
        </p:txBody>
      </p:sp>
      <p:pic>
        <p:nvPicPr>
          <p:cNvPr id="39941" name="Picture 5" descr="20_1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81201"/>
            <a:ext cx="3338513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2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09800" y="454026"/>
            <a:ext cx="7772400" cy="536575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 U.S. power plants store tons of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9800" y="1447800"/>
            <a:ext cx="7772400" cy="4154488"/>
          </a:xfrm>
        </p:spPr>
        <p:txBody>
          <a:bodyPr anchor="t">
            <a:normAutofit/>
          </a:bodyPr>
          <a:lstStyle/>
          <a:p>
            <a:pPr marL="273050" indent="-273050"/>
            <a:r>
              <a:rPr lang="en-US" altLang="en-US"/>
              <a:t>U.S. power plants store 56,000 metric tons of high-level radioactive waste, as well as much more low-level radioactive waste </a:t>
            </a:r>
          </a:p>
          <a:p>
            <a:pPr marL="273050" indent="-273050"/>
            <a:r>
              <a:rPr lang="en-US" altLang="en-US"/>
              <a:t>Waste is held at 125 sites in over 39 states</a:t>
            </a:r>
          </a:p>
          <a:p>
            <a:pPr lvl="1"/>
            <a:r>
              <a:rPr lang="en-US" altLang="en-US"/>
              <a:t>Most of these sites are vulnerable to terrorist attacks </a:t>
            </a:r>
          </a:p>
          <a:p>
            <a:pPr marL="273050" indent="-273050"/>
            <a:r>
              <a:rPr lang="en-US" altLang="en-US"/>
              <a:t>Over 161 million U.S. citizens live within 75 miles of temporarily stored waste</a:t>
            </a:r>
            <a:r>
              <a:rPr lang="en-US" altLang="en-US" sz="2400"/>
              <a:t> </a:t>
            </a:r>
          </a:p>
          <a:p>
            <a:pPr marL="273050" indent="-273050"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68538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Storage of high-level radioactive waste</a:t>
            </a:r>
          </a:p>
        </p:txBody>
      </p:sp>
      <p:pic>
        <p:nvPicPr>
          <p:cNvPr id="41989" name="Picture 5" descr="20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78000"/>
            <a:ext cx="62484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61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1"/>
            <a:ext cx="82296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Waste storage at Yucca Mountain, Nevada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1"/>
            <a:ext cx="7772400" cy="2684463"/>
          </a:xfrm>
        </p:spPr>
        <p:txBody>
          <a:bodyPr/>
          <a:lstStyle/>
          <a:p>
            <a:r>
              <a:rPr lang="en-US" altLang="en-US" sz="2400"/>
              <a:t>Nuclear waste managers want to send all waste to a central repository that can be heavily guarded </a:t>
            </a:r>
          </a:p>
          <a:p>
            <a:pPr lvl="1"/>
            <a:r>
              <a:rPr lang="en-US" altLang="en-US"/>
              <a:t>Yucca Mountain, Nevada, was recommended by the president and approved by Congress </a:t>
            </a:r>
          </a:p>
          <a:p>
            <a:pPr lvl="1"/>
            <a:r>
              <a:rPr lang="en-US" altLang="en-US"/>
              <a:t>It’s waiting approval from the Nuclear Regulatory Commission to become the site that receives waste from nuclear reactors and military installations</a:t>
            </a:r>
          </a:p>
        </p:txBody>
      </p:sp>
      <p:pic>
        <p:nvPicPr>
          <p:cNvPr id="43013" name="Picture 5" descr="20_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1776"/>
            <a:ext cx="2609850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20_1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84626"/>
            <a:ext cx="2667000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70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Yucca Mountain, Nevada</a:t>
            </a:r>
          </a:p>
        </p:txBody>
      </p:sp>
      <p:pic>
        <p:nvPicPr>
          <p:cNvPr id="44036" name="Picture 4" descr="20_13c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1" y="1295400"/>
            <a:ext cx="6729413" cy="474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75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304800"/>
            <a:ext cx="8534400" cy="1073150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Scientists and policymakers chose Yucca Mountain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5625" y="1447800"/>
            <a:ext cx="8504238" cy="4108450"/>
          </a:xfrm>
        </p:spPr>
        <p:txBody>
          <a:bodyPr anchor="t">
            <a:normAutofit/>
          </a:bodyPr>
          <a:lstStyle/>
          <a:p>
            <a:pPr marL="273050" indent="-273050"/>
            <a:r>
              <a:rPr lang="en-US" altLang="en-US" sz="2400"/>
              <a:t>It is 14 miles to the nearest year-round residences </a:t>
            </a:r>
          </a:p>
          <a:p>
            <a:pPr marL="273050" indent="-273050"/>
            <a:r>
              <a:rPr lang="en-US" altLang="en-US" sz="2400"/>
              <a:t>It has stable geology, with minimal risk of earthquakes that could damage the tunnels and release radioactivity </a:t>
            </a:r>
          </a:p>
          <a:p>
            <a:pPr marL="273050" indent="-273050"/>
            <a:r>
              <a:rPr lang="en-US" altLang="en-US" sz="2400"/>
              <a:t>Its dry climate should minimize water infiltration, reducing chances of groundwater contamination </a:t>
            </a:r>
          </a:p>
          <a:p>
            <a:pPr marL="273050" indent="-273050"/>
            <a:r>
              <a:rPr lang="en-US" altLang="en-US" sz="2400"/>
              <a:t>The water table is deep underground, making groundwater contamination less likely </a:t>
            </a:r>
          </a:p>
          <a:p>
            <a:pPr marL="273050" indent="-273050"/>
            <a:r>
              <a:rPr lang="en-US" altLang="en-US" sz="2400"/>
              <a:t>The pool of groundwater does not connect with groundwater elsewhere, so any contamination would be contained </a:t>
            </a:r>
          </a:p>
          <a:p>
            <a:pPr marL="273050" indent="-273050"/>
            <a:r>
              <a:rPr lang="en-US" altLang="en-US" sz="2400"/>
              <a:t>The location on federal land can be protected from sabotage </a:t>
            </a:r>
          </a:p>
        </p:txBody>
      </p:sp>
    </p:spTree>
    <p:extLst>
      <p:ext uri="{BB962C8B-B14F-4D97-AF65-F5344CB8AC3E}">
        <p14:creationId xmlns:p14="http://schemas.microsoft.com/office/powerpoint/2010/main" val="83514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Central Case: Sweden’s search for alternative energy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89088"/>
            <a:ext cx="4343400" cy="3998912"/>
          </a:xfrm>
        </p:spPr>
        <p:txBody>
          <a:bodyPr/>
          <a:lstStyle/>
          <a:p>
            <a:r>
              <a:rPr lang="en-US" altLang="en-US" sz="2400"/>
              <a:t>In 1980, Sweden’s electorate voted to phase out nuclear energy, but it’s been difficult</a:t>
            </a:r>
          </a:p>
          <a:p>
            <a:r>
              <a:rPr lang="en-US" altLang="en-US" sz="2400"/>
              <a:t>The government has promoted the development of hydroelectric, biomass, and wind power</a:t>
            </a:r>
          </a:p>
          <a:p>
            <a:r>
              <a:rPr lang="en-US" altLang="en-US" sz="2400"/>
              <a:t>Sweden is an international leader in renewable energy alternatives, but it still relies on nuclear power</a:t>
            </a:r>
          </a:p>
        </p:txBody>
      </p:sp>
      <p:pic>
        <p:nvPicPr>
          <p:cNvPr id="30725" name="Picture 5" descr="20_00-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905001"/>
            <a:ext cx="3757613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50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2133600" y="454026"/>
            <a:ext cx="7772400" cy="536575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Concerns with Yucca Mountain as a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5625" y="1447800"/>
            <a:ext cx="8504238" cy="3913188"/>
          </a:xfrm>
        </p:spPr>
        <p:txBody>
          <a:bodyPr anchor="t">
            <a:normAutofit/>
          </a:bodyPr>
          <a:lstStyle/>
          <a:p>
            <a:pPr marL="273050" indent="-273050"/>
            <a:r>
              <a:rPr lang="en-US" altLang="en-US" sz="2400"/>
              <a:t>Some argue that earthquakes and volcanic activity could destabilize the site’s geology </a:t>
            </a:r>
          </a:p>
          <a:p>
            <a:pPr marL="273050" indent="-273050"/>
            <a:r>
              <a:rPr lang="en-US" altLang="en-US" sz="2400"/>
              <a:t>They also fear that fissures in the mountain’s rock could allow rainwater to seep into the caverns </a:t>
            </a:r>
          </a:p>
          <a:p>
            <a:pPr marL="273050" indent="-273050"/>
            <a:r>
              <a:rPr lang="en-US" altLang="en-US" sz="2400"/>
              <a:t>Nuclear waste will need to be transported to Yucca Mountain from the 120-some current storage areas and from current and future nuclear plants and military installations </a:t>
            </a:r>
          </a:p>
          <a:p>
            <a:pPr lvl="1"/>
            <a:r>
              <a:rPr lang="en-US" altLang="en-US"/>
              <a:t>Shipments by rail and truck across thousands of public highways through all the states in the union cause a high risk of accident or sabotage</a:t>
            </a:r>
            <a:r>
              <a:rPr lang="en-US" altLang="en-US" sz="3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111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8534400" cy="1073150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Dilemmas have slowed nuclear power’s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5625" y="1527176"/>
            <a:ext cx="8504238" cy="3013075"/>
          </a:xfrm>
        </p:spPr>
        <p:txBody>
          <a:bodyPr anchor="t"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n-US" altLang="en-US" sz="2400"/>
              <a:t>It is enormously expensive to build, maintain, operate, and ensure the safety of nuclear facilities </a:t>
            </a:r>
          </a:p>
          <a:p>
            <a:pPr marL="547688" lvl="1" indent="-273050">
              <a:lnSpc>
                <a:spcPct val="80000"/>
              </a:lnSpc>
            </a:pPr>
            <a:r>
              <a:rPr lang="en-US" altLang="en-US"/>
              <a:t>Shutting down (decommissioning) plants can be more expensive than construction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/>
              <a:t>Electricity is more expensive than from coal and other sources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/>
              <a:t>Nuclear power plants in Western Europe will be retired by 2030 </a:t>
            </a:r>
          </a:p>
          <a:p>
            <a:pPr marL="547688" lvl="1" indent="-273050">
              <a:lnSpc>
                <a:spcPct val="80000"/>
              </a:lnSpc>
            </a:pPr>
            <a:r>
              <a:rPr lang="en-US" altLang="en-US"/>
              <a:t>Asian nations are increasing nuclear capacity; 15 to 26 plants are under construction </a:t>
            </a:r>
          </a:p>
        </p:txBody>
      </p:sp>
    </p:spTree>
    <p:extLst>
      <p:ext uri="{BB962C8B-B14F-4D97-AF65-F5344CB8AC3E}">
        <p14:creationId xmlns:p14="http://schemas.microsoft.com/office/powerpoint/2010/main" val="49686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future of U.S. nuclear energy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2289175"/>
            <a:ext cx="8788400" cy="261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The U.S. nuclear industry has stopped building plants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Expanding nuclear capacity would decrease reliance on fossil fuels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Engineers are planning ways to make nuclear power plants safer and less expensive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96775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Alternatives to Fossil Fuels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84264"/>
            <a:ext cx="7772400" cy="2174875"/>
          </a:xfrm>
        </p:spPr>
        <p:txBody>
          <a:bodyPr/>
          <a:lstStyle/>
          <a:p>
            <a:pPr marL="350838" indent="-350838">
              <a:spcBef>
                <a:spcPct val="0"/>
              </a:spcBef>
            </a:pPr>
            <a:r>
              <a:rPr lang="en-US" altLang="en-US" sz="2400"/>
              <a:t>80% of our energy comes from oil, coal, and natural gas </a:t>
            </a:r>
          </a:p>
          <a:p>
            <a:pPr marL="750888" lvl="1">
              <a:spcBef>
                <a:spcPct val="0"/>
              </a:spcBef>
            </a:pPr>
            <a:r>
              <a:rPr lang="en-US" altLang="en-US"/>
              <a:t>These three fuels also power two-thirds of the world’s electricity generation </a:t>
            </a:r>
          </a:p>
          <a:p>
            <a:pPr marL="350838" indent="-350838">
              <a:spcBef>
                <a:spcPct val="0"/>
              </a:spcBef>
            </a:pPr>
            <a:r>
              <a:rPr lang="en-US" altLang="en-US" sz="2400"/>
              <a:t>Given fossil fuel’s substantial drawbacks, many people believe we need to shift to using less easily depleted and environmentally gentler fuels</a:t>
            </a:r>
          </a:p>
        </p:txBody>
      </p:sp>
      <p:pic>
        <p:nvPicPr>
          <p:cNvPr id="3077" name="Picture 5" descr="20_0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700464"/>
            <a:ext cx="3565525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20_0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594100"/>
            <a:ext cx="3565525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9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Conventional alternatives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23989"/>
            <a:ext cx="7772400" cy="4619625"/>
          </a:xfrm>
        </p:spPr>
        <p:txBody>
          <a:bodyPr/>
          <a:lstStyle/>
          <a:p>
            <a:r>
              <a:rPr lang="en-US" altLang="en-US"/>
              <a:t>Three alternative energy sources are currently the most developed and most widely used: nuclear energy, hydroelectric power, and energy from biomass  </a:t>
            </a:r>
          </a:p>
          <a:p>
            <a:r>
              <a:rPr lang="en-US" altLang="en-US"/>
              <a:t>These are all “conventional alternatives” to fossil fuels</a:t>
            </a:r>
          </a:p>
          <a:p>
            <a:pPr lvl="1"/>
            <a:r>
              <a:rPr lang="en-US" altLang="en-US"/>
              <a:t>They exert less environmental impact</a:t>
            </a:r>
          </a:p>
          <a:p>
            <a:pPr lvl="1"/>
            <a:r>
              <a:rPr lang="en-US" altLang="en-US"/>
              <a:t>Each has benefits and drawbacks</a:t>
            </a:r>
          </a:p>
          <a:p>
            <a:pPr lvl="1"/>
            <a:r>
              <a:rPr lang="en-US" altLang="en-US"/>
              <a:t>These are best viewed as intermediates along a continuum of renewability </a:t>
            </a:r>
          </a:p>
        </p:txBody>
      </p:sp>
    </p:spTree>
    <p:extLst>
      <p:ext uri="{BB962C8B-B14F-4D97-AF65-F5344CB8AC3E}">
        <p14:creationId xmlns:p14="http://schemas.microsoft.com/office/powerpoint/2010/main" val="234998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Conventional alternatives provide energy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7772400" cy="2568575"/>
          </a:xfrm>
        </p:spPr>
        <p:txBody>
          <a:bodyPr/>
          <a:lstStyle/>
          <a:p>
            <a:r>
              <a:rPr lang="en-US" altLang="en-US"/>
              <a:t>Fuelwood and other biomass sources provide 10% of the world’s energy, nuclear power provides 6.3%, and hydropower provides 2.2% </a:t>
            </a:r>
          </a:p>
          <a:p>
            <a:r>
              <a:rPr lang="en-US" altLang="en-US"/>
              <a:t>Nuclear energy and hydropower each account for nearly one-sixth of the world’s electricity generation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U.S. relies on fossil fuels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135064"/>
            <a:ext cx="7772400" cy="2492375"/>
          </a:xfrm>
        </p:spPr>
        <p:txBody>
          <a:bodyPr/>
          <a:lstStyle/>
          <a:p>
            <a:r>
              <a:rPr lang="en-US" altLang="en-US" sz="2400"/>
              <a:t>The U.S. relies more on fossil fuels and nuclear power than other countries </a:t>
            </a:r>
          </a:p>
          <a:p>
            <a:pPr lvl="1"/>
            <a:r>
              <a:rPr lang="en-US" altLang="en-US"/>
              <a:t>Conventional alternatives play minor, yet substantial roles, in energy use</a:t>
            </a:r>
          </a:p>
          <a:p>
            <a:pPr lvl="1"/>
            <a:r>
              <a:rPr lang="en-US" altLang="en-US"/>
              <a:t>The use of conventional alternatives has been growing more slowly than fossil fuels</a:t>
            </a:r>
          </a:p>
        </p:txBody>
      </p:sp>
      <p:pic>
        <p:nvPicPr>
          <p:cNvPr id="31758" name="Picture 14" descr="20_0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2004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20_0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1"/>
            <a:ext cx="3214688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8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Power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757364"/>
            <a:ext cx="8788400" cy="3679825"/>
          </a:xfrm>
        </p:spPr>
        <p:txBody>
          <a:bodyPr/>
          <a:lstStyle/>
          <a:p>
            <a:r>
              <a:rPr lang="en-US" altLang="en-US"/>
              <a:t>Public safety concerns and the costs of addressing them have constrained the development and spread of nuclear power in the United States, Sweden, and many other nations </a:t>
            </a:r>
          </a:p>
          <a:p>
            <a:r>
              <a:rPr lang="en-US" altLang="en-US"/>
              <a:t>The U.S. generates the most electricity from nuclear power</a:t>
            </a:r>
          </a:p>
          <a:p>
            <a:pPr lvl="1"/>
            <a:r>
              <a:rPr lang="en-US" altLang="en-US"/>
              <a:t>20% of U.S. electricity comes from nuclear sources  </a:t>
            </a:r>
          </a:p>
          <a:p>
            <a:r>
              <a:rPr lang="en-US" altLang="en-US"/>
              <a:t>France receives 78% of its electricity from nuclear power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Fission releases nuclear energy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3783014"/>
            <a:ext cx="7772400" cy="2568575"/>
          </a:xfrm>
        </p:spPr>
        <p:txBody>
          <a:bodyPr/>
          <a:lstStyle/>
          <a:p>
            <a:r>
              <a:rPr lang="en-US" altLang="en-US" b="1"/>
              <a:t>Nuclear energy = </a:t>
            </a:r>
            <a:r>
              <a:rPr lang="en-US" altLang="en-US"/>
              <a:t>the energy that holds together protons and neutrons within the nucleus of an atom </a:t>
            </a:r>
          </a:p>
          <a:p>
            <a:pPr lvl="1"/>
            <a:r>
              <a:rPr lang="en-US" altLang="en-US"/>
              <a:t>The reaction that drives the release of nuclear energy in power plants is </a:t>
            </a:r>
            <a:r>
              <a:rPr lang="en-US" altLang="en-US" b="1"/>
              <a:t>nuclear fission</a:t>
            </a:r>
            <a:r>
              <a:rPr lang="en-US" altLang="en-US"/>
              <a:t> = the splitting apart of atomic nuclei  </a:t>
            </a:r>
          </a:p>
        </p:txBody>
      </p:sp>
      <p:pic>
        <p:nvPicPr>
          <p:cNvPr id="8197" name="Picture 5" descr="20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35814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3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Office PowerPoint</Application>
  <PresentationFormat>Widescreen</PresentationFormat>
  <Paragraphs>131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This lecture will help you understand:</vt:lpstr>
      <vt:lpstr>Central Case: Sweden’s search for alternative energy</vt:lpstr>
      <vt:lpstr>Alternatives to Fossil Fuels</vt:lpstr>
      <vt:lpstr>Conventional alternatives </vt:lpstr>
      <vt:lpstr>Conventional alternatives provide energy</vt:lpstr>
      <vt:lpstr>The U.S. relies on fossil fuels</vt:lpstr>
      <vt:lpstr>Nuclear Power</vt:lpstr>
      <vt:lpstr>Fission releases nuclear energy</vt:lpstr>
      <vt:lpstr>Nuclear energy comes from uranium</vt:lpstr>
      <vt:lpstr>Fission in reactors generates electricity</vt:lpstr>
      <vt:lpstr>A typical light water reactor</vt:lpstr>
      <vt:lpstr>Breeder reactors make better use of fuel</vt:lpstr>
      <vt:lpstr>Fusion remains a dream</vt:lpstr>
      <vt:lpstr>Nuclear power delivers energy cleanly</vt:lpstr>
      <vt:lpstr>Coal versus nuclear power</vt:lpstr>
      <vt:lpstr>Nuclear power poses small risks</vt:lpstr>
      <vt:lpstr>Meltdown at Three Mile Island</vt:lpstr>
      <vt:lpstr>Chernobyl was the worst accident yet</vt:lpstr>
      <vt:lpstr>The Chernobyl accident</vt:lpstr>
      <vt:lpstr>Atmospheric currents carried radioactive fallout from Chernobyl across much of the Northern Hemisphere</vt:lpstr>
      <vt:lpstr>Smaller-scale accidents have occurred</vt:lpstr>
      <vt:lpstr>Waste disposal remains a problem</vt:lpstr>
      <vt:lpstr>Spent fuel rods must be stored</vt:lpstr>
      <vt:lpstr> U.S. power plants store tons of waste</vt:lpstr>
      <vt:lpstr>Storage of high-level radioactive waste</vt:lpstr>
      <vt:lpstr>Waste storage at Yucca Mountain, Nevada</vt:lpstr>
      <vt:lpstr>Yucca Mountain, Nevada</vt:lpstr>
      <vt:lpstr>Scientists and policymakers chose Yucca Mountain</vt:lpstr>
      <vt:lpstr>Concerns with Yucca Mountain as a site</vt:lpstr>
      <vt:lpstr>Dilemmas have slowed nuclear power’s growth</vt:lpstr>
      <vt:lpstr>The future of U.S. nuclear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Lawd Humongous</dc:creator>
  <cp:lastModifiedBy>Lawd Humongous</cp:lastModifiedBy>
  <cp:revision>1</cp:revision>
  <dcterms:created xsi:type="dcterms:W3CDTF">2016-05-16T13:34:11Z</dcterms:created>
  <dcterms:modified xsi:type="dcterms:W3CDTF">2016-05-16T13:34:26Z</dcterms:modified>
</cp:coreProperties>
</file>