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997A4-2C44-40C4-BBF3-E07502C092B9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31345-EE83-475B-90F6-B52B71BD0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90B98-F656-444F-BD7A-8AF17B21146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B936C3A-5469-41CC-8695-38194A48CC16}" type="slidenum">
              <a:rPr lang="en-US" altLang="en-US" sz="1200">
                <a:latin typeface="Calibri" pitchFamily="34" charset="0"/>
              </a:rPr>
              <a:pPr algn="r" eaLnBrk="1" hangingPunct="1"/>
              <a:t>7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80F04B-FC38-4F5A-BC1B-311E0F78EAC4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5B42B1F-0155-42AD-AEB8-C1BC1DF0194E}" type="slidenum">
              <a:rPr lang="en-US" altLang="en-US" sz="1200">
                <a:latin typeface="Calibri" pitchFamily="34" charset="0"/>
              </a:rPr>
              <a:pPr algn="r" eaLnBrk="1" hangingPunct="1"/>
              <a:t>39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3243E-07F5-4769-B1A5-249DDC97D69F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90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725E289-E44C-418F-AC9B-08D3E323CAAA}" type="slidenum">
              <a:rPr lang="en-US" altLang="en-US" sz="1200">
                <a:latin typeface="Calibri" pitchFamily="34" charset="0"/>
              </a:rPr>
              <a:pPr algn="r" eaLnBrk="1" hangingPunct="1"/>
              <a:t>40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CD4DE-C9E5-4FBA-B95D-E49C0416E043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F4C696D-9FA9-498B-9632-432790E454E2}" type="slidenum">
              <a:rPr lang="en-US" altLang="en-US" sz="1200">
                <a:latin typeface="Calibri" pitchFamily="34" charset="0"/>
              </a:rPr>
              <a:pPr algn="r" eaLnBrk="1" hangingPunct="1"/>
              <a:t>41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D7CBE-5B79-463B-AE2B-49344B5E7F1C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5713DA2-9247-4C86-84A4-3D3239D77471}" type="slidenum">
              <a:rPr lang="en-US" altLang="en-US" sz="1200">
                <a:latin typeface="Calibri" pitchFamily="34" charset="0"/>
              </a:rPr>
              <a:pPr algn="r" eaLnBrk="1" hangingPunct="1"/>
              <a:t>42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D0FFF-97C0-425C-802F-E23F13F50660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952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DF91FF3-B7C7-41BA-9115-8123C52C96DE}" type="slidenum">
              <a:rPr lang="en-US" altLang="en-US" sz="1200">
                <a:latin typeface="Calibri" pitchFamily="34" charset="0"/>
              </a:rPr>
              <a:pPr algn="r" eaLnBrk="1" hangingPunct="1"/>
              <a:t>44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979EF4-B9E1-4099-8C90-3BB5B915A4D7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22D29DB-D1FC-4B94-86FF-E5D6952CA9FC}" type="slidenum">
              <a:rPr lang="en-US" altLang="en-US" sz="1200">
                <a:latin typeface="Calibri" pitchFamily="34" charset="0"/>
              </a:rPr>
              <a:pPr algn="r" eaLnBrk="1" hangingPunct="1"/>
              <a:t>45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FE08B-4DAB-4645-B17E-59DA1AA154EC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993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76B631A-8CD7-422B-A790-1682317AAE9A}" type="slidenum">
              <a:rPr lang="en-US" altLang="en-US" sz="1200">
                <a:latin typeface="Calibri" pitchFamily="34" charset="0"/>
              </a:rPr>
              <a:pPr algn="r" eaLnBrk="1" hangingPunct="1"/>
              <a:t>47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9C8ED-1A4D-436F-BB29-CFF4A325C2A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44F06EF-0668-4897-802A-4B5447AD8DA8}" type="slidenum">
              <a:rPr lang="en-US" altLang="en-US" sz="1200">
                <a:latin typeface="Calibri" pitchFamily="34" charset="0"/>
              </a:rPr>
              <a:pPr algn="r" eaLnBrk="1" hangingPunct="1"/>
              <a:t>8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76859-F3D0-4326-B7B6-81CF1CC76F12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56B985C-CFFC-4182-B7B2-133E5880C373}" type="slidenum">
              <a:rPr lang="en-US" altLang="en-US" sz="1200">
                <a:latin typeface="Calibri" pitchFamily="34" charset="0"/>
              </a:rPr>
              <a:pPr algn="r" eaLnBrk="1" hangingPunct="1"/>
              <a:t>23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7AA18-5D0F-46D8-A7E3-6F5F42C8DEE6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06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58E6F85-6926-4555-909C-DB2874E0ABFA}" type="slidenum">
              <a:rPr lang="en-US" altLang="en-US" sz="1200">
                <a:latin typeface="Calibri" pitchFamily="34" charset="0"/>
              </a:rPr>
              <a:pPr algn="r" eaLnBrk="1" hangingPunct="1"/>
              <a:t>33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CF4AA3-0967-4AB2-8FF4-AF05AEB8173A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78B76D7-9B19-4F05-9DF9-843E86FA666A}" type="slidenum">
              <a:rPr lang="en-US" altLang="en-US" sz="1200">
                <a:latin typeface="Calibri" pitchFamily="34" charset="0"/>
              </a:rPr>
              <a:pPr algn="r" eaLnBrk="1" hangingPunct="1"/>
              <a:t>34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412AA-CDBD-4BCB-91BD-568F39B0A149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DFC5631-D2A5-4932-965A-0A197087929E}" type="slidenum">
              <a:rPr lang="en-US" altLang="en-US" sz="1200">
                <a:latin typeface="Calibri" pitchFamily="34" charset="0"/>
              </a:rPr>
              <a:pPr algn="r" eaLnBrk="1" hangingPunct="1"/>
              <a:t>35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EDE5C-61DD-46D1-8F0E-69E6D1FC04BD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4549E8E-B782-459B-BFD2-37032060EF30}" type="slidenum">
              <a:rPr lang="en-US" altLang="en-US" sz="1200">
                <a:latin typeface="Calibri" pitchFamily="34" charset="0"/>
              </a:rPr>
              <a:pPr algn="r" eaLnBrk="1" hangingPunct="1"/>
              <a:t>36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050014-E7BA-4CA2-A681-08C938CF562A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B7CB988-5B1D-4A42-B2F8-C85C1217B508}" type="slidenum">
              <a:rPr lang="en-US" altLang="en-US" sz="1200">
                <a:latin typeface="Calibri" pitchFamily="34" charset="0"/>
              </a:rPr>
              <a:pPr algn="r" eaLnBrk="1" hangingPunct="1"/>
              <a:t>37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3F624-1F99-4F8F-95CE-DD3F661DA689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2BF67DE-5E61-499D-89A1-851396EA48C2}" type="slidenum">
              <a:rPr lang="en-US" altLang="en-US" sz="1200">
                <a:latin typeface="Calibri" pitchFamily="34" charset="0"/>
              </a:rPr>
              <a:pPr algn="r" eaLnBrk="1" hangingPunct="1"/>
              <a:t>38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2865-C81C-4854-AEDC-9D63EB6DC7B2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9CEF-E656-4403-956D-AD3CAEF8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8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2865-C81C-4854-AEDC-9D63EB6DC7B2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9CEF-E656-4403-956D-AD3CAEF8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0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2865-C81C-4854-AEDC-9D63EB6DC7B2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9CEF-E656-4403-956D-AD3CAEF8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50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8" y="180975"/>
            <a:ext cx="8685212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2088" y="2247900"/>
            <a:ext cx="4318000" cy="269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2247900"/>
            <a:ext cx="4318000" cy="269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17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8" y="180975"/>
            <a:ext cx="8685212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2088" y="2247900"/>
            <a:ext cx="4318000" cy="269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2247900"/>
            <a:ext cx="4318000" cy="1273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673475"/>
            <a:ext cx="4318000" cy="1273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2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2865-C81C-4854-AEDC-9D63EB6DC7B2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9CEF-E656-4403-956D-AD3CAEF8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4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2865-C81C-4854-AEDC-9D63EB6DC7B2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9CEF-E656-4403-956D-AD3CAEF8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2865-C81C-4854-AEDC-9D63EB6DC7B2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9CEF-E656-4403-956D-AD3CAEF8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2865-C81C-4854-AEDC-9D63EB6DC7B2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9CEF-E656-4403-956D-AD3CAEF8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7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2865-C81C-4854-AEDC-9D63EB6DC7B2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9CEF-E656-4403-956D-AD3CAEF8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8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2865-C81C-4854-AEDC-9D63EB6DC7B2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9CEF-E656-4403-956D-AD3CAEF8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8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2865-C81C-4854-AEDC-9D63EB6DC7B2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9CEF-E656-4403-956D-AD3CAEF8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2865-C81C-4854-AEDC-9D63EB6DC7B2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9CEF-E656-4403-956D-AD3CAEF8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9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42865-C81C-4854-AEDC-9D63EB6DC7B2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79CEF-E656-4403-956D-AD3CAEF8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8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685212" cy="1006475"/>
          </a:xfrm>
        </p:spPr>
        <p:txBody>
          <a:bodyPr/>
          <a:lstStyle/>
          <a:p>
            <a:r>
              <a:rPr lang="en-US" altLang="en-US" sz="3000"/>
              <a:t>Central Case: The Gulf of Mexico’s “Dead Zone”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22425"/>
            <a:ext cx="4343400" cy="4144963"/>
          </a:xfrm>
        </p:spPr>
        <p:txBody>
          <a:bodyPr>
            <a:normAutofit lnSpcReduction="10000"/>
          </a:bodyPr>
          <a:lstStyle/>
          <a:p>
            <a:r>
              <a:rPr lang="en-US" altLang="en-US" sz="2400"/>
              <a:t>Gulf of Mexico brings in 600 million kg/year shrimp, fish, and shellfish </a:t>
            </a:r>
          </a:p>
          <a:p>
            <a:r>
              <a:rPr lang="en-US" altLang="en-US" sz="2400"/>
              <a:t>Gulf “dead zone” =  a region of water so depleted of oxygen that kills or drives away marine organisms </a:t>
            </a:r>
          </a:p>
          <a:p>
            <a:r>
              <a:rPr lang="en-US" altLang="en-US" sz="2400" b="1"/>
              <a:t>Hypoxia</a:t>
            </a:r>
            <a:r>
              <a:rPr lang="en-US" altLang="en-US" sz="2400"/>
              <a:t> = low concentrations of dissolved oxygen water </a:t>
            </a:r>
          </a:p>
          <a:p>
            <a:r>
              <a:rPr lang="en-US" altLang="en-US" sz="2400"/>
              <a:t>Caused by fertilizer, runoff, sewage</a:t>
            </a:r>
          </a:p>
        </p:txBody>
      </p:sp>
      <p:pic>
        <p:nvPicPr>
          <p:cNvPr id="4104" name="Picture 8" descr="07_00-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576638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5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Humans affect the carbon cycle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009650"/>
            <a:ext cx="8788400" cy="51752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Burning fossil fuels moves carbon from the ground to the air</a:t>
            </a:r>
          </a:p>
          <a:p>
            <a:r>
              <a:rPr lang="en-US" altLang="en-US"/>
              <a:t>Cutting forests and burning fields moves carbon from organisms to the air</a:t>
            </a:r>
          </a:p>
          <a:p>
            <a:r>
              <a:rPr lang="en-US" altLang="en-US"/>
              <a:t>Today’s atmospheric carbon dioxide reservoir is the largest in the past 650,000 years</a:t>
            </a:r>
          </a:p>
          <a:p>
            <a:pPr lvl="1"/>
            <a:r>
              <a:rPr lang="en-US" altLang="en-US"/>
              <a:t>The driving force behind climate change</a:t>
            </a:r>
          </a:p>
          <a:p>
            <a:r>
              <a:rPr lang="en-US" altLang="en-US"/>
              <a:t>The missing carbon sink: 1-2 billion metric tons of carbon are unaccounted for</a:t>
            </a:r>
          </a:p>
          <a:p>
            <a:pPr lvl="1"/>
            <a:r>
              <a:rPr lang="en-US" altLang="en-US"/>
              <a:t>It may be the plants or soils of northern temperate and boreal forests</a:t>
            </a:r>
          </a:p>
        </p:txBody>
      </p:sp>
    </p:spTree>
    <p:extLst>
      <p:ext uri="{BB962C8B-B14F-4D97-AF65-F5344CB8AC3E}">
        <p14:creationId xmlns:p14="http://schemas.microsoft.com/office/powerpoint/2010/main" val="37483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phosphorus cycle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479550"/>
            <a:ext cx="8788400" cy="42354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Phosphorus is a key component of cell membranes, DNA, RNA, ATP and ADP</a:t>
            </a:r>
          </a:p>
          <a:p>
            <a:r>
              <a:rPr lang="en-US" altLang="en-US" b="1"/>
              <a:t>Phosphorus cycle</a:t>
            </a:r>
            <a:r>
              <a:rPr lang="en-US" altLang="en-US"/>
              <a:t> = describes the routes that phosphorus atoms take through the environment</a:t>
            </a:r>
          </a:p>
          <a:p>
            <a:pPr lvl="1"/>
            <a:r>
              <a:rPr lang="en-US" altLang="en-US"/>
              <a:t>No significant atmospheric component</a:t>
            </a:r>
          </a:p>
          <a:p>
            <a:pPr lvl="1"/>
            <a:r>
              <a:rPr lang="en-US" altLang="en-US"/>
              <a:t>Most phosphorus is within rocks and is released by weathering</a:t>
            </a:r>
          </a:p>
          <a:p>
            <a:r>
              <a:rPr lang="en-US" altLang="en-US"/>
              <a:t>With naturally low environmental concentrations, phosphorus is a limiting factor for plant growth</a:t>
            </a:r>
          </a:p>
        </p:txBody>
      </p:sp>
    </p:spTree>
    <p:extLst>
      <p:ext uri="{BB962C8B-B14F-4D97-AF65-F5344CB8AC3E}">
        <p14:creationId xmlns:p14="http://schemas.microsoft.com/office/powerpoint/2010/main" val="27735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phosphorus cycle</a:t>
            </a:r>
          </a:p>
        </p:txBody>
      </p:sp>
      <p:pic>
        <p:nvPicPr>
          <p:cNvPr id="125956" name="Picture 4" descr="07_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8588" y="1200150"/>
            <a:ext cx="6907212" cy="4926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5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Humans affect the phosphorus cycle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2141538"/>
            <a:ext cx="8788400" cy="2911475"/>
          </a:xfrm>
        </p:spPr>
        <p:txBody>
          <a:bodyPr/>
          <a:lstStyle/>
          <a:p>
            <a:r>
              <a:rPr lang="en-US" altLang="en-US"/>
              <a:t>Mining rocks for fertilizer moves phosphorus from the soil to water systems</a:t>
            </a:r>
          </a:p>
          <a:p>
            <a:pPr lvl="1"/>
            <a:r>
              <a:rPr lang="en-US" altLang="en-US"/>
              <a:t>Wastewater discharge also releases phosphorus </a:t>
            </a:r>
          </a:p>
          <a:p>
            <a:r>
              <a:rPr lang="en-US" altLang="en-US"/>
              <a:t>Runoff containing phosphorus causes eutrophication of aquatic systems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9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The nitrogen cycle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785813"/>
            <a:ext cx="8153400" cy="6072187"/>
          </a:xfrm>
        </p:spPr>
        <p:txBody>
          <a:bodyPr/>
          <a:lstStyle/>
          <a:p>
            <a:r>
              <a:rPr lang="en-US" altLang="en-US"/>
              <a:t>Nitrogen comprises 78% of our atmosphere, and is contained in proteins, DNA and RNA</a:t>
            </a:r>
          </a:p>
          <a:p>
            <a:r>
              <a:rPr lang="en-US" altLang="en-US" b="1"/>
              <a:t>Nitrogen cycle</a:t>
            </a:r>
            <a:r>
              <a:rPr lang="en-US" altLang="en-US"/>
              <a:t> = describes the routes that nitrogen atoms take through the environment</a:t>
            </a:r>
          </a:p>
          <a:p>
            <a:pPr lvl="1"/>
            <a:r>
              <a:rPr lang="en-US" altLang="en-US"/>
              <a:t>Nitrogen gas is inert and cannot be used by organisms</a:t>
            </a:r>
          </a:p>
          <a:p>
            <a:r>
              <a:rPr lang="en-US" altLang="en-US" b="1"/>
              <a:t>Nitrogen fixation</a:t>
            </a:r>
            <a:r>
              <a:rPr lang="en-US" altLang="en-US"/>
              <a:t> = Nitrogen gas is combined (fixed) with hydrogen by nitrogen-fixing bacteria to become ammonium</a:t>
            </a:r>
          </a:p>
          <a:p>
            <a:pPr lvl="1"/>
            <a:r>
              <a:rPr lang="en-US" altLang="en-US"/>
              <a:t>Which can be used</a:t>
            </a:r>
            <a:br>
              <a:rPr lang="en-US" altLang="en-US"/>
            </a:br>
            <a:r>
              <a:rPr lang="en-US" altLang="en-US"/>
              <a:t> by plants</a:t>
            </a:r>
          </a:p>
          <a:p>
            <a:pPr lvl="1"/>
            <a:endParaRPr lang="en-US" altLang="en-US" sz="2900"/>
          </a:p>
          <a:p>
            <a:endParaRPr lang="en-US" altLang="en-US" sz="2500"/>
          </a:p>
        </p:txBody>
      </p:sp>
      <p:pic>
        <p:nvPicPr>
          <p:cNvPr id="128004" name="Picture 4" descr="07_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4495800"/>
            <a:ext cx="4038600" cy="210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15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Nitrification and denitrification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863725"/>
            <a:ext cx="8788400" cy="34671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/>
              <a:t>Nitrification</a:t>
            </a:r>
            <a:r>
              <a:rPr lang="en-US" altLang="en-US"/>
              <a:t> = bacteria that convert ammonium ions first into nitrite ions then into nitrate ions</a:t>
            </a:r>
          </a:p>
          <a:p>
            <a:pPr lvl="1"/>
            <a:r>
              <a:rPr lang="en-US" altLang="en-US"/>
              <a:t>Plants can take up these ions</a:t>
            </a:r>
          </a:p>
          <a:p>
            <a:r>
              <a:rPr lang="en-US" altLang="en-US"/>
              <a:t>Animals obtain nitrogen by eating plants or other animals</a:t>
            </a:r>
          </a:p>
          <a:p>
            <a:r>
              <a:rPr lang="en-US" altLang="en-US" b="1"/>
              <a:t>Denitrifying bacteria</a:t>
            </a:r>
            <a:r>
              <a:rPr lang="en-US" altLang="en-US"/>
              <a:t> = convert nitrates in soil or water to gaseous nitrogen, releasing it back into the atmosphere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0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nitrogen cycle</a:t>
            </a:r>
          </a:p>
        </p:txBody>
      </p:sp>
      <p:pic>
        <p:nvPicPr>
          <p:cNvPr id="131076" name="Picture 4" descr="07_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5138" y="1127125"/>
            <a:ext cx="6265862" cy="4999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67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Humans affect the nitrogen cycle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2338"/>
            <a:ext cx="8229600" cy="5576887"/>
          </a:xfrm>
        </p:spPr>
        <p:txBody>
          <a:bodyPr/>
          <a:lstStyle/>
          <a:p>
            <a:r>
              <a:rPr lang="en-US" altLang="en-US" sz="2400" b="1"/>
              <a:t>Haber-Bosch process</a:t>
            </a:r>
            <a:r>
              <a:rPr lang="en-US" altLang="en-US" sz="2400"/>
              <a:t> = synthetic production of fertilizers by combining nitrogen and hydrogen to synthesize ammonia</a:t>
            </a:r>
          </a:p>
          <a:p>
            <a:pPr lvl="1"/>
            <a:r>
              <a:rPr lang="en-US" altLang="en-US" sz="2400"/>
              <a:t>Dramatically changed the nitrogen cycle</a:t>
            </a:r>
          </a:p>
          <a:p>
            <a:pPr lvl="1"/>
            <a:r>
              <a:rPr lang="en-US" altLang="en-US" sz="2400"/>
              <a:t>Humans are fixing as much nitrogen as nature does</a:t>
            </a:r>
          </a:p>
          <a:p>
            <a:r>
              <a:rPr lang="en-US" altLang="en-US" sz="2400"/>
              <a:t>Increased emissions of nitrogen-containing greenhouse gases</a:t>
            </a:r>
          </a:p>
          <a:p>
            <a:r>
              <a:rPr lang="en-US" altLang="en-US" sz="2400"/>
              <a:t>Calcium and potassium in soil washed out by fertilizers</a:t>
            </a:r>
          </a:p>
          <a:p>
            <a:r>
              <a:rPr lang="en-US" altLang="en-US" sz="2400"/>
              <a:t>Acidified water and soils</a:t>
            </a:r>
          </a:p>
          <a:p>
            <a:r>
              <a:rPr lang="en-US" altLang="en-US" sz="2400"/>
              <a:t>Moved more nitrogen into plants and terrestrial systems</a:t>
            </a:r>
          </a:p>
          <a:p>
            <a:r>
              <a:rPr lang="en-US" altLang="en-US" sz="2400"/>
              <a:t>Reduced biodiversity of plants adapted to low-nitrogen soils</a:t>
            </a:r>
          </a:p>
          <a:p>
            <a:r>
              <a:rPr lang="en-US" altLang="en-US" sz="2400"/>
              <a:t>Changed estuaries and coastal ecosystems and fisheries</a:t>
            </a:r>
          </a:p>
          <a:p>
            <a:endParaRPr lang="en-US" altLang="en-US" sz="2400"/>
          </a:p>
          <a:p>
            <a:pPr lvl="1">
              <a:buFont typeface="Times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9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7" name="Rectangle 5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685212" cy="107315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Human inputs of nitrogen into the environment</a:t>
            </a:r>
          </a:p>
        </p:txBody>
      </p:sp>
      <p:pic>
        <p:nvPicPr>
          <p:cNvPr id="141316" name="Picture 4" descr="07_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981200"/>
            <a:ext cx="5842000" cy="435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381000" y="1371600"/>
            <a:ext cx="8250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i="1"/>
              <a:t>Fully half of nitrogen entering the environment is of human origin</a:t>
            </a:r>
          </a:p>
        </p:txBody>
      </p:sp>
    </p:spTree>
    <p:extLst>
      <p:ext uri="{BB962C8B-B14F-4D97-AF65-F5344CB8AC3E}">
        <p14:creationId xmlns:p14="http://schemas.microsoft.com/office/powerpoint/2010/main" val="40469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A law addressing hypoxia in the Gulf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84225"/>
            <a:ext cx="8788400" cy="6073775"/>
          </a:xfrm>
        </p:spPr>
        <p:txBody>
          <a:bodyPr/>
          <a:lstStyle/>
          <a:p>
            <a:r>
              <a:rPr lang="en-US" altLang="en-US"/>
              <a:t>The Harmful Algal Bloom and Hypoxia Research and Control Act (1998) called for an assessment of hypoxia in the Gulf</a:t>
            </a:r>
          </a:p>
          <a:p>
            <a:r>
              <a:rPr lang="en-US" altLang="en-US"/>
              <a:t>Solutions outlined included:</a:t>
            </a:r>
          </a:p>
          <a:p>
            <a:pPr lvl="1"/>
            <a:r>
              <a:rPr lang="en-US" altLang="en-US"/>
              <a:t>Reduce nitrogen fertilizer use in Midwestern farms</a:t>
            </a:r>
          </a:p>
          <a:p>
            <a:pPr lvl="1"/>
            <a:r>
              <a:rPr lang="en-US" altLang="en-US"/>
              <a:t>Change timing of fertilizer applications to minimize runoff</a:t>
            </a:r>
          </a:p>
          <a:p>
            <a:pPr lvl="1"/>
            <a:r>
              <a:rPr lang="en-US" altLang="en-US"/>
              <a:t>Use alternative crops</a:t>
            </a:r>
          </a:p>
          <a:p>
            <a:pPr lvl="1"/>
            <a:r>
              <a:rPr lang="en-US" altLang="en-US"/>
              <a:t>Restore wetlands and create artificial ones</a:t>
            </a:r>
          </a:p>
          <a:p>
            <a:pPr lvl="1"/>
            <a:r>
              <a:rPr lang="en-US" altLang="en-US"/>
              <a:t>Improve sewage = treatment technologies</a:t>
            </a:r>
          </a:p>
          <a:p>
            <a:pPr lvl="1"/>
            <a:r>
              <a:rPr lang="en-US" altLang="en-US"/>
              <a:t>Evaluate these approaches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3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The Earth’s systems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01675"/>
            <a:ext cx="7848600" cy="5559425"/>
          </a:xfrm>
        </p:spPr>
        <p:txBody>
          <a:bodyPr>
            <a:normAutofit lnSpcReduction="10000"/>
          </a:bodyPr>
          <a:lstStyle/>
          <a:p>
            <a:r>
              <a:rPr lang="en-US" altLang="en-US" b="1"/>
              <a:t>System</a:t>
            </a:r>
            <a:r>
              <a:rPr lang="en-US" altLang="en-US"/>
              <a:t> = a network of relationships among parts elements or components that interact with and influence one another </a:t>
            </a:r>
          </a:p>
          <a:p>
            <a:pPr lvl="1"/>
            <a:r>
              <a:rPr lang="en-US" altLang="en-US"/>
              <a:t>Exchange of energy, matter, or information </a:t>
            </a:r>
          </a:p>
          <a:p>
            <a:pPr lvl="1"/>
            <a:r>
              <a:rPr lang="en-US" altLang="en-US"/>
              <a:t>Receives inputs of energy, matter, or information; processes these inputs; and produces outputs</a:t>
            </a:r>
          </a:p>
          <a:p>
            <a:r>
              <a:rPr lang="en-US" altLang="en-US"/>
              <a:t>Systems often show behavior that is hard to understand and predict</a:t>
            </a:r>
          </a:p>
          <a:p>
            <a:r>
              <a:rPr lang="en-US" altLang="en-US" b="1"/>
              <a:t>Feedback loop</a:t>
            </a:r>
            <a:r>
              <a:rPr lang="en-US" altLang="en-US"/>
              <a:t> = a system’s output serves as input to that same system</a:t>
            </a:r>
          </a:p>
          <a:p>
            <a:pPr lvl="1"/>
            <a:r>
              <a:rPr lang="en-US" altLang="en-US"/>
              <a:t>A circular process</a:t>
            </a:r>
          </a:p>
        </p:txBody>
      </p:sp>
    </p:spTree>
    <p:extLst>
      <p:ext uri="{BB962C8B-B14F-4D97-AF65-F5344CB8AC3E}">
        <p14:creationId xmlns:p14="http://schemas.microsoft.com/office/powerpoint/2010/main" val="19138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hydrologic cycle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201738"/>
            <a:ext cx="8788400" cy="479107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Water is essential for biochemical reactions and is involved in nearly every environmental system</a:t>
            </a:r>
          </a:p>
          <a:p>
            <a:r>
              <a:rPr lang="en-US" altLang="en-US" b="1"/>
              <a:t>Hydrologic cycle</a:t>
            </a:r>
            <a:r>
              <a:rPr lang="en-US" altLang="en-US"/>
              <a:t> = summarizes how liquid, gaseous and solid water flows through the environment</a:t>
            </a:r>
          </a:p>
          <a:p>
            <a:pPr lvl="1"/>
            <a:r>
              <a:rPr lang="en-US" altLang="en-US"/>
              <a:t>Oceans are the main reservoir </a:t>
            </a:r>
          </a:p>
          <a:p>
            <a:r>
              <a:rPr lang="en-US" altLang="en-US" b="1"/>
              <a:t>Evaporation</a:t>
            </a:r>
            <a:r>
              <a:rPr lang="en-US" altLang="en-US"/>
              <a:t> = water moves from aquatic and land systems to air</a:t>
            </a:r>
          </a:p>
          <a:p>
            <a:r>
              <a:rPr lang="en-US" altLang="en-US" b="1"/>
              <a:t>Transpiration</a:t>
            </a:r>
            <a:r>
              <a:rPr lang="en-US" altLang="en-US"/>
              <a:t> = release of water vapor by plants</a:t>
            </a:r>
          </a:p>
          <a:p>
            <a:r>
              <a:rPr lang="en-US" altLang="en-US" b="1"/>
              <a:t>Precipitation</a:t>
            </a:r>
            <a:r>
              <a:rPr lang="en-US" altLang="en-US"/>
              <a:t> = condensation of water vapor as rain or snow</a:t>
            </a:r>
          </a:p>
        </p:txBody>
      </p:sp>
    </p:spTree>
    <p:extLst>
      <p:ext uri="{BB962C8B-B14F-4D97-AF65-F5344CB8AC3E}">
        <p14:creationId xmlns:p14="http://schemas.microsoft.com/office/powerpoint/2010/main" val="165076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Groundwater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479550"/>
            <a:ext cx="8788400" cy="4235450"/>
          </a:xfrm>
        </p:spPr>
        <p:txBody>
          <a:bodyPr>
            <a:normAutofit lnSpcReduction="10000"/>
          </a:bodyPr>
          <a:lstStyle/>
          <a:p>
            <a:r>
              <a:rPr lang="en-US" altLang="en-US" b="1"/>
              <a:t>Aquifers</a:t>
            </a:r>
            <a:r>
              <a:rPr lang="en-US" altLang="en-US"/>
              <a:t> = underground reservoirs of sponge-like regions of rock and soil that hold …</a:t>
            </a:r>
          </a:p>
          <a:p>
            <a:pPr lvl="1"/>
            <a:r>
              <a:rPr lang="en-US" altLang="en-US" b="1"/>
              <a:t>Groundwater</a:t>
            </a:r>
            <a:r>
              <a:rPr lang="en-US" altLang="en-US"/>
              <a:t> = water found underground beneath layers of soil</a:t>
            </a:r>
          </a:p>
          <a:p>
            <a:pPr lvl="1"/>
            <a:r>
              <a:rPr lang="en-US" altLang="en-US" b="1"/>
              <a:t>Water table</a:t>
            </a:r>
            <a:r>
              <a:rPr lang="en-US" altLang="en-US"/>
              <a:t> = the upper limit of groundwater held in an aquifer</a:t>
            </a:r>
          </a:p>
          <a:p>
            <a:pPr lvl="1"/>
            <a:r>
              <a:rPr lang="en-US" altLang="en-US"/>
              <a:t>Water may be ancient (thousands of years old)</a:t>
            </a:r>
          </a:p>
          <a:p>
            <a:r>
              <a:rPr lang="en-US" altLang="en-US"/>
              <a:t>Groundwater becomes exposed to the air where the water table reaches the surface</a:t>
            </a:r>
          </a:p>
        </p:txBody>
      </p:sp>
    </p:spTree>
    <p:extLst>
      <p:ext uri="{BB962C8B-B14F-4D97-AF65-F5344CB8AC3E}">
        <p14:creationId xmlns:p14="http://schemas.microsoft.com/office/powerpoint/2010/main" val="31844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hydrologic cycle</a:t>
            </a:r>
          </a:p>
        </p:txBody>
      </p:sp>
      <p:pic>
        <p:nvPicPr>
          <p:cNvPr id="137220" name="Picture 4" descr="07_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088" y="1241425"/>
            <a:ext cx="7808912" cy="4884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0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/>
              <a:t>Human impacts on hydrologic cycle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4294967295"/>
          </p:nvPr>
        </p:nvSpPr>
        <p:spPr>
          <a:xfrm>
            <a:off x="355600" y="914400"/>
            <a:ext cx="8788400" cy="4791075"/>
          </a:xfrm>
        </p:spPr>
        <p:txBody>
          <a:bodyPr anchor="t">
            <a:normAutofit fontScale="85000" lnSpcReduction="10000"/>
          </a:bodyPr>
          <a:lstStyle/>
          <a:p>
            <a:r>
              <a:rPr lang="en-US" altLang="en-US"/>
              <a:t>Damming rivers increases evaporation and infiltration </a:t>
            </a:r>
          </a:p>
          <a:p>
            <a:r>
              <a:rPr lang="en-US" altLang="en-US"/>
              <a:t>Altering the surface and vegetation increases runoff and erosion</a:t>
            </a:r>
          </a:p>
          <a:p>
            <a:r>
              <a:rPr lang="en-US" altLang="en-US"/>
              <a:t>Spreading water on agricultural fields depletes rivers, lakes and streams</a:t>
            </a:r>
          </a:p>
          <a:p>
            <a:r>
              <a:rPr lang="en-US" altLang="en-US"/>
              <a:t>Removing forests and vegetation reduces transpiration and lowers water tables</a:t>
            </a:r>
          </a:p>
          <a:p>
            <a:r>
              <a:rPr lang="en-US" altLang="en-US"/>
              <a:t>Emitting pollutants changes the nature of precipitation</a:t>
            </a:r>
          </a:p>
          <a:p>
            <a:r>
              <a:rPr lang="en-US" altLang="en-US"/>
              <a:t>The most threatening impact is overdrawing groundwater for drinking, irrigation, and industrial use</a:t>
            </a:r>
          </a:p>
        </p:txBody>
      </p:sp>
    </p:spTree>
    <p:extLst>
      <p:ext uri="{BB962C8B-B14F-4D97-AF65-F5344CB8AC3E}">
        <p14:creationId xmlns:p14="http://schemas.microsoft.com/office/powerpoint/2010/main" val="31323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/>
              <a:t>Species interactions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355600" y="1905000"/>
            <a:ext cx="8788400" cy="3638550"/>
          </a:xfrm>
        </p:spPr>
        <p:txBody>
          <a:bodyPr anchor="t"/>
          <a:lstStyle/>
          <a:p>
            <a:r>
              <a:rPr lang="en-US" altLang="en-US"/>
              <a:t>Species interactions are the backbone of communities </a:t>
            </a:r>
          </a:p>
          <a:p>
            <a:r>
              <a:rPr lang="en-US" altLang="en-US"/>
              <a:t>Most important categories</a:t>
            </a:r>
          </a:p>
          <a:p>
            <a:pPr lvl="1"/>
            <a:r>
              <a:rPr lang="en-US" altLang="en-US" b="1"/>
              <a:t>Competition</a:t>
            </a:r>
            <a:r>
              <a:rPr lang="en-US" altLang="en-US"/>
              <a:t> = both species are harmed</a:t>
            </a:r>
          </a:p>
          <a:p>
            <a:pPr lvl="1"/>
            <a:r>
              <a:rPr lang="en-US" altLang="en-US" b="1"/>
              <a:t>Predation, parasitism,</a:t>
            </a:r>
            <a:r>
              <a:rPr lang="en-US" altLang="en-US"/>
              <a:t> and </a:t>
            </a:r>
            <a:r>
              <a:rPr lang="en-US" altLang="en-US" b="1"/>
              <a:t>herbivory</a:t>
            </a:r>
            <a:r>
              <a:rPr lang="en-US" altLang="en-US"/>
              <a:t> = one species benefits and the other is harmed</a:t>
            </a:r>
          </a:p>
          <a:p>
            <a:pPr lvl="1"/>
            <a:r>
              <a:rPr lang="en-US" altLang="en-US" b="1"/>
              <a:t>Mutualism</a:t>
            </a:r>
            <a:r>
              <a:rPr lang="en-US" altLang="en-US"/>
              <a:t> = both species benefit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56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268288" y="5238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/>
              <a:t>Competition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anchor="t">
            <a:normAutofit lnSpcReduction="10000"/>
          </a:bodyPr>
          <a:lstStyle/>
          <a:p>
            <a:r>
              <a:rPr lang="en-US" altLang="en-US" sz="2400" b="1"/>
              <a:t>Competition</a:t>
            </a:r>
            <a:r>
              <a:rPr lang="en-US" altLang="en-US" sz="2400"/>
              <a:t> = relationship where multiple organisms seek the same limited resources they need to survive:</a:t>
            </a:r>
          </a:p>
          <a:p>
            <a:pPr lvl="1"/>
            <a:r>
              <a:rPr lang="en-US" altLang="en-US" sz="2400"/>
              <a:t>Food 	- Water</a:t>
            </a:r>
          </a:p>
          <a:p>
            <a:pPr lvl="1"/>
            <a:r>
              <a:rPr lang="en-US" altLang="en-US" sz="2400"/>
              <a:t>Space 	- Shelter</a:t>
            </a:r>
          </a:p>
          <a:p>
            <a:pPr lvl="1"/>
            <a:r>
              <a:rPr lang="en-US" altLang="en-US" sz="2400"/>
              <a:t>Mates 	- Sunlight</a:t>
            </a:r>
          </a:p>
          <a:p>
            <a:r>
              <a:rPr lang="en-US" altLang="en-US" sz="2400" b="1"/>
              <a:t>Intraspecific competition</a:t>
            </a:r>
            <a:r>
              <a:rPr lang="en-US" altLang="en-US" sz="2400"/>
              <a:t> = between members of the same species</a:t>
            </a:r>
          </a:p>
          <a:p>
            <a:pPr lvl="1"/>
            <a:r>
              <a:rPr lang="en-US" altLang="en-US" sz="2400"/>
              <a:t>High population density = increased competition</a:t>
            </a:r>
          </a:p>
          <a:p>
            <a:r>
              <a:rPr lang="en-US" altLang="en-US" sz="2400" b="1"/>
              <a:t>Interspecific competition</a:t>
            </a:r>
            <a:r>
              <a:rPr lang="en-US" altLang="en-US" sz="2400"/>
              <a:t> = between members of 2 or more species</a:t>
            </a:r>
          </a:p>
          <a:p>
            <a:pPr lvl="1"/>
            <a:r>
              <a:rPr lang="en-US" altLang="en-US" sz="2400"/>
              <a:t>Leads to competitive exclusion or species coexistence</a:t>
            </a:r>
          </a:p>
        </p:txBody>
      </p:sp>
    </p:spTree>
    <p:extLst>
      <p:ext uri="{BB962C8B-B14F-4D97-AF65-F5344CB8AC3E}">
        <p14:creationId xmlns:p14="http://schemas.microsoft.com/office/powerpoint/2010/main" val="315214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 altLang="en-US"/>
              <a:t>Results of interspecific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anchor="t">
            <a:normAutofit fontScale="92500"/>
          </a:bodyPr>
          <a:lstStyle/>
          <a:p>
            <a:r>
              <a:rPr lang="en-US" altLang="en-US" b="1"/>
              <a:t>Competitive exclusion</a:t>
            </a:r>
            <a:r>
              <a:rPr lang="en-US" altLang="en-US"/>
              <a:t> = one species completely excludes another species from using the resource</a:t>
            </a:r>
          </a:p>
          <a:p>
            <a:r>
              <a:rPr lang="en-US" altLang="en-US" b="1"/>
              <a:t>Species coexistence</a:t>
            </a:r>
            <a:r>
              <a:rPr lang="en-US" altLang="en-US"/>
              <a:t> = neither species fully excludes the other from resources, so both live side by side</a:t>
            </a:r>
          </a:p>
          <a:p>
            <a:pPr lvl="1"/>
            <a:r>
              <a:rPr lang="en-US" altLang="en-US"/>
              <a:t>This produces a stable point of equilibrium, with stable population sizes</a:t>
            </a:r>
          </a:p>
          <a:p>
            <a:pPr lvl="1"/>
            <a:r>
              <a:rPr lang="en-US" altLang="en-US"/>
              <a:t>Species adjust to minimize competition by using only a part of the available resource</a:t>
            </a:r>
          </a:p>
        </p:txBody>
      </p:sp>
    </p:spTree>
    <p:extLst>
      <p:ext uri="{BB962C8B-B14F-4D97-AF65-F5344CB8AC3E}">
        <p14:creationId xmlns:p14="http://schemas.microsoft.com/office/powerpoint/2010/main" val="2993746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268288" y="714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/>
              <a:t>Niche: an individual’s ecological role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2911475"/>
          </a:xfrm>
        </p:spPr>
        <p:txBody>
          <a:bodyPr anchor="t">
            <a:normAutofit lnSpcReduction="10000"/>
          </a:bodyPr>
          <a:lstStyle/>
          <a:p>
            <a:r>
              <a:rPr lang="en-US" altLang="en-US" b="1"/>
              <a:t>Fundamental niche</a:t>
            </a:r>
            <a:r>
              <a:rPr lang="en-US" altLang="en-US"/>
              <a:t> = when an individual fulfills its entire role by using all the available resources</a:t>
            </a:r>
          </a:p>
          <a:p>
            <a:r>
              <a:rPr lang="en-US" altLang="en-US" b="1"/>
              <a:t>Realized niche</a:t>
            </a:r>
            <a:r>
              <a:rPr lang="en-US" altLang="en-US"/>
              <a:t> = the portion of the fundamental niche that is actually filled</a:t>
            </a:r>
          </a:p>
          <a:p>
            <a:pPr lvl="1"/>
            <a:r>
              <a:rPr lang="en-US" altLang="en-US"/>
              <a:t>Due to competition or other species’ interactions</a:t>
            </a:r>
          </a:p>
          <a:p>
            <a:pPr lvl="1"/>
            <a:endParaRPr lang="en-US" altLang="en-US"/>
          </a:p>
        </p:txBody>
      </p:sp>
      <p:pic>
        <p:nvPicPr>
          <p:cNvPr id="14341" name="Picture 5" descr="06_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48063"/>
            <a:ext cx="6172200" cy="27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87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/>
              <a:t>Predation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anchor="t">
            <a:normAutofit lnSpcReduction="10000"/>
          </a:bodyPr>
          <a:lstStyle/>
          <a:p>
            <a:r>
              <a:rPr lang="en-US" altLang="en-US" b="1"/>
              <a:t>Exploitation</a:t>
            </a:r>
            <a:r>
              <a:rPr lang="en-US" altLang="en-US"/>
              <a:t> = one member exploits another for its own gain </a:t>
            </a:r>
          </a:p>
          <a:p>
            <a:pPr lvl="1"/>
            <a:r>
              <a:rPr lang="en-US" altLang="en-US"/>
              <a:t>Predation, parasitism, herbivory</a:t>
            </a:r>
          </a:p>
          <a:p>
            <a:r>
              <a:rPr lang="en-US" altLang="en-US" b="1"/>
              <a:t>Predation</a:t>
            </a:r>
            <a:r>
              <a:rPr lang="en-US" altLang="en-US"/>
              <a:t> = process by which individuals of one species (</a:t>
            </a:r>
            <a:r>
              <a:rPr lang="en-US" altLang="en-US" b="1"/>
              <a:t>predators</a:t>
            </a:r>
            <a:r>
              <a:rPr lang="en-US" altLang="en-US"/>
              <a:t>) capture, kill, and consume individuals of another species (</a:t>
            </a:r>
            <a:r>
              <a:rPr lang="en-US" altLang="en-US" b="1"/>
              <a:t>prey</a:t>
            </a:r>
            <a:r>
              <a:rPr lang="en-US" altLang="en-US"/>
              <a:t>)</a:t>
            </a:r>
          </a:p>
          <a:p>
            <a:pPr lvl="1"/>
            <a:r>
              <a:rPr lang="en-US" altLang="en-US"/>
              <a:t>Structures food webs</a:t>
            </a:r>
          </a:p>
          <a:p>
            <a:pPr lvl="1"/>
            <a:r>
              <a:rPr lang="en-US" altLang="en-US"/>
              <a:t>Influences community composition through number of predators and prey</a:t>
            </a:r>
          </a:p>
        </p:txBody>
      </p:sp>
      <p:pic>
        <p:nvPicPr>
          <p:cNvPr id="17413" name="Picture 5" descr="06_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3048000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028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 altLang="en-US"/>
              <a:t>Effects of zebra mussels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anchor="t">
            <a:normAutofit fontScale="92500"/>
          </a:bodyPr>
          <a:lstStyle/>
          <a:p>
            <a:r>
              <a:rPr lang="en-US" altLang="en-US"/>
              <a:t>Zebra mussels eat phytoplankton and zooplankton</a:t>
            </a:r>
          </a:p>
          <a:p>
            <a:pPr lvl="1"/>
            <a:r>
              <a:rPr lang="en-US" altLang="en-US"/>
              <a:t>Both populations decrease in lakes with zebra mussels</a:t>
            </a:r>
          </a:p>
          <a:p>
            <a:r>
              <a:rPr lang="en-US" altLang="en-US"/>
              <a:t>They don’t eat cyanobacteria  </a:t>
            </a:r>
          </a:p>
          <a:p>
            <a:pPr lvl="1"/>
            <a:r>
              <a:rPr lang="en-US" altLang="en-US"/>
              <a:t> Population increases in lakes with zebra mussels</a:t>
            </a:r>
          </a:p>
          <a:p>
            <a:r>
              <a:rPr lang="en-US" altLang="en-US"/>
              <a:t> Zebra mussels are becoming prey for some North American predators:</a:t>
            </a:r>
          </a:p>
          <a:p>
            <a:pPr lvl="1"/>
            <a:r>
              <a:rPr lang="en-US" altLang="en-US"/>
              <a:t>Diving ducks, muskrats, crayfish, flounder, sturgeon, eels, carp, and freshwater drum</a:t>
            </a:r>
          </a:p>
        </p:txBody>
      </p:sp>
    </p:spTree>
    <p:extLst>
      <p:ext uri="{BB962C8B-B14F-4D97-AF65-F5344CB8AC3E}">
        <p14:creationId xmlns:p14="http://schemas.microsoft.com/office/powerpoint/2010/main" val="331485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Negative feedback loop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2976563"/>
          </a:xfrm>
        </p:spPr>
        <p:txBody>
          <a:bodyPr/>
          <a:lstStyle/>
          <a:p>
            <a:r>
              <a:rPr lang="en-US" altLang="en-US" sz="2400" b="1"/>
              <a:t>Negative feedback loop</a:t>
            </a:r>
            <a:r>
              <a:rPr lang="en-US" altLang="en-US" sz="2400"/>
              <a:t> = output that  results from a system moving in one direction acts as input that moves the system in the other direction.</a:t>
            </a:r>
          </a:p>
          <a:p>
            <a:pPr>
              <a:buFont typeface="Times New Roman" pitchFamily="18" charset="0"/>
              <a:buNone/>
            </a:pPr>
            <a:r>
              <a:rPr lang="en-US" altLang="en-US" sz="2400"/>
              <a:t>      -   Input and output essentially neutralize one another</a:t>
            </a:r>
          </a:p>
          <a:p>
            <a:pPr lvl="1"/>
            <a:r>
              <a:rPr lang="en-US" altLang="en-US" sz="2400"/>
              <a:t>Stabilizes the system</a:t>
            </a:r>
          </a:p>
          <a:p>
            <a:pPr lvl="1"/>
            <a:r>
              <a:rPr lang="en-US" altLang="en-US" sz="2400"/>
              <a:t>Example: body temperature</a:t>
            </a:r>
          </a:p>
          <a:p>
            <a:pPr lvl="1"/>
            <a:r>
              <a:rPr lang="en-US" altLang="en-US" sz="2400"/>
              <a:t>Most systems in nature</a:t>
            </a:r>
          </a:p>
        </p:txBody>
      </p:sp>
      <p:pic>
        <p:nvPicPr>
          <p:cNvPr id="16389" name="Picture 5" descr="07_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6705600" cy="28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1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268288" y="714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/>
              <a:t>Effects of predation on populations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/>
              <a:t>Increased prey populations increases predators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Predators survive and reproduce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Increased predator populations decrease prey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Decreased prey population causes starvation of predators 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Decreased predator populations increases prey populations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</p:txBody>
      </p:sp>
      <p:pic>
        <p:nvPicPr>
          <p:cNvPr id="19461" name="Picture 5" descr="06_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65488"/>
            <a:ext cx="5638800" cy="30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890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/>
              <a:t>Natural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anchor="t">
            <a:normAutofit fontScale="92500"/>
          </a:bodyPr>
          <a:lstStyle/>
          <a:p>
            <a:r>
              <a:rPr lang="en-US" altLang="en-US"/>
              <a:t>Natural selection leads to evolution of adaptations that make predators better hunters</a:t>
            </a:r>
          </a:p>
          <a:p>
            <a:r>
              <a:rPr lang="en-US" altLang="en-US"/>
              <a:t>Individuals who are better at catching prey:</a:t>
            </a:r>
          </a:p>
          <a:p>
            <a:pPr lvl="1"/>
            <a:r>
              <a:rPr lang="en-US" altLang="en-US"/>
              <a:t>Live longer, healthier lives </a:t>
            </a:r>
          </a:p>
          <a:p>
            <a:pPr lvl="1"/>
            <a:r>
              <a:rPr lang="en-US" altLang="en-US"/>
              <a:t>Take better care of offspring</a:t>
            </a:r>
          </a:p>
          <a:p>
            <a:r>
              <a:rPr lang="en-US" altLang="en-US"/>
              <a:t>Predation pressure: prey are at risk of immediate death</a:t>
            </a:r>
          </a:p>
          <a:p>
            <a:pPr lvl="1"/>
            <a:r>
              <a:rPr lang="en-US" altLang="en-US"/>
              <a:t>Prey develops elaborate defenses against being eaten</a:t>
            </a:r>
          </a:p>
          <a:p>
            <a:endParaRPr lang="en-US" altLang="en-US" sz="2400"/>
          </a:p>
          <a:p>
            <a:endParaRPr lang="en-US" altLang="en-US" sz="2600"/>
          </a:p>
          <a:p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20201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0" name="Picture 10" descr="06_06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1371600"/>
            <a:ext cx="34353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685212" cy="107315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Organisms evolve defenses against being eaten</a:t>
            </a:r>
          </a:p>
        </p:txBody>
      </p:sp>
      <p:pic>
        <p:nvPicPr>
          <p:cNvPr id="102405" name="Picture 5" descr="06_06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31210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8" name="Picture 8" descr="06_06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28733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6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3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/>
          <a:lstStyle/>
          <a:p>
            <a:r>
              <a:rPr lang="en-US" altLang="en-US"/>
              <a:t>Parasites</a:t>
            </a:r>
          </a:p>
        </p:txBody>
      </p:sp>
      <p:sp>
        <p:nvSpPr>
          <p:cNvPr id="68611" name="Content Placeholder 4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077200" cy="3851275"/>
          </a:xfrm>
        </p:spPr>
        <p:txBody>
          <a:bodyPr anchor="t"/>
          <a:lstStyle/>
          <a:p>
            <a:r>
              <a:rPr lang="en-US" altLang="en-US" b="1"/>
              <a:t>Parasitism</a:t>
            </a:r>
            <a:r>
              <a:rPr lang="en-US" altLang="en-US"/>
              <a:t> = a relationship in which one organism (</a:t>
            </a:r>
            <a:r>
              <a:rPr lang="en-US" altLang="en-US" b="1"/>
              <a:t>parasite</a:t>
            </a:r>
            <a:r>
              <a:rPr lang="en-US" altLang="en-US"/>
              <a:t>) depends on another (</a:t>
            </a:r>
            <a:r>
              <a:rPr lang="en-US" altLang="en-US" b="1"/>
              <a:t>host</a:t>
            </a:r>
            <a:r>
              <a:rPr lang="en-US" altLang="en-US"/>
              <a:t>) for nourishment or other benefit</a:t>
            </a:r>
          </a:p>
          <a:p>
            <a:r>
              <a:rPr lang="en-US" altLang="en-US"/>
              <a:t>Some species live within the host</a:t>
            </a:r>
          </a:p>
          <a:p>
            <a:pPr lvl="1"/>
            <a:r>
              <a:rPr lang="en-US" altLang="en-US"/>
              <a:t>Disease, tapeworms</a:t>
            </a:r>
          </a:p>
          <a:p>
            <a:r>
              <a:rPr lang="en-US" altLang="en-US"/>
              <a:t>Others are free-living, and have infrequent contact with their hosts</a:t>
            </a:r>
          </a:p>
          <a:p>
            <a:pPr lvl="1"/>
            <a:r>
              <a:rPr lang="en-US" altLang="en-US"/>
              <a:t>Ticks, sea lampreys</a:t>
            </a:r>
          </a:p>
        </p:txBody>
      </p:sp>
      <p:pic>
        <p:nvPicPr>
          <p:cNvPr id="68613" name="Picture 5" descr="06_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3124200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/>
          <a:lstStyle/>
          <a:p>
            <a:r>
              <a:rPr lang="en-US" altLang="en-US"/>
              <a:t>Coevolution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4294967295"/>
          </p:nvPr>
        </p:nvSpPr>
        <p:spPr>
          <a:xfrm>
            <a:off x="192088" y="2247900"/>
            <a:ext cx="8788400" cy="3082925"/>
          </a:xfrm>
        </p:spPr>
        <p:txBody>
          <a:bodyPr anchor="t"/>
          <a:lstStyle/>
          <a:p>
            <a:r>
              <a:rPr lang="en-US" altLang="en-US" b="1"/>
              <a:t>Coevolution</a:t>
            </a:r>
            <a:r>
              <a:rPr lang="en-US" altLang="en-US"/>
              <a:t> = hosts and parasites become locked in a duel of escalating adaptations</a:t>
            </a:r>
          </a:p>
          <a:p>
            <a:pPr lvl="1"/>
            <a:r>
              <a:rPr lang="en-US" altLang="en-US"/>
              <a:t>Has been called an  “evolutionary arms race” </a:t>
            </a:r>
          </a:p>
          <a:p>
            <a:pPr lvl="1"/>
            <a:r>
              <a:rPr lang="en-US" altLang="en-US"/>
              <a:t>Each evolves new responses to the other</a:t>
            </a:r>
          </a:p>
          <a:p>
            <a:pPr lvl="1"/>
            <a:r>
              <a:rPr lang="en-US" altLang="en-US"/>
              <a:t>It may not be beneficial to the parasite to kill its host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4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/>
          <a:lstStyle/>
          <a:p>
            <a:r>
              <a:rPr lang="en-US" altLang="en-US"/>
              <a:t>Herbivory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5562600" cy="5346700"/>
          </a:xfrm>
        </p:spPr>
        <p:txBody>
          <a:bodyPr anchor="t"/>
          <a:lstStyle/>
          <a:p>
            <a:r>
              <a:rPr lang="en-US" altLang="en-US"/>
              <a:t>Exploitation in which animals feed on the tissues of plants</a:t>
            </a:r>
          </a:p>
          <a:p>
            <a:pPr lvl="1"/>
            <a:r>
              <a:rPr lang="en-US" altLang="en-US"/>
              <a:t>Widely seen in insects</a:t>
            </a:r>
          </a:p>
          <a:p>
            <a:pPr lvl="1"/>
            <a:r>
              <a:rPr lang="en-US" altLang="en-US"/>
              <a:t>May not kill the plant, but affects its growth and survival</a:t>
            </a:r>
          </a:p>
          <a:p>
            <a:r>
              <a:rPr lang="en-US" altLang="en-US"/>
              <a:t>Defenses against herbivory include</a:t>
            </a:r>
          </a:p>
          <a:p>
            <a:pPr lvl="1"/>
            <a:r>
              <a:rPr lang="en-US" altLang="en-US"/>
              <a:t>Chemicals: toxic or distasteful parts</a:t>
            </a:r>
          </a:p>
          <a:p>
            <a:pPr lvl="1"/>
            <a:r>
              <a:rPr lang="en-US" altLang="en-US"/>
              <a:t>Physical: thorns, spines, or irritating hairs</a:t>
            </a:r>
          </a:p>
          <a:p>
            <a:pPr lvl="1"/>
            <a:r>
              <a:rPr lang="en-US" altLang="en-US"/>
              <a:t>Other animals: protect the plant</a:t>
            </a:r>
          </a:p>
        </p:txBody>
      </p:sp>
      <p:pic>
        <p:nvPicPr>
          <p:cNvPr id="73733" name="Picture 5" descr="06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1905000"/>
            <a:ext cx="28733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1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/>
          <a:lstStyle/>
          <a:p>
            <a:r>
              <a:rPr lang="en-US" altLang="en-US"/>
              <a:t>Mutualism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192088" y="2247900"/>
            <a:ext cx="8788400" cy="4022725"/>
          </a:xfrm>
        </p:spPr>
        <p:txBody>
          <a:bodyPr anchor="t"/>
          <a:lstStyle/>
          <a:p>
            <a:r>
              <a:rPr lang="en-US" altLang="en-US"/>
              <a:t>Two or more species benefit from their interactions</a:t>
            </a:r>
          </a:p>
          <a:p>
            <a:r>
              <a:rPr lang="en-US" altLang="en-US" b="1"/>
              <a:t>Symbiosis</a:t>
            </a:r>
            <a:r>
              <a:rPr lang="en-US" altLang="en-US"/>
              <a:t> = mutualism in which the organisms live in close physical contact</a:t>
            </a:r>
          </a:p>
          <a:p>
            <a:pPr lvl="1"/>
            <a:r>
              <a:rPr lang="en-US" altLang="en-US"/>
              <a:t>Microbes within digestive tracts</a:t>
            </a:r>
          </a:p>
          <a:p>
            <a:pPr lvl="1"/>
            <a:r>
              <a:rPr lang="en-US" altLang="en-US"/>
              <a:t>Plants and fungi</a:t>
            </a:r>
          </a:p>
          <a:p>
            <a:r>
              <a:rPr lang="en-US" altLang="en-US" b="1"/>
              <a:t>Pollination</a:t>
            </a:r>
            <a:r>
              <a:rPr lang="en-US" altLang="en-US"/>
              <a:t> = bees, bats, birds and others transfer pollen from one flower to another, fertilizing its eggs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216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/>
          <a:lstStyle/>
          <a:p>
            <a:r>
              <a:rPr lang="en-US" altLang="en-US"/>
              <a:t>Pollination</a:t>
            </a:r>
          </a:p>
        </p:txBody>
      </p:sp>
      <p:pic>
        <p:nvPicPr>
          <p:cNvPr id="81924" name="Picture 4" descr="06_09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2884488"/>
            <a:ext cx="6834187" cy="2039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228600" y="1447800"/>
            <a:ext cx="8556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In exchange for the plant nectar, the animals pollinate plants, which allows them to reproduce</a:t>
            </a:r>
          </a:p>
        </p:txBody>
      </p:sp>
    </p:spTree>
    <p:extLst>
      <p:ext uri="{BB962C8B-B14F-4D97-AF65-F5344CB8AC3E}">
        <p14:creationId xmlns:p14="http://schemas.microsoft.com/office/powerpoint/2010/main" val="9850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 altLang="en-US" sz="2800"/>
              <a:t>Relationships with no effect on one member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4294967295"/>
          </p:nvPr>
        </p:nvSpPr>
        <p:spPr>
          <a:xfrm>
            <a:off x="355600" y="1219200"/>
            <a:ext cx="8788400" cy="4791075"/>
          </a:xfrm>
        </p:spPr>
        <p:txBody>
          <a:bodyPr anchor="t"/>
          <a:lstStyle/>
          <a:p>
            <a:r>
              <a:rPr lang="en-US" altLang="en-US" b="1"/>
              <a:t>Amensalism</a:t>
            </a:r>
            <a:r>
              <a:rPr lang="en-US" altLang="en-US"/>
              <a:t> = a relationship in which one organism is harmed while the other is unaffected</a:t>
            </a:r>
          </a:p>
          <a:p>
            <a:pPr lvl="1"/>
            <a:r>
              <a:rPr lang="en-US" altLang="en-US"/>
              <a:t>Difficult to confirm, because usually one organism benefits from harming another</a:t>
            </a:r>
          </a:p>
          <a:p>
            <a:pPr lvl="1"/>
            <a:r>
              <a:rPr lang="en-US" altLang="en-US" b="1"/>
              <a:t>Allelopathy</a:t>
            </a:r>
            <a:r>
              <a:rPr lang="en-US" altLang="en-US"/>
              <a:t> = certain plants release harmful chemicals</a:t>
            </a:r>
          </a:p>
          <a:p>
            <a:pPr lvl="1"/>
            <a:r>
              <a:rPr lang="en-US" altLang="en-US"/>
              <a:t>Or, is this competition?</a:t>
            </a:r>
          </a:p>
          <a:p>
            <a:r>
              <a:rPr lang="en-US" altLang="en-US" b="1"/>
              <a:t>Commensalism</a:t>
            </a:r>
            <a:r>
              <a:rPr lang="en-US" altLang="en-US"/>
              <a:t> = a relationship in which one organism benefits, while the other remains unaffected</a:t>
            </a:r>
          </a:p>
          <a:p>
            <a:pPr lvl="1"/>
            <a:r>
              <a:rPr lang="en-US" altLang="en-US" b="1"/>
              <a:t>Facilitation</a:t>
            </a:r>
            <a:r>
              <a:rPr lang="en-US" altLang="en-US"/>
              <a:t> = plants that create shade and leaf litter allow seedlings to grow</a:t>
            </a:r>
          </a:p>
        </p:txBody>
      </p:sp>
    </p:spTree>
    <p:extLst>
      <p:ext uri="{BB962C8B-B14F-4D97-AF65-F5344CB8AC3E}">
        <p14:creationId xmlns:p14="http://schemas.microsoft.com/office/powerpoint/2010/main" val="415834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/>
          <a:lstStyle/>
          <a:p>
            <a:r>
              <a:rPr lang="en-US" altLang="en-US"/>
              <a:t>Ecological communities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4294967295"/>
          </p:nvPr>
        </p:nvSpPr>
        <p:spPr>
          <a:xfrm>
            <a:off x="355600" y="1371600"/>
            <a:ext cx="8788400" cy="4022725"/>
          </a:xfrm>
        </p:spPr>
        <p:txBody>
          <a:bodyPr anchor="t"/>
          <a:lstStyle/>
          <a:p>
            <a:r>
              <a:rPr lang="en-US" altLang="en-US" b="1"/>
              <a:t>Community</a:t>
            </a:r>
            <a:r>
              <a:rPr lang="en-US" altLang="en-US"/>
              <a:t> = an assemblage of species living in the same place at the same time</a:t>
            </a:r>
          </a:p>
          <a:p>
            <a:pPr lvl="1"/>
            <a:r>
              <a:rPr lang="en-US" altLang="en-US"/>
              <a:t>Members interact with each other</a:t>
            </a:r>
          </a:p>
          <a:p>
            <a:pPr lvl="1"/>
            <a:r>
              <a:rPr lang="en-US" altLang="en-US"/>
              <a:t>Interactions determine the structure, function, and species composition of the community</a:t>
            </a:r>
          </a:p>
          <a:p>
            <a:r>
              <a:rPr lang="en-US" altLang="en-US" b="1"/>
              <a:t>Community ecologists</a:t>
            </a:r>
            <a:r>
              <a:rPr lang="en-US" altLang="en-US"/>
              <a:t> = people interested in how: </a:t>
            </a:r>
          </a:p>
          <a:p>
            <a:pPr lvl="1"/>
            <a:r>
              <a:rPr lang="en-US" altLang="en-US"/>
              <a:t>Species coexist and  relate to one another</a:t>
            </a:r>
          </a:p>
          <a:p>
            <a:pPr lvl="1"/>
            <a:r>
              <a:rPr lang="en-US" altLang="en-US"/>
              <a:t>Communities change, and why patterns exist</a:t>
            </a:r>
          </a:p>
        </p:txBody>
      </p:sp>
    </p:spTree>
    <p:extLst>
      <p:ext uri="{BB962C8B-B14F-4D97-AF65-F5344CB8AC3E}">
        <p14:creationId xmlns:p14="http://schemas.microsoft.com/office/powerpoint/2010/main" val="162001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Positive feedback loop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229600" cy="2830513"/>
          </a:xfrm>
        </p:spPr>
        <p:txBody>
          <a:bodyPr>
            <a:normAutofit lnSpcReduction="10000"/>
          </a:bodyPr>
          <a:lstStyle/>
          <a:p>
            <a:r>
              <a:rPr lang="en-US" altLang="en-US" sz="2400" b="1"/>
              <a:t>Positive feedback loop</a:t>
            </a:r>
            <a:r>
              <a:rPr lang="en-US" altLang="en-US" sz="2400"/>
              <a:t> = instead of stabilizing a system, it drives it further toward one extreme or another</a:t>
            </a:r>
          </a:p>
          <a:p>
            <a:r>
              <a:rPr lang="en-US" altLang="en-US" sz="2400"/>
              <a:t>Examples: exponential growth in human population, spread of cancer, erosion</a:t>
            </a:r>
          </a:p>
          <a:p>
            <a:r>
              <a:rPr lang="en-US" altLang="en-US" sz="2400"/>
              <a:t>Rare in nature</a:t>
            </a:r>
          </a:p>
          <a:p>
            <a:pPr lvl="1"/>
            <a:r>
              <a:rPr lang="en-US" altLang="en-US" sz="2400"/>
              <a:t>But are common in natural systems altered by human impact</a:t>
            </a:r>
          </a:p>
        </p:txBody>
      </p:sp>
      <p:pic>
        <p:nvPicPr>
          <p:cNvPr id="17413" name="Picture 5" descr="07_01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6096000" cy="262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0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/>
          <a:lstStyle/>
          <a:p>
            <a:r>
              <a:rPr lang="en-US" altLang="en-US"/>
              <a:t>Energy passes through trophic levels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4294967295"/>
          </p:nvPr>
        </p:nvSpPr>
        <p:spPr>
          <a:xfrm>
            <a:off x="304800" y="1295400"/>
            <a:ext cx="4800600" cy="5175250"/>
          </a:xfrm>
        </p:spPr>
        <p:txBody>
          <a:bodyPr anchor="t"/>
          <a:lstStyle/>
          <a:p>
            <a:r>
              <a:rPr lang="en-US" altLang="en-US"/>
              <a:t>One of the most important species interactions is who eats whom</a:t>
            </a:r>
          </a:p>
          <a:p>
            <a:r>
              <a:rPr lang="en-US" altLang="en-US"/>
              <a:t>Matter and energy move through the community</a:t>
            </a:r>
          </a:p>
          <a:p>
            <a:r>
              <a:rPr lang="en-US" altLang="en-US" b="1"/>
              <a:t>Trophic levels</a:t>
            </a:r>
            <a:r>
              <a:rPr lang="en-US" altLang="en-US"/>
              <a:t> = rank in the feeding hierarchy</a:t>
            </a:r>
          </a:p>
          <a:p>
            <a:pPr lvl="1"/>
            <a:r>
              <a:rPr lang="en-US" altLang="en-US"/>
              <a:t>Producers</a:t>
            </a:r>
          </a:p>
          <a:p>
            <a:pPr lvl="1"/>
            <a:r>
              <a:rPr lang="en-US" altLang="en-US"/>
              <a:t>Consumers</a:t>
            </a:r>
          </a:p>
          <a:p>
            <a:pPr lvl="1"/>
            <a:r>
              <a:rPr lang="en-US" altLang="en-US"/>
              <a:t>Detritivores and Decomposers</a:t>
            </a:r>
          </a:p>
        </p:txBody>
      </p:sp>
      <p:pic>
        <p:nvPicPr>
          <p:cNvPr id="88069" name="Picture 5" descr="06_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4038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5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/>
          <a:lstStyle/>
          <a:p>
            <a:r>
              <a:rPr lang="en-US" altLang="en-US"/>
              <a:t>Producers: the first trophic level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4294967295"/>
          </p:nvPr>
        </p:nvSpPr>
        <p:spPr>
          <a:xfrm>
            <a:off x="192088" y="2247900"/>
            <a:ext cx="8788400" cy="3467100"/>
          </a:xfrm>
        </p:spPr>
        <p:txBody>
          <a:bodyPr anchor="t"/>
          <a:lstStyle/>
          <a:p>
            <a:r>
              <a:rPr lang="en-US" altLang="en-US" b="1"/>
              <a:t>Autotrophs</a:t>
            </a:r>
            <a:r>
              <a:rPr lang="en-US" altLang="en-US"/>
              <a:t> (“self-feeders”) = organisms that capture solar energy for photosynthesis to produce sugars</a:t>
            </a:r>
          </a:p>
          <a:p>
            <a:pPr lvl="1"/>
            <a:r>
              <a:rPr lang="en-US" altLang="en-US"/>
              <a:t>Green Plants</a:t>
            </a:r>
          </a:p>
          <a:p>
            <a:pPr lvl="1"/>
            <a:r>
              <a:rPr lang="en-US" altLang="en-US"/>
              <a:t>Cyanobacteria</a:t>
            </a:r>
          </a:p>
          <a:p>
            <a:pPr lvl="1"/>
            <a:r>
              <a:rPr lang="en-US" altLang="en-US"/>
              <a:t>Algae</a:t>
            </a:r>
          </a:p>
          <a:p>
            <a:r>
              <a:rPr lang="en-US" altLang="en-US" b="1"/>
              <a:t>Chemosynthetic bacteria</a:t>
            </a:r>
            <a:r>
              <a:rPr lang="en-US" altLang="en-US"/>
              <a:t> use the geothermal energy in hot springs or deep-sea vents to produce their food</a:t>
            </a:r>
          </a:p>
        </p:txBody>
      </p:sp>
    </p:spTree>
    <p:extLst>
      <p:ext uri="{BB962C8B-B14F-4D97-AF65-F5344CB8AC3E}">
        <p14:creationId xmlns:p14="http://schemas.microsoft.com/office/powerpoint/2010/main" val="4295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685213" cy="1165225"/>
          </a:xfrm>
        </p:spPr>
        <p:txBody>
          <a:bodyPr lIns="91440" tIns="45720" rIns="91440" bIns="45720" anchor="ctr"/>
          <a:lstStyle/>
          <a:p>
            <a:r>
              <a:rPr lang="en-US" altLang="en-US"/>
              <a:t>Consumers: organisms that consume producers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524000"/>
            <a:ext cx="8229600" cy="4365625"/>
          </a:xfrm>
        </p:spPr>
        <p:txBody>
          <a:bodyPr anchor="t"/>
          <a:lstStyle/>
          <a:p>
            <a:pPr>
              <a:buFont typeface="Times New Roman" pitchFamily="18" charset="0"/>
              <a:buNone/>
            </a:pPr>
            <a:r>
              <a:rPr lang="en-US" altLang="en-US" b="1"/>
              <a:t>Primary consumers</a:t>
            </a:r>
            <a:r>
              <a:rPr lang="en-US" altLang="en-US"/>
              <a:t> = second trophic level</a:t>
            </a:r>
          </a:p>
          <a:p>
            <a:pPr lvl="1"/>
            <a:r>
              <a:rPr lang="en-US" altLang="en-US"/>
              <a:t>Organisms that consume producers</a:t>
            </a:r>
          </a:p>
          <a:p>
            <a:pPr lvl="1"/>
            <a:r>
              <a:rPr lang="en-US" altLang="en-US" b="1"/>
              <a:t>Herbivores</a:t>
            </a:r>
            <a:r>
              <a:rPr lang="en-US" altLang="en-US"/>
              <a:t> consume plants</a:t>
            </a:r>
          </a:p>
          <a:p>
            <a:pPr lvl="1"/>
            <a:r>
              <a:rPr lang="en-US" altLang="en-US"/>
              <a:t>Deer, grasshoppers</a:t>
            </a:r>
          </a:p>
          <a:p>
            <a:r>
              <a:rPr lang="en-US" altLang="en-US" b="1"/>
              <a:t>Secondary consumers</a:t>
            </a:r>
            <a:r>
              <a:rPr lang="en-US" altLang="en-US"/>
              <a:t> = third trophic level</a:t>
            </a:r>
          </a:p>
          <a:p>
            <a:pPr lvl="1"/>
            <a:r>
              <a:rPr lang="en-US" altLang="en-US"/>
              <a:t>Organisms that prey on primary consumers</a:t>
            </a:r>
          </a:p>
          <a:p>
            <a:pPr lvl="1"/>
            <a:r>
              <a:rPr lang="en-US" altLang="en-US" b="1"/>
              <a:t>Carnivores</a:t>
            </a:r>
            <a:r>
              <a:rPr lang="en-US" altLang="en-US"/>
              <a:t> consume meat </a:t>
            </a:r>
          </a:p>
          <a:p>
            <a:pPr lvl="1"/>
            <a:r>
              <a:rPr lang="en-US" altLang="en-US"/>
              <a:t>Wolves, rodents</a:t>
            </a:r>
          </a:p>
        </p:txBody>
      </p:sp>
    </p:spTree>
    <p:extLst>
      <p:ext uri="{BB962C8B-B14F-4D97-AF65-F5344CB8AC3E}">
        <p14:creationId xmlns:p14="http://schemas.microsoft.com/office/powerpoint/2010/main" val="2013116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685212" cy="1073150"/>
          </a:xfrm>
        </p:spPr>
        <p:txBody>
          <a:bodyPr/>
          <a:lstStyle/>
          <a:p>
            <a:r>
              <a:rPr lang="en-US" altLang="en-US"/>
              <a:t>Consumers occur at even higher trophic levels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970088"/>
            <a:ext cx="8788400" cy="3254375"/>
          </a:xfrm>
        </p:spPr>
        <p:txBody>
          <a:bodyPr/>
          <a:lstStyle/>
          <a:p>
            <a:r>
              <a:rPr lang="en-US" altLang="en-US" b="1"/>
              <a:t>Tertiary Consumers </a:t>
            </a:r>
            <a:r>
              <a:rPr lang="en-US" altLang="en-US"/>
              <a:t>= fourth trophic level</a:t>
            </a:r>
          </a:p>
          <a:p>
            <a:pPr lvl="1"/>
            <a:r>
              <a:rPr lang="en-US" altLang="en-US"/>
              <a:t>Predators at the highest trophic level</a:t>
            </a:r>
          </a:p>
          <a:p>
            <a:pPr lvl="1"/>
            <a:r>
              <a:rPr lang="en-US" altLang="en-US"/>
              <a:t>Consume secondary consumers</a:t>
            </a:r>
          </a:p>
          <a:p>
            <a:pPr lvl="1"/>
            <a:r>
              <a:rPr lang="en-US" altLang="en-US"/>
              <a:t>Are also carnivores</a:t>
            </a:r>
          </a:p>
          <a:p>
            <a:pPr lvl="1"/>
            <a:r>
              <a:rPr lang="en-US" altLang="en-US"/>
              <a:t>Hawks, owls</a:t>
            </a:r>
          </a:p>
          <a:p>
            <a:r>
              <a:rPr lang="en-US" altLang="en-US" b="1"/>
              <a:t>Omnivores</a:t>
            </a:r>
            <a:r>
              <a:rPr lang="en-US" altLang="en-US"/>
              <a:t> = consumers that eat both plants and animals</a:t>
            </a:r>
          </a:p>
        </p:txBody>
      </p:sp>
    </p:spTree>
    <p:extLst>
      <p:ext uri="{BB962C8B-B14F-4D97-AF65-F5344CB8AC3E}">
        <p14:creationId xmlns:p14="http://schemas.microsoft.com/office/powerpoint/2010/main" val="19024320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/>
          <a:lstStyle/>
          <a:p>
            <a:r>
              <a:rPr lang="en-US" altLang="en-US"/>
              <a:t>Detritivores and decomposers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4294967295"/>
          </p:nvPr>
        </p:nvSpPr>
        <p:spPr>
          <a:xfrm>
            <a:off x="355600" y="1371600"/>
            <a:ext cx="8788400" cy="4578350"/>
          </a:xfrm>
        </p:spPr>
        <p:txBody>
          <a:bodyPr anchor="t"/>
          <a:lstStyle/>
          <a:p>
            <a:r>
              <a:rPr lang="en-US" altLang="en-US"/>
              <a:t>Organisms that consume nonliving organic matter</a:t>
            </a:r>
          </a:p>
          <a:p>
            <a:pPr lvl="1"/>
            <a:r>
              <a:rPr lang="en-US" altLang="en-US"/>
              <a:t>Enrich soils and/or recycle nutrients found in dead organisms</a:t>
            </a:r>
          </a:p>
          <a:p>
            <a:r>
              <a:rPr lang="en-US" altLang="en-US" b="1"/>
              <a:t>Detritivores</a:t>
            </a:r>
            <a:r>
              <a:rPr lang="en-US" altLang="en-US"/>
              <a:t> = scavenge waste products or dead bodies</a:t>
            </a:r>
          </a:p>
          <a:p>
            <a:pPr lvl="1"/>
            <a:r>
              <a:rPr lang="en-US" altLang="en-US"/>
              <a:t>Millipedes</a:t>
            </a:r>
          </a:p>
          <a:p>
            <a:r>
              <a:rPr lang="en-US" altLang="en-US" b="1"/>
              <a:t>Decomposers</a:t>
            </a:r>
            <a:r>
              <a:rPr lang="en-US" altLang="en-US"/>
              <a:t> = break down leaf litter and other non-living material</a:t>
            </a:r>
          </a:p>
          <a:p>
            <a:pPr lvl="1"/>
            <a:r>
              <a:rPr lang="en-US" altLang="en-US"/>
              <a:t>Fungi, bacteria</a:t>
            </a:r>
          </a:p>
          <a:p>
            <a:pPr lvl="1"/>
            <a:r>
              <a:rPr lang="en-US" altLang="en-US"/>
              <a:t>Enhance topsoil and recycle nutrients</a:t>
            </a:r>
          </a:p>
        </p:txBody>
      </p:sp>
    </p:spTree>
    <p:extLst>
      <p:ext uri="{BB962C8B-B14F-4D97-AF65-F5344CB8AC3E}">
        <p14:creationId xmlns:p14="http://schemas.microsoft.com/office/powerpoint/2010/main" val="8560089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57175"/>
            <a:ext cx="8229600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/>
              <a:t>Energy, biomass, and numbers decrease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5175250"/>
          </a:xfrm>
        </p:spPr>
        <p:txBody>
          <a:bodyPr anchor="t">
            <a:normAutofit lnSpcReduction="10000"/>
          </a:bodyPr>
          <a:lstStyle/>
          <a:p>
            <a:r>
              <a:rPr lang="en-US" altLang="en-US"/>
              <a:t>Most energy organisms use is lost as waste heat through respiration</a:t>
            </a:r>
          </a:p>
          <a:p>
            <a:pPr lvl="1"/>
            <a:r>
              <a:rPr lang="en-US" altLang="en-US"/>
              <a:t>Less and less energy is available in each successive trophic level</a:t>
            </a:r>
          </a:p>
          <a:p>
            <a:pPr lvl="1"/>
            <a:r>
              <a:rPr lang="en-US" altLang="en-US"/>
              <a:t>Each level contains only 10% of the energy of the trophic level below it</a:t>
            </a:r>
          </a:p>
          <a:p>
            <a:r>
              <a:rPr lang="en-US" altLang="en-US"/>
              <a:t>There are far fewer organisms at the highest trophic levels, with less energy available</a:t>
            </a:r>
          </a:p>
          <a:p>
            <a:pPr>
              <a:buFont typeface="Times New Roman" pitchFamily="18" charset="0"/>
              <a:buNone/>
            </a:pPr>
            <a:endParaRPr lang="en-US" altLang="en-US"/>
          </a:p>
          <a:p>
            <a:pPr>
              <a:buFont typeface="Times New Roman" pitchFamily="18" charset="0"/>
              <a:buNone/>
            </a:pPr>
            <a:r>
              <a:rPr lang="en-US" altLang="en-US" i="1"/>
              <a:t>A human vegetarian’s ecological footprint is smaller than a meat-eater’s footprint</a:t>
            </a:r>
          </a:p>
        </p:txBody>
      </p:sp>
    </p:spTree>
    <p:extLst>
      <p:ext uri="{BB962C8B-B14F-4D97-AF65-F5344CB8AC3E}">
        <p14:creationId xmlns:p14="http://schemas.microsoft.com/office/powerpoint/2010/main" val="17696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Pyramids of energy, biomass, and numbers</a:t>
            </a:r>
          </a:p>
        </p:txBody>
      </p:sp>
      <p:pic>
        <p:nvPicPr>
          <p:cNvPr id="104452" name="Picture 4" descr="06_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981700" cy="455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7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685213" cy="1165225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/>
              <a:t>Food webs show relationships and energy flow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00200"/>
            <a:ext cx="4648200" cy="4144963"/>
          </a:xfrm>
        </p:spPr>
        <p:txBody>
          <a:bodyPr anchor="t">
            <a:normAutofit lnSpcReduction="10000"/>
          </a:bodyPr>
          <a:lstStyle/>
          <a:p>
            <a:r>
              <a:rPr lang="en-US" altLang="en-US" sz="2400" b="1"/>
              <a:t>Food chain</a:t>
            </a:r>
            <a:r>
              <a:rPr lang="en-US" altLang="en-US" sz="2400"/>
              <a:t> = the relationship of how energy is transferred up the trophic levels </a:t>
            </a:r>
          </a:p>
          <a:p>
            <a:r>
              <a:rPr lang="en-US" altLang="en-US" sz="2400" b="1"/>
              <a:t>Food web</a:t>
            </a:r>
            <a:r>
              <a:rPr lang="en-US" altLang="en-US" sz="2400"/>
              <a:t> = a visual map of feeding relationships and energy flow</a:t>
            </a:r>
          </a:p>
          <a:p>
            <a:pPr lvl="1"/>
            <a:r>
              <a:rPr lang="en-US" altLang="en-US" sz="2400"/>
              <a:t>Includes many different organisms at all the various levels</a:t>
            </a:r>
          </a:p>
          <a:p>
            <a:pPr lvl="1"/>
            <a:r>
              <a:rPr lang="en-US" altLang="en-US" sz="2400"/>
              <a:t>Greatly simplified; leaves out the majority of species</a:t>
            </a:r>
          </a:p>
        </p:txBody>
      </p:sp>
      <p:pic>
        <p:nvPicPr>
          <p:cNvPr id="98309" name="Picture 5" descr="06_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914775" cy="37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6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268288" y="5238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/>
              <a:t>Some organisms play big roles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4294967295"/>
          </p:nvPr>
        </p:nvSpPr>
        <p:spPr>
          <a:xfrm>
            <a:off x="192088" y="2247900"/>
            <a:ext cx="5045075" cy="3124200"/>
          </a:xfrm>
        </p:spPr>
        <p:txBody>
          <a:bodyPr anchor="t">
            <a:normAutofit fontScale="85000" lnSpcReduction="10000"/>
          </a:bodyPr>
          <a:lstStyle/>
          <a:p>
            <a:r>
              <a:rPr lang="en-US" altLang="en-US" b="1"/>
              <a:t>Keystone Species </a:t>
            </a:r>
            <a:r>
              <a:rPr lang="en-US" altLang="en-US"/>
              <a:t>=</a:t>
            </a:r>
            <a:r>
              <a:rPr lang="en-US" altLang="en-US" b="1"/>
              <a:t> </a:t>
            </a:r>
            <a:r>
              <a:rPr lang="en-US" altLang="en-US"/>
              <a:t>has a strong or wide-reaching impact far out of proportion to its abundance</a:t>
            </a:r>
          </a:p>
          <a:p>
            <a:r>
              <a:rPr lang="en-US" altLang="en-US"/>
              <a:t>Removal of a keystone species has substantial ripple effects </a:t>
            </a:r>
          </a:p>
          <a:p>
            <a:pPr lvl="1"/>
            <a:r>
              <a:rPr lang="en-US" altLang="en-US"/>
              <a:t>Alters the food chain</a:t>
            </a:r>
          </a:p>
        </p:txBody>
      </p:sp>
      <p:pic>
        <p:nvPicPr>
          <p:cNvPr id="100357" name="Picture 5" descr="06_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38931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17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invasive mussels</a:t>
            </a:r>
          </a:p>
        </p:txBody>
      </p:sp>
      <p:pic>
        <p:nvPicPr>
          <p:cNvPr id="46085" name="Picture 5" descr="06_16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52663"/>
            <a:ext cx="4191000" cy="304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7" name="Picture 7" descr="06_16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3790950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Picture 9" descr="06_16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5814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Systems are active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2088" y="1311275"/>
            <a:ext cx="5045075" cy="4144963"/>
          </a:xfrm>
        </p:spPr>
        <p:txBody>
          <a:bodyPr>
            <a:normAutofit fontScale="92500"/>
          </a:bodyPr>
          <a:lstStyle/>
          <a:p>
            <a:r>
              <a:rPr lang="en-US" altLang="en-US" sz="2400" b="1"/>
              <a:t>Dynamic equilibrium</a:t>
            </a:r>
            <a:r>
              <a:rPr lang="en-US" altLang="en-US" sz="2400"/>
              <a:t> = system processes move in opposing directions at equivalent rates, balancing their effects</a:t>
            </a:r>
          </a:p>
          <a:p>
            <a:r>
              <a:rPr lang="en-US" altLang="en-US" sz="2400" b="1"/>
              <a:t>Homeostasis</a:t>
            </a:r>
            <a:r>
              <a:rPr lang="en-US" altLang="en-US" sz="2400"/>
              <a:t> = a system maintains constant or stable internal conditions </a:t>
            </a:r>
          </a:p>
          <a:p>
            <a:r>
              <a:rPr lang="en-US" altLang="en-US" sz="2400" b="1"/>
              <a:t>Emergent properties</a:t>
            </a:r>
            <a:r>
              <a:rPr lang="en-US" altLang="en-US" sz="2400"/>
              <a:t> = system characteristics not evident in the components alone</a:t>
            </a:r>
          </a:p>
          <a:p>
            <a:pPr lvl="1"/>
            <a:r>
              <a:rPr lang="en-US" altLang="en-US" sz="2400"/>
              <a:t>“The whole is more than the sum of the parts”</a:t>
            </a:r>
          </a:p>
        </p:txBody>
      </p:sp>
      <p:pic>
        <p:nvPicPr>
          <p:cNvPr id="18440" name="Picture 8" descr="07_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1371600"/>
            <a:ext cx="357663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33400" y="5562600"/>
            <a:ext cx="7788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i="1"/>
              <a:t>It is hard to fully understand systems; they connect to other systems and do not have sharp boundaries</a:t>
            </a:r>
          </a:p>
        </p:txBody>
      </p:sp>
    </p:spTree>
    <p:extLst>
      <p:ext uri="{BB962C8B-B14F-4D97-AF65-F5344CB8AC3E}">
        <p14:creationId xmlns:p14="http://schemas.microsoft.com/office/powerpoint/2010/main" val="374404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195263"/>
            <a:ext cx="8202613" cy="5365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Controlling invasive species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04888"/>
            <a:ext cx="7772400" cy="5305425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Techniques to control invasive species</a:t>
            </a:r>
          </a:p>
          <a:p>
            <a:pPr lvl="1"/>
            <a:r>
              <a:rPr lang="en-US" altLang="en-US"/>
              <a:t>Remove manually</a:t>
            </a:r>
          </a:p>
          <a:p>
            <a:pPr lvl="1"/>
            <a:r>
              <a:rPr lang="en-US" altLang="en-US"/>
              <a:t>Toxic chemicals</a:t>
            </a:r>
          </a:p>
          <a:p>
            <a:pPr lvl="1"/>
            <a:r>
              <a:rPr lang="en-US" altLang="en-US"/>
              <a:t>Drying them out</a:t>
            </a:r>
          </a:p>
          <a:p>
            <a:pPr lvl="1"/>
            <a:r>
              <a:rPr lang="en-US" altLang="en-US"/>
              <a:t>Depriving of oxygen</a:t>
            </a:r>
          </a:p>
          <a:p>
            <a:pPr lvl="1"/>
            <a:r>
              <a:rPr lang="en-US" altLang="en-US"/>
              <a:t>Stressing them</a:t>
            </a:r>
          </a:p>
          <a:p>
            <a:pPr lvl="2"/>
            <a:r>
              <a:rPr lang="en-US" altLang="en-US"/>
              <a:t>Heat, sound, electricity, carbon dioxide, ultraviolet light</a:t>
            </a:r>
          </a:p>
          <a:p>
            <a:pPr lvl="2"/>
            <a:endParaRPr lang="en-US" altLang="en-US"/>
          </a:p>
          <a:p>
            <a:pPr>
              <a:buFont typeface="Times New Roman" pitchFamily="18" charset="0"/>
              <a:buNone/>
            </a:pPr>
            <a:r>
              <a:rPr lang="en-US" altLang="en-US" i="1"/>
              <a:t>Prevention, rather than control, is the best policy</a:t>
            </a:r>
          </a:p>
        </p:txBody>
      </p:sp>
    </p:spTree>
    <p:extLst>
      <p:ext uri="{BB962C8B-B14F-4D97-AF65-F5344CB8AC3E}">
        <p14:creationId xmlns:p14="http://schemas.microsoft.com/office/powerpoint/2010/main" val="8555727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Demography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153400" cy="3284538"/>
          </a:xfrm>
        </p:spPr>
        <p:txBody>
          <a:bodyPr/>
          <a:lstStyle/>
          <a:p>
            <a:r>
              <a:rPr lang="en-US" altLang="en-US" sz="2400"/>
              <a:t>All population principles apply to humans</a:t>
            </a:r>
          </a:p>
          <a:p>
            <a:pPr lvl="1"/>
            <a:r>
              <a:rPr lang="en-US" altLang="en-US" sz="2400"/>
              <a:t>Environmental factors limit population growth</a:t>
            </a:r>
          </a:p>
          <a:p>
            <a:r>
              <a:rPr lang="en-US" altLang="en-US" sz="2400"/>
              <a:t>Humans can raise the environment’s carrying capacity through technology</a:t>
            </a:r>
          </a:p>
          <a:p>
            <a:pPr lvl="1"/>
            <a:r>
              <a:rPr lang="en-US" altLang="en-US" sz="2400"/>
              <a:t>How many humans can the world sustain?  1 – 33 billion</a:t>
            </a:r>
          </a:p>
          <a:p>
            <a:pPr lvl="1"/>
            <a:r>
              <a:rPr lang="en-US" altLang="en-US" sz="2400"/>
              <a:t>Population growth can’t continue forever</a:t>
            </a:r>
            <a:r>
              <a:rPr lang="en-US" altLang="en-US"/>
              <a:t> </a:t>
            </a:r>
          </a:p>
          <a:p>
            <a:pPr lvl="1"/>
            <a:endParaRPr lang="en-US" altLang="en-US"/>
          </a:p>
        </p:txBody>
      </p:sp>
      <p:pic>
        <p:nvPicPr>
          <p:cNvPr id="30725" name="Picture 5" descr="08_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54450"/>
            <a:ext cx="4800600" cy="28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8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Demography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81088"/>
            <a:ext cx="4572000" cy="5003800"/>
          </a:xfrm>
        </p:spPr>
        <p:txBody>
          <a:bodyPr>
            <a:normAutofit lnSpcReduction="10000"/>
          </a:bodyPr>
          <a:lstStyle/>
          <a:p>
            <a:r>
              <a:rPr lang="en-US" altLang="en-US" b="1"/>
              <a:t>Demography</a:t>
            </a:r>
            <a:r>
              <a:rPr lang="en-US" altLang="en-US"/>
              <a:t> =  the application of population ecology to the study of humans</a:t>
            </a:r>
          </a:p>
          <a:p>
            <a:pPr lvl="1"/>
            <a:r>
              <a:rPr lang="en-US" altLang="en-US"/>
              <a:t>Demographers study population size, </a:t>
            </a:r>
          </a:p>
          <a:p>
            <a:pPr lvl="1"/>
            <a:r>
              <a:rPr lang="en-US" altLang="en-US"/>
              <a:t>Density and distribution,</a:t>
            </a:r>
          </a:p>
          <a:p>
            <a:pPr lvl="1"/>
            <a:r>
              <a:rPr lang="en-US" altLang="en-US"/>
              <a:t>Age structure, sex ratio, </a:t>
            </a:r>
          </a:p>
          <a:p>
            <a:pPr lvl="1"/>
            <a:r>
              <a:rPr lang="en-US" altLang="en-US"/>
              <a:t>And birth, death, immigration, and emigration rates</a:t>
            </a:r>
          </a:p>
        </p:txBody>
      </p:sp>
      <p:pic>
        <p:nvPicPr>
          <p:cNvPr id="31750" name="Picture 6" descr="08_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401637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5811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Population size and density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971550"/>
            <a:ext cx="4267200" cy="56007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Nobody knows the ultimate human population size</a:t>
            </a:r>
          </a:p>
          <a:p>
            <a:r>
              <a:rPr lang="en-US" altLang="en-US"/>
              <a:t>But numbers are not the only important aspect</a:t>
            </a:r>
          </a:p>
          <a:p>
            <a:r>
              <a:rPr lang="en-US" altLang="en-US"/>
              <a:t>Highest population density is in temperate, subtropical, and tropical biomes</a:t>
            </a:r>
          </a:p>
          <a:p>
            <a:pPr lvl="1"/>
            <a:r>
              <a:rPr lang="en-US" altLang="en-US"/>
              <a:t>Some areas are heavily impacted by urbanization, pollution, and fossil fuel use</a:t>
            </a:r>
          </a:p>
        </p:txBody>
      </p:sp>
      <p:pic>
        <p:nvPicPr>
          <p:cNvPr id="32774" name="Picture 6" descr="08_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3810000" cy="2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4992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Population distribution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235585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Increased density impacts the environment, but relieves pressure in less-populated areas</a:t>
            </a:r>
          </a:p>
          <a:p>
            <a:r>
              <a:rPr lang="en-US" altLang="en-US"/>
              <a:t>Humans are unevenly distributed around the globe</a:t>
            </a:r>
          </a:p>
          <a:p>
            <a:pPr lvl="1"/>
            <a:r>
              <a:rPr lang="en-US" altLang="en-US"/>
              <a:t>Unpopulated areas tend to be environmentally sensitive (high S value in the IPAT equation)</a:t>
            </a:r>
          </a:p>
        </p:txBody>
      </p:sp>
      <p:pic>
        <p:nvPicPr>
          <p:cNvPr id="33797" name="Picture 5" descr="08_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6629400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3408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07315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Age structure affects future population size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4267200" cy="201295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Having many individuals in young age groups results in high reproduction and rapid population growth</a:t>
            </a:r>
          </a:p>
        </p:txBody>
      </p:sp>
      <p:pic>
        <p:nvPicPr>
          <p:cNvPr id="34823" name="Picture 7" descr="08_10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3200400" cy="26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9" descr="08_10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198813" cy="26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829" name="Group 13"/>
          <p:cNvGrpSpPr>
            <a:grpSpLocks/>
          </p:cNvGrpSpPr>
          <p:nvPr/>
        </p:nvGrpSpPr>
        <p:grpSpPr bwMode="auto">
          <a:xfrm>
            <a:off x="1066800" y="3962400"/>
            <a:ext cx="3427413" cy="2589213"/>
            <a:chOff x="3936" y="1824"/>
            <a:chExt cx="1727" cy="1395"/>
          </a:xfrm>
        </p:grpSpPr>
        <p:pic>
          <p:nvPicPr>
            <p:cNvPr id="34827" name="Picture 11" descr="08_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824"/>
              <a:ext cx="1727" cy="1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828" name="Text Box 12"/>
            <p:cNvSpPr txBox="1">
              <a:spLocks noChangeArrowheads="1"/>
            </p:cNvSpPr>
            <p:nvPr/>
          </p:nvSpPr>
          <p:spPr bwMode="auto">
            <a:xfrm>
              <a:off x="4224" y="3087"/>
              <a:ext cx="964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000" b="1"/>
                <a:t>Age pyramid of the U.S. in 2005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00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73150"/>
          </a:xfrm>
        </p:spPr>
        <p:txBody>
          <a:bodyPr/>
          <a:lstStyle/>
          <a:p>
            <a:r>
              <a:rPr lang="en-US" altLang="en-US"/>
              <a:t>A changing age structure poses challenges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1971675"/>
          </a:xfrm>
        </p:spPr>
        <p:txBody>
          <a:bodyPr/>
          <a:lstStyle/>
          <a:p>
            <a:r>
              <a:rPr lang="en-US" altLang="en-US"/>
              <a:t>Many populations are getting older</a:t>
            </a:r>
          </a:p>
          <a:p>
            <a:pPr lvl="1"/>
            <a:r>
              <a:rPr lang="en-US" altLang="en-US"/>
              <a:t>Older people need care and financial assistance</a:t>
            </a:r>
          </a:p>
          <a:p>
            <a:pPr lvl="1"/>
            <a:r>
              <a:rPr lang="en-US" altLang="en-US"/>
              <a:t>But, also reduces the number of dependent children and crime rates</a:t>
            </a:r>
          </a:p>
        </p:txBody>
      </p:sp>
      <p:pic>
        <p:nvPicPr>
          <p:cNvPr id="36871" name="Picture 7" descr="08_11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76200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Sex ratios</a:t>
            </a:r>
          </a:p>
        </p:txBody>
      </p:sp>
      <p:sp>
        <p:nvSpPr>
          <p:cNvPr id="8194" name="Subtitle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7772400" cy="4191000"/>
          </a:xfrm>
        </p:spPr>
        <p:txBody>
          <a:bodyPr anchor="t"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altLang="en-US"/>
              <a:t>Naturally occurring sex ratios for humans slightly favors males (100 females born to 106 males)</a:t>
            </a:r>
          </a:p>
          <a:p>
            <a:pPr>
              <a:lnSpc>
                <a:spcPct val="80000"/>
              </a:lnSpc>
            </a:pPr>
            <a:r>
              <a:rPr lang="en-US" altLang="en-US"/>
              <a:t>In China, 120 boys were reported for 100 girls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Cultural gender preferences, combined with the government’s one-child policy, led to selective abortion of female fetuses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Had the undesirable social consequences of many single Chinese men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Teenage girls were kidnapped and sold as brides</a:t>
            </a:r>
          </a:p>
        </p:txBody>
      </p:sp>
    </p:spTree>
    <p:extLst>
      <p:ext uri="{BB962C8B-B14F-4D97-AF65-F5344CB8AC3E}">
        <p14:creationId xmlns:p14="http://schemas.microsoft.com/office/powerpoint/2010/main" val="33540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685212" cy="107315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Population growth depends on various factors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7950"/>
            <a:ext cx="7772400" cy="4406900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Whether a population grows, shrinks, or remains stable depends on:</a:t>
            </a:r>
          </a:p>
          <a:p>
            <a:pPr lvl="1"/>
            <a:r>
              <a:rPr lang="en-US" altLang="en-US"/>
              <a:t>Rates of birth, death, and migration</a:t>
            </a:r>
          </a:p>
          <a:p>
            <a:pPr lvl="1"/>
            <a:r>
              <a:rPr lang="en-US" altLang="en-US"/>
              <a:t>Birth and immigration add individuals</a:t>
            </a:r>
          </a:p>
          <a:p>
            <a:pPr lvl="1"/>
            <a:r>
              <a:rPr lang="en-US" altLang="en-US"/>
              <a:t>Death and emigration remove individuals</a:t>
            </a:r>
          </a:p>
          <a:p>
            <a:r>
              <a:rPr lang="en-US" altLang="en-US"/>
              <a:t>Technological advances led to dramatic decline in human death rates </a:t>
            </a:r>
          </a:p>
          <a:p>
            <a:pPr lvl="1"/>
            <a:r>
              <a:rPr lang="en-US" altLang="en-US"/>
              <a:t>Widening the gap between birth rates and death rates resulting in population expansion</a:t>
            </a:r>
          </a:p>
        </p:txBody>
      </p:sp>
    </p:spTree>
    <p:extLst>
      <p:ext uri="{BB962C8B-B14F-4D97-AF65-F5344CB8AC3E}">
        <p14:creationId xmlns:p14="http://schemas.microsoft.com/office/powerpoint/2010/main" val="9795378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7315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Immigration and emigration play large roles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7772400" cy="2501900"/>
          </a:xfrm>
        </p:spPr>
        <p:txBody>
          <a:bodyPr anchor="t"/>
          <a:lstStyle/>
          <a:p>
            <a:r>
              <a:rPr lang="en-US" altLang="en-US" sz="2400"/>
              <a:t>Refugees flee their home country as a result of war, civil strife, and environmental degradation</a:t>
            </a:r>
          </a:p>
          <a:p>
            <a:pPr lvl="1"/>
            <a:r>
              <a:rPr lang="en-US" altLang="en-US" sz="2400"/>
              <a:t>25 million escape poor environmental conditions</a:t>
            </a:r>
          </a:p>
          <a:p>
            <a:pPr lvl="1"/>
            <a:r>
              <a:rPr lang="en-US" altLang="en-US" sz="2400"/>
              <a:t>Movement causes environmental problems with no incentives to conserve resources</a:t>
            </a:r>
          </a:p>
          <a:p>
            <a:endParaRPr lang="en-US" altLang="en-US" sz="2400"/>
          </a:p>
        </p:txBody>
      </p:sp>
      <p:pic>
        <p:nvPicPr>
          <p:cNvPr id="9221" name="Picture 5" descr="08_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4043363" cy="30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36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95263"/>
            <a:ext cx="8685212" cy="5365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Eutrophication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20800"/>
            <a:ext cx="8001000" cy="12446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The process of nutrient overenrichment, blooms of algae, increased production of organic matter, and ecosystem degradation</a:t>
            </a:r>
          </a:p>
        </p:txBody>
      </p:sp>
      <p:pic>
        <p:nvPicPr>
          <p:cNvPr id="26628" name="Picture 4" descr="07_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124200"/>
            <a:ext cx="6705600" cy="3460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6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7315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The demographic transition’s four stages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819775"/>
            <a:ext cx="8229600" cy="476250"/>
          </a:xfrm>
        </p:spPr>
        <p:txBody>
          <a:bodyPr>
            <a:normAutofit fontScale="85000" lnSpcReduction="10000"/>
          </a:bodyPr>
          <a:lstStyle/>
          <a:p>
            <a:pPr>
              <a:buFont typeface="Times New Roman" pitchFamily="18" charset="0"/>
              <a:buNone/>
            </a:pPr>
            <a:r>
              <a:rPr lang="en-US" altLang="en-US" i="1"/>
              <a:t>Population growth is seen as a temporary phenomenon</a:t>
            </a:r>
          </a:p>
        </p:txBody>
      </p:sp>
      <p:pic>
        <p:nvPicPr>
          <p:cNvPr id="44037" name="Picture 5" descr="08_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400800" cy="41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1063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Review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would check out the end of chapter questions, see if you can form reasonable answers to them BEFORE STUDYING.</a:t>
            </a:r>
          </a:p>
          <a:p>
            <a:r>
              <a:rPr lang="en-US" dirty="0" smtClean="0"/>
              <a:t>Focus on information you’re weak on or we didn’t fully cover in class</a:t>
            </a:r>
          </a:p>
          <a:p>
            <a:r>
              <a:rPr lang="en-US" dirty="0" smtClean="0"/>
              <a:t>Eat. Sleep. Don’t have distractions when you </a:t>
            </a:r>
            <a:r>
              <a:rPr lang="en-US" smtClean="0"/>
              <a:t>study.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3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>
          <a:xfrm>
            <a:off x="268288" y="88900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/>
              <a:t>Nutrients circulate through ecosystems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229600" cy="4810125"/>
          </a:xfrm>
        </p:spPr>
        <p:txBody>
          <a:bodyPr anchor="t"/>
          <a:lstStyle/>
          <a:p>
            <a:r>
              <a:rPr lang="en-US" altLang="en-US" sz="2400"/>
              <a:t>Physical matter is circulated continually in an ecosystem</a:t>
            </a:r>
          </a:p>
          <a:p>
            <a:r>
              <a:rPr lang="en-US" altLang="en-US" sz="2400" b="1"/>
              <a:t>Nutrient (biogeochemical) cycle</a:t>
            </a:r>
            <a:r>
              <a:rPr lang="en-US" altLang="en-US" sz="2400"/>
              <a:t> = the movement of nutrients through ecosystems</a:t>
            </a:r>
          </a:p>
          <a:p>
            <a:pPr lvl="1"/>
            <a:r>
              <a:rPr lang="en-US" altLang="en-US" sz="2400"/>
              <a:t>Atmosphere, hydrosphere, lithosphere, and biosphere</a:t>
            </a:r>
          </a:p>
          <a:p>
            <a:r>
              <a:rPr lang="en-US" altLang="en-US" sz="2400" b="1"/>
              <a:t>Pools</a:t>
            </a:r>
            <a:r>
              <a:rPr lang="en-US" altLang="en-US" sz="2400"/>
              <a:t> </a:t>
            </a:r>
            <a:r>
              <a:rPr lang="en-US" altLang="en-US" sz="2400" b="1"/>
              <a:t>(reservoirs)</a:t>
            </a:r>
            <a:r>
              <a:rPr lang="en-US" altLang="en-US" sz="2400"/>
              <a:t> = where nutrients reside for varying amounts of time</a:t>
            </a:r>
          </a:p>
          <a:p>
            <a:r>
              <a:rPr lang="en-US" altLang="en-US" sz="2400" b="1"/>
              <a:t>Flux</a:t>
            </a:r>
            <a:r>
              <a:rPr lang="en-US" altLang="en-US" sz="2400"/>
              <a:t> = movement of nutrients among pools, which change over time and are influenced by human activities</a:t>
            </a:r>
          </a:p>
          <a:p>
            <a:r>
              <a:rPr lang="en-US" altLang="en-US" sz="2400" b="1"/>
              <a:t>Sources</a:t>
            </a:r>
            <a:r>
              <a:rPr lang="en-US" altLang="en-US" sz="2400"/>
              <a:t> = pools that release more nutrients than they accept</a:t>
            </a:r>
          </a:p>
          <a:p>
            <a:r>
              <a:rPr lang="en-US" altLang="en-US" sz="2400" b="1"/>
              <a:t>Sinks</a:t>
            </a:r>
            <a:r>
              <a:rPr lang="en-US" altLang="en-US" sz="2400"/>
              <a:t> = accept more nutrients than they release</a:t>
            </a:r>
          </a:p>
          <a:p>
            <a:pPr>
              <a:buFont typeface="Times New Roman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4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68288" y="714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en-US"/>
              <a:t>The carbon cycle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type="body" idx="1"/>
          </p:nvPr>
        </p:nvSpPr>
        <p:spPr>
          <a:xfrm>
            <a:off x="355600" y="990600"/>
            <a:ext cx="8788400" cy="4400550"/>
          </a:xfrm>
        </p:spPr>
        <p:txBody>
          <a:bodyPr anchor="t"/>
          <a:lstStyle/>
          <a:p>
            <a:r>
              <a:rPr lang="en-US" altLang="en-US" sz="2400"/>
              <a:t>Carbon is found in carbohydrates, fats, proteins, bones</a:t>
            </a:r>
            <a:r>
              <a:rPr lang="en-US" altLang="en-US" sz="2400" b="1"/>
              <a:t> </a:t>
            </a:r>
          </a:p>
          <a:p>
            <a:r>
              <a:rPr lang="en-US" altLang="en-US" sz="2400" b="1"/>
              <a:t>Carbon cycle</a:t>
            </a:r>
            <a:r>
              <a:rPr lang="en-US" altLang="en-US" sz="2400"/>
              <a:t> = describes the routes that carbon atoms take through the environment</a:t>
            </a:r>
          </a:p>
          <a:p>
            <a:r>
              <a:rPr lang="en-US" altLang="en-US" sz="2400"/>
              <a:t>Photosynthesis moves carbon from the air to organisms</a:t>
            </a:r>
          </a:p>
          <a:p>
            <a:r>
              <a:rPr lang="en-US" altLang="en-US" sz="2400"/>
              <a:t>Respiration returns carbon to the air and oceans</a:t>
            </a:r>
          </a:p>
          <a:p>
            <a:r>
              <a:rPr lang="en-US" altLang="en-US" sz="2400"/>
              <a:t>Decomposition returns carbon to the sediment, the largest reservoir of carbon</a:t>
            </a:r>
          </a:p>
          <a:p>
            <a:pPr lvl="1"/>
            <a:r>
              <a:rPr lang="en-US" altLang="en-US" sz="2400"/>
              <a:t>Ultimately, it may be converted into fossil fuels</a:t>
            </a:r>
          </a:p>
          <a:p>
            <a:r>
              <a:rPr lang="en-US" altLang="en-US" sz="2400"/>
              <a:t>The world’s oceans are the second largest reservoir of carbon</a:t>
            </a:r>
          </a:p>
          <a:p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7835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carbon cycle</a:t>
            </a:r>
          </a:p>
        </p:txBody>
      </p:sp>
      <p:pic>
        <p:nvPicPr>
          <p:cNvPr id="121860" name="Picture 4" descr="07_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143000"/>
            <a:ext cx="6324600" cy="541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8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2696</Words>
  <Application>Microsoft Office PowerPoint</Application>
  <PresentationFormat>On-screen Show (4:3)</PresentationFormat>
  <Paragraphs>361</Paragraphs>
  <Slides>61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Central Case: The Gulf of Mexico’s “Dead Zone”</vt:lpstr>
      <vt:lpstr>The Earth’s systems</vt:lpstr>
      <vt:lpstr>Negative feedback loop </vt:lpstr>
      <vt:lpstr>Positive feedback loop</vt:lpstr>
      <vt:lpstr>Systems are active</vt:lpstr>
      <vt:lpstr>Eutrophication</vt:lpstr>
      <vt:lpstr>Nutrients circulate through ecosystems</vt:lpstr>
      <vt:lpstr>The carbon cycle</vt:lpstr>
      <vt:lpstr>The carbon cycle</vt:lpstr>
      <vt:lpstr>Humans affect the carbon cycle</vt:lpstr>
      <vt:lpstr>The phosphorus cycle</vt:lpstr>
      <vt:lpstr>The phosphorus cycle</vt:lpstr>
      <vt:lpstr>Humans affect the phosphorus cycle</vt:lpstr>
      <vt:lpstr>The nitrogen cycle</vt:lpstr>
      <vt:lpstr>Nitrification and denitrification</vt:lpstr>
      <vt:lpstr>The nitrogen cycle</vt:lpstr>
      <vt:lpstr>Humans affect the nitrogen cycle</vt:lpstr>
      <vt:lpstr>Human inputs of nitrogen into the environment</vt:lpstr>
      <vt:lpstr>A law addressing hypoxia in the Gulf</vt:lpstr>
      <vt:lpstr>The hydrologic cycle</vt:lpstr>
      <vt:lpstr>Groundwater</vt:lpstr>
      <vt:lpstr>The hydrologic cycle</vt:lpstr>
      <vt:lpstr>Human impacts on hydrologic cycle</vt:lpstr>
      <vt:lpstr>Species interactions</vt:lpstr>
      <vt:lpstr>Competition </vt:lpstr>
      <vt:lpstr>Results of interspecific competition</vt:lpstr>
      <vt:lpstr>Niche: an individual’s ecological role</vt:lpstr>
      <vt:lpstr>Predation</vt:lpstr>
      <vt:lpstr>Effects of zebra mussels</vt:lpstr>
      <vt:lpstr>Effects of predation on populations</vt:lpstr>
      <vt:lpstr>Natural selection</vt:lpstr>
      <vt:lpstr>Organisms evolve defenses against being eaten</vt:lpstr>
      <vt:lpstr>Parasites</vt:lpstr>
      <vt:lpstr>Coevolution</vt:lpstr>
      <vt:lpstr>Herbivory</vt:lpstr>
      <vt:lpstr>Mutualism</vt:lpstr>
      <vt:lpstr>Pollination</vt:lpstr>
      <vt:lpstr>Relationships with no effect on one member</vt:lpstr>
      <vt:lpstr>Ecological communities</vt:lpstr>
      <vt:lpstr>Energy passes through trophic levels</vt:lpstr>
      <vt:lpstr>Producers: the first trophic level</vt:lpstr>
      <vt:lpstr>Consumers: organisms that consume producers</vt:lpstr>
      <vt:lpstr>Consumers occur at even higher trophic levels</vt:lpstr>
      <vt:lpstr>Detritivores and decomposers</vt:lpstr>
      <vt:lpstr>Energy, biomass, and numbers decrease</vt:lpstr>
      <vt:lpstr>Pyramids of energy, biomass, and numbers</vt:lpstr>
      <vt:lpstr>Food webs show relationships and energy flow</vt:lpstr>
      <vt:lpstr>Some organisms play big roles</vt:lpstr>
      <vt:lpstr>Two invasive mussels</vt:lpstr>
      <vt:lpstr>Controlling invasive species</vt:lpstr>
      <vt:lpstr>Demography</vt:lpstr>
      <vt:lpstr>Demography</vt:lpstr>
      <vt:lpstr>Population size and density</vt:lpstr>
      <vt:lpstr>Population distribution</vt:lpstr>
      <vt:lpstr>Age structure affects future population size</vt:lpstr>
      <vt:lpstr>A changing age structure poses challenges</vt:lpstr>
      <vt:lpstr>Sex ratios</vt:lpstr>
      <vt:lpstr>Population growth depends on various factors</vt:lpstr>
      <vt:lpstr>Immigration and emigration play large roles</vt:lpstr>
      <vt:lpstr>The demographic transition’s four stages</vt:lpstr>
      <vt:lpstr>To Review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Case: The Gulf of Mexico’s “Dead Zone”</dc:title>
  <dc:creator>Pat Davey</dc:creator>
  <cp:lastModifiedBy>Pat Davey</cp:lastModifiedBy>
  <cp:revision>2</cp:revision>
  <dcterms:created xsi:type="dcterms:W3CDTF">2014-12-03T17:44:31Z</dcterms:created>
  <dcterms:modified xsi:type="dcterms:W3CDTF">2014-12-03T17:52:47Z</dcterms:modified>
</cp:coreProperties>
</file>