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8FCCD6-DB24-40B0-B864-88A5EDBB386A}"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1C75D1-329A-415B-8072-74ED66353B8F}" type="slidenum">
              <a:rPr lang="en-US" smtClean="0"/>
              <a:t>‹#›</a:t>
            </a:fld>
            <a:endParaRPr lang="en-US"/>
          </a:p>
        </p:txBody>
      </p:sp>
    </p:spTree>
    <p:extLst>
      <p:ext uri="{BB962C8B-B14F-4D97-AF65-F5344CB8AC3E}">
        <p14:creationId xmlns:p14="http://schemas.microsoft.com/office/powerpoint/2010/main" val="3999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BA230-4DA5-4301-9167-4EC4E17977C3}" type="slidenum">
              <a:rPr lang="en-US" altLang="en-US"/>
              <a:pPr/>
              <a:t>2</a:t>
            </a:fld>
            <a:endParaRPr lang="en-US" altLang="en-US"/>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US" altLang="en-US"/>
              <a:t>http://csep10.phys.utk.edu/astr161/lect/venus/venus.html</a:t>
            </a:r>
          </a:p>
          <a:p>
            <a:r>
              <a:rPr lang="en-US" altLang="en-US"/>
              <a:t>This is that weird sidereal vs. solar day stuff. I believe the solar day is 114 days or so. Please verify and change.</a:t>
            </a:r>
          </a:p>
        </p:txBody>
      </p:sp>
    </p:spTree>
    <p:extLst>
      <p:ext uri="{BB962C8B-B14F-4D97-AF65-F5344CB8AC3E}">
        <p14:creationId xmlns:p14="http://schemas.microsoft.com/office/powerpoint/2010/main" val="255439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D6E42-1C95-4236-AD2D-539FF59A0B62}" type="slidenum">
              <a:rPr lang="en-US" altLang="en-US"/>
              <a:pPr/>
              <a:t>11</a:t>
            </a:fld>
            <a:endParaRPr lang="en-US" altLang="en-US"/>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ltLang="en-US"/>
              <a:t>http://www.astrosurf.com/tresluna/page%20venus/Sif%20Mons.htm</a:t>
            </a:r>
          </a:p>
        </p:txBody>
      </p:sp>
    </p:spTree>
    <p:extLst>
      <p:ext uri="{BB962C8B-B14F-4D97-AF65-F5344CB8AC3E}">
        <p14:creationId xmlns:p14="http://schemas.microsoft.com/office/powerpoint/2010/main" val="1545395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E6BF08-BC1A-4E5C-A3A9-B247E883A839}" type="slidenum">
              <a:rPr lang="en-US" altLang="en-US"/>
              <a:pPr/>
              <a:t>12</a:t>
            </a:fld>
            <a:endParaRPr lang="en-US" altLang="en-US"/>
          </a:p>
        </p:txBody>
      </p:sp>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3018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C31189-286C-4AD7-9631-D4B6C53A7954}" type="slidenum">
              <a:rPr lang="en-US" altLang="en-US"/>
              <a:pPr/>
              <a:t>13</a:t>
            </a:fld>
            <a:endParaRPr lang="en-US" altLang="en-US"/>
          </a:p>
        </p:txBody>
      </p:sp>
      <p:sp>
        <p:nvSpPr>
          <p:cNvPr id="105474" name="Rectangle 2"/>
          <p:cNvSpPr>
            <a:spLocks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34352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5BBFE3-6A26-4914-8E2B-ED7748B935CF}" type="slidenum">
              <a:rPr lang="en-US" altLang="en-US"/>
              <a:pPr/>
              <a:t>14</a:t>
            </a:fld>
            <a:endParaRPr lang="en-US" altLang="en-US"/>
          </a:p>
        </p:txBody>
      </p:sp>
      <p:sp>
        <p:nvSpPr>
          <p:cNvPr id="134146" name="Rectangle 2"/>
          <p:cNvSpPr>
            <a:spLocks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5128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8A5DF-D1A4-465F-A7C2-FDE2E834138A}" type="slidenum">
              <a:rPr lang="en-US" altLang="en-US"/>
              <a:pPr/>
              <a:t>15</a:t>
            </a:fld>
            <a:endParaRPr lang="en-US" altLang="en-US"/>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1814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99BB2-E5C2-4269-819A-375CF49EDB1D}" type="slidenum">
              <a:rPr lang="en-US" altLang="en-US"/>
              <a:pPr/>
              <a:t>16</a:t>
            </a:fld>
            <a:endParaRPr lang="en-US" altLang="en-US"/>
          </a:p>
        </p:txBody>
      </p:sp>
      <p:sp>
        <p:nvSpPr>
          <p:cNvPr id="107522" name="Rectangle 2"/>
          <p:cNvSpPr>
            <a:spLocks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8524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C9165-3F32-4F32-8684-3DAB3C6EC4F5}" type="slidenum">
              <a:rPr lang="en-US" altLang="en-US"/>
              <a:pPr/>
              <a:t>17</a:t>
            </a:fld>
            <a:endParaRPr lang="en-US" altLang="en-US"/>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8075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38D5B7-0896-47F4-8835-8F553E6ABA68}" type="slidenum">
              <a:rPr lang="en-US" altLang="en-US"/>
              <a:pPr/>
              <a:t>18</a:t>
            </a:fld>
            <a:endParaRPr lang="en-US" altLang="en-US"/>
          </a:p>
        </p:txBody>
      </p:sp>
      <p:sp>
        <p:nvSpPr>
          <p:cNvPr id="109570" name="Rectangle 2"/>
          <p:cNvSpPr>
            <a:spLocks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368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732B0A-A36C-413F-A844-FAA4477C84C8}" type="slidenum">
              <a:rPr lang="en-US" altLang="en-US"/>
              <a:pPr/>
              <a:t>19</a:t>
            </a:fld>
            <a:endParaRPr lang="en-US" altLang="en-US"/>
          </a:p>
        </p:txBody>
      </p:sp>
      <p:sp>
        <p:nvSpPr>
          <p:cNvPr id="100354" name="Rectangle 2"/>
          <p:cNvSpPr>
            <a:spLocks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76549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31E2AC-E39B-4A11-9614-EA13B2892C37}" type="slidenum">
              <a:rPr lang="en-US" altLang="en-US"/>
              <a:pPr/>
              <a:t>20</a:t>
            </a:fld>
            <a:endParaRPr lang="en-US" altLang="en-US"/>
          </a:p>
        </p:txBody>
      </p:sp>
      <p:sp>
        <p:nvSpPr>
          <p:cNvPr id="102402" name="Rectangle 2"/>
          <p:cNvSpPr>
            <a:spLocks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02403" name="Rectangle 3"/>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564785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22A23C-EA41-4726-B455-C07AC13DDE19}" type="slidenum">
              <a:rPr lang="en-US" altLang="en-US"/>
              <a:pPr/>
              <a:t>3</a:t>
            </a:fld>
            <a:endParaRPr lang="en-US" altLang="en-US"/>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http://www.solarviews.com/eng/venus.htm</a:t>
            </a:r>
          </a:p>
          <a:p>
            <a:r>
              <a:rPr lang="en-US" altLang="en-US"/>
              <a:t>I believe the height in this reconstructed image from radar is exaggerated. We should say that in the caption.</a:t>
            </a:r>
          </a:p>
        </p:txBody>
      </p:sp>
    </p:spTree>
    <p:extLst>
      <p:ext uri="{BB962C8B-B14F-4D97-AF65-F5344CB8AC3E}">
        <p14:creationId xmlns:p14="http://schemas.microsoft.com/office/powerpoint/2010/main" val="270818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EF0BB-B63D-41EB-885E-01FFD6096F48}" type="slidenum">
              <a:rPr lang="en-US" altLang="en-US"/>
              <a:pPr/>
              <a:t>4</a:t>
            </a:fld>
            <a:endParaRPr lang="en-US" altLang="en-US"/>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altLang="en-US"/>
              <a:t>http://www.solarviews.com/eng/venus.htm</a:t>
            </a:r>
          </a:p>
        </p:txBody>
      </p:sp>
    </p:spTree>
    <p:extLst>
      <p:ext uri="{BB962C8B-B14F-4D97-AF65-F5344CB8AC3E}">
        <p14:creationId xmlns:p14="http://schemas.microsoft.com/office/powerpoint/2010/main" val="216077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B81B36-112A-44E8-BCC3-E98ECDF03C68}" type="slidenum">
              <a:rPr lang="en-US" altLang="en-US"/>
              <a:pPr/>
              <a:t>5</a:t>
            </a:fld>
            <a:endParaRPr lang="en-US" altLang="en-US"/>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ltLang="en-US"/>
              <a:t>http://archive.ncsa.uiuc.edu/Cyberia/Bima/venus.html</a:t>
            </a:r>
          </a:p>
          <a:p>
            <a:r>
              <a:rPr lang="en-US" altLang="en-US"/>
              <a:t>http://csep10.phys.utk.edu/astr161/lect/venus/atmosphere.html</a:t>
            </a:r>
          </a:p>
          <a:p>
            <a:r>
              <a:rPr lang="en-US" altLang="en-US"/>
              <a:t>We should find some graphics for this text. In fact the text should be a pop up in the flash versions of this presentation.</a:t>
            </a:r>
          </a:p>
        </p:txBody>
      </p:sp>
    </p:spTree>
    <p:extLst>
      <p:ext uri="{BB962C8B-B14F-4D97-AF65-F5344CB8AC3E}">
        <p14:creationId xmlns:p14="http://schemas.microsoft.com/office/powerpoint/2010/main" val="1224986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581A4-2620-4999-AE1C-314B348CECDA}" type="slidenum">
              <a:rPr lang="en-US" altLang="en-US"/>
              <a:pPr/>
              <a:t>6</a:t>
            </a:fld>
            <a:endParaRPr lang="en-US"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altLang="en-US"/>
              <a:t>http://www.windows.ucar.edu/tour/link=/venus/atmosphere.html</a:t>
            </a:r>
          </a:p>
          <a:p>
            <a:r>
              <a:rPr lang="en-US" altLang="en-US"/>
              <a:t>http://csep10.phys.utk.edu/astr161/lect/venus/atmosphere.html</a:t>
            </a:r>
          </a:p>
        </p:txBody>
      </p:sp>
    </p:spTree>
    <p:extLst>
      <p:ext uri="{BB962C8B-B14F-4D97-AF65-F5344CB8AC3E}">
        <p14:creationId xmlns:p14="http://schemas.microsoft.com/office/powerpoint/2010/main" val="814696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C1D04F-56B5-410A-9F2C-AAF82EBE8432}" type="slidenum">
              <a:rPr lang="en-US" altLang="en-US"/>
              <a:pPr/>
              <a:t>7</a:t>
            </a:fld>
            <a:endParaRPr lang="en-US" altLang="en-US"/>
          </a:p>
        </p:txBody>
      </p:sp>
      <p:sp>
        <p:nvSpPr>
          <p:cNvPr id="13314" name="Rectangle 2"/>
          <p:cNvSpPr>
            <a:spLocks noRo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a:t>http://www.hubbletelescope.btinternet.co.uk/venusgallery.shtml</a:t>
            </a:r>
          </a:p>
          <a:p>
            <a:r>
              <a:rPr lang="en-US" altLang="en-US"/>
              <a:t>http://csep10.phys.utk.edu/astr161/lect/venus/atmosphere.html</a:t>
            </a:r>
          </a:p>
          <a:p>
            <a:r>
              <a:rPr lang="en-US" altLang="en-US"/>
              <a:t>http://csep10.phys.utk.edu/astr161/lect/venus/surface.html</a:t>
            </a:r>
          </a:p>
          <a:p>
            <a:r>
              <a:rPr lang="en-US" altLang="en-US"/>
              <a:t>Again this text should be paired with graphics.</a:t>
            </a:r>
          </a:p>
        </p:txBody>
      </p:sp>
    </p:spTree>
    <p:extLst>
      <p:ext uri="{BB962C8B-B14F-4D97-AF65-F5344CB8AC3E}">
        <p14:creationId xmlns:p14="http://schemas.microsoft.com/office/powerpoint/2010/main" val="89627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1DE2B-ADE5-4044-83A1-60F34FC93504}" type="slidenum">
              <a:rPr lang="en-US" altLang="en-US"/>
              <a:pPr/>
              <a:t>8</a:t>
            </a:fld>
            <a:endParaRPr lang="en-US"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ltLang="en-US"/>
              <a:t>http://www.solarviews.com/eng/venus.htm</a:t>
            </a:r>
          </a:p>
          <a:p>
            <a:r>
              <a:rPr lang="en-US" altLang="en-US"/>
              <a:t>http://csep10.phys.utk.edu/astr161/lect/venus/atmosphere.html</a:t>
            </a:r>
          </a:p>
        </p:txBody>
      </p:sp>
    </p:spTree>
    <p:extLst>
      <p:ext uri="{BB962C8B-B14F-4D97-AF65-F5344CB8AC3E}">
        <p14:creationId xmlns:p14="http://schemas.microsoft.com/office/powerpoint/2010/main" val="123321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46CCBE-DD0B-4B21-904E-9825B27B6CD4}" type="slidenum">
              <a:rPr lang="en-US" altLang="en-US"/>
              <a:pPr/>
              <a:t>9</a:t>
            </a:fld>
            <a:endParaRPr lang="en-US" altLang="en-US"/>
          </a:p>
        </p:txBody>
      </p:sp>
      <p:sp>
        <p:nvSpPr>
          <p:cNvPr id="16386" name="Rectangle 2"/>
          <p:cNvSpPr>
            <a:spLocks noRo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altLang="en-US"/>
              <a:t>artchive.com</a:t>
            </a:r>
          </a:p>
          <a:p>
            <a:r>
              <a:rPr lang="en-US" altLang="en-US"/>
              <a:t>http://www.wordsources.info/ve</a:t>
            </a:r>
          </a:p>
          <a:p>
            <a:r>
              <a:rPr lang="en-US" altLang="en-US"/>
              <a:t>nus.html</a:t>
            </a:r>
          </a:p>
          <a:p>
            <a:r>
              <a:rPr lang="en-US" altLang="en-US"/>
              <a:t>I don’t like the graphic very much.</a:t>
            </a:r>
          </a:p>
        </p:txBody>
      </p:sp>
    </p:spTree>
    <p:extLst>
      <p:ext uri="{BB962C8B-B14F-4D97-AF65-F5344CB8AC3E}">
        <p14:creationId xmlns:p14="http://schemas.microsoft.com/office/powerpoint/2010/main" val="3627834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BD3ABD-7FDE-438F-9746-D28D45AFC44F}" type="slidenum">
              <a:rPr lang="en-US" altLang="en-US"/>
              <a:pPr/>
              <a:t>10</a:t>
            </a:fld>
            <a:endParaRPr lang="en-US" altLang="en-US"/>
          </a:p>
        </p:txBody>
      </p:sp>
      <p:sp>
        <p:nvSpPr>
          <p:cNvPr id="18434" name="Rectangle 2"/>
          <p:cNvSpPr>
            <a:spLocks noRo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a:t>http://sci.esa.int/science-e/www/object/index.cfm?fobjectid=31141&amp;farchive_objecttypeid=18,19,22&amp;farchive_objectid=30912</a:t>
            </a:r>
          </a:p>
          <a:p>
            <a:r>
              <a:rPr lang="en-US" altLang="en-US"/>
              <a:t>This should be updated to reflect that this has indeed launched.</a:t>
            </a:r>
          </a:p>
        </p:txBody>
      </p:sp>
    </p:spTree>
    <p:extLst>
      <p:ext uri="{BB962C8B-B14F-4D97-AF65-F5344CB8AC3E}">
        <p14:creationId xmlns:p14="http://schemas.microsoft.com/office/powerpoint/2010/main" val="711520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BAF342EE-8896-47AA-BDF9-DCF7DC3C2D9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846277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AF342EE-8896-47AA-BDF9-DCF7DC3C2D9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764937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AF342EE-8896-47AA-BDF9-DCF7DC3C2D9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5855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BAF342EE-8896-47AA-BDF9-DCF7DC3C2D9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39721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F342EE-8896-47AA-BDF9-DCF7DC3C2D9C}"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373705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BAF342EE-8896-47AA-BDF9-DCF7DC3C2D9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665687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BAF342EE-8896-47AA-BDF9-DCF7DC3C2D9C}"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3377096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BAF342EE-8896-47AA-BDF9-DCF7DC3C2D9C}"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98160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342EE-8896-47AA-BDF9-DCF7DC3C2D9C}"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327589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F342EE-8896-47AA-BDF9-DCF7DC3C2D9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2806862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F342EE-8896-47AA-BDF9-DCF7DC3C2D9C}"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FE9FD-C4F2-4132-9D99-1D91452F6382}" type="slidenum">
              <a:rPr lang="en-US" smtClean="0"/>
              <a:t>‹#›</a:t>
            </a:fld>
            <a:endParaRPr lang="en-US"/>
          </a:p>
        </p:txBody>
      </p:sp>
    </p:spTree>
    <p:extLst>
      <p:ext uri="{BB962C8B-B14F-4D97-AF65-F5344CB8AC3E}">
        <p14:creationId xmlns:p14="http://schemas.microsoft.com/office/powerpoint/2010/main" val="340190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F342EE-8896-47AA-BDF9-DCF7DC3C2D9C}"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FE9FD-C4F2-4132-9D99-1D91452F6382}" type="slidenum">
              <a:rPr lang="en-US" smtClean="0"/>
              <a:t>‹#›</a:t>
            </a:fld>
            <a:endParaRPr lang="en-US"/>
          </a:p>
        </p:txBody>
      </p:sp>
    </p:spTree>
    <p:extLst>
      <p:ext uri="{BB962C8B-B14F-4D97-AF65-F5344CB8AC3E}">
        <p14:creationId xmlns:p14="http://schemas.microsoft.com/office/powerpoint/2010/main" val="2261521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8624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81200" y="838200"/>
            <a:ext cx="8229600" cy="685800"/>
          </a:xfrm>
        </p:spPr>
        <p:txBody>
          <a:bodyPr>
            <a:normAutofit fontScale="90000"/>
          </a:bodyPr>
          <a:lstStyle/>
          <a:p>
            <a:r>
              <a:rPr lang="en-US" altLang="en-US"/>
              <a:t>Venus Express</a:t>
            </a:r>
          </a:p>
        </p:txBody>
      </p:sp>
      <p:pic>
        <p:nvPicPr>
          <p:cNvPr id="17559" name="Picture 151" descr="VenusExpres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62100"/>
            <a:ext cx="7058025" cy="5295900"/>
          </a:xfrm>
          <a:prstGeom prst="rect">
            <a:avLst/>
          </a:prstGeom>
          <a:noFill/>
          <a:extLst>
            <a:ext uri="{909E8E84-426E-40DD-AFC4-6F175D3DCCD1}">
              <a14:hiddenFill xmlns:a14="http://schemas.microsoft.com/office/drawing/2010/main">
                <a:solidFill>
                  <a:srgbClr val="FFFFFF"/>
                </a:solidFill>
              </a14:hiddenFill>
            </a:ext>
          </a:extLst>
        </p:spPr>
      </p:pic>
      <p:sp>
        <p:nvSpPr>
          <p:cNvPr id="17557" name="Rectangle 149"/>
          <p:cNvSpPr>
            <a:spLocks noChangeArrowheads="1"/>
          </p:cNvSpPr>
          <p:nvPr/>
        </p:nvSpPr>
        <p:spPr bwMode="auto">
          <a:xfrm>
            <a:off x="6696076" y="2238920"/>
            <a:ext cx="389572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solidFill>
                  <a:schemeClr val="bg1"/>
                </a:solidFill>
              </a:rPr>
              <a:t>Artist's impression of Venus Express.</a:t>
            </a:r>
          </a:p>
          <a:p>
            <a:r>
              <a:rPr lang="en-US" altLang="en-US" sz="2400">
                <a:solidFill>
                  <a:schemeClr val="bg1"/>
                </a:solidFill>
              </a:rPr>
              <a:t>The Venus Express was launched on October 26, 2005.  After a six month cruise to Venus the spacecraft will enter the orbit of Venus in April 2006, where it will spend the next 500 days investigating the atmosphere</a:t>
            </a:r>
            <a:r>
              <a:rPr lang="en-US" altLang="en-US" sz="2400">
                <a:solidFill>
                  <a:schemeClr val="bg1"/>
                </a:solidFill>
                <a:effectLst>
                  <a:outerShdw blurRad="38100" dist="38100" dir="2700000" algn="tl">
                    <a:srgbClr val="808080"/>
                  </a:outerShdw>
                </a:effectLst>
              </a:rPr>
              <a:t> of Venus.</a:t>
            </a:r>
          </a:p>
        </p:txBody>
      </p:sp>
    </p:spTree>
    <p:extLst>
      <p:ext uri="{BB962C8B-B14F-4D97-AF65-F5344CB8AC3E}">
        <p14:creationId xmlns:p14="http://schemas.microsoft.com/office/powerpoint/2010/main" val="76439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t>Volcano on Venus</a:t>
            </a:r>
          </a:p>
        </p:txBody>
      </p:sp>
      <p:pic>
        <p:nvPicPr>
          <p:cNvPr id="19467" name="Picture 11" descr="mgn_p387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08126"/>
            <a:ext cx="6934200" cy="5426075"/>
          </a:xfrm>
          <a:prstGeom prst="rect">
            <a:avLst/>
          </a:prstGeom>
          <a:noFill/>
          <a:extLst>
            <a:ext uri="{909E8E84-426E-40DD-AFC4-6F175D3DCCD1}">
              <a14:hiddenFill xmlns:a14="http://schemas.microsoft.com/office/drawing/2010/main">
                <a:solidFill>
                  <a:srgbClr val="FFFFFF"/>
                </a:solidFill>
              </a14:hiddenFill>
            </a:ext>
          </a:extLst>
        </p:spPr>
      </p:pic>
      <p:sp>
        <p:nvSpPr>
          <p:cNvPr id="19468" name="Rectangle 12"/>
          <p:cNvSpPr>
            <a:spLocks noChangeArrowheads="1"/>
          </p:cNvSpPr>
          <p:nvPr/>
        </p:nvSpPr>
        <p:spPr bwMode="auto">
          <a:xfrm>
            <a:off x="8610600" y="3283219"/>
            <a:ext cx="1981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chemeClr val="bg1"/>
                </a:solidFill>
              </a:rPr>
              <a:t>Computer generated 3-D view of Sif Mons volcano, Venus.</a:t>
            </a:r>
          </a:p>
        </p:txBody>
      </p:sp>
    </p:spTree>
    <p:extLst>
      <p:ext uri="{BB962C8B-B14F-4D97-AF65-F5344CB8AC3E}">
        <p14:creationId xmlns:p14="http://schemas.microsoft.com/office/powerpoint/2010/main" val="86189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F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12800"/>
            <a:ext cx="8839200" cy="5232400"/>
          </a:xfrm>
          <a:prstGeom prst="rect">
            <a:avLst/>
          </a:prstGeom>
          <a:noFill/>
          <a:extLst>
            <a:ext uri="{909E8E84-426E-40DD-AFC4-6F175D3DCCD1}">
              <a14:hiddenFill xmlns:a14="http://schemas.microsoft.com/office/drawing/2010/main">
                <a:solidFill>
                  <a:srgbClr val="FFFFFF"/>
                </a:solidFill>
              </a14:hiddenFill>
            </a:ext>
          </a:extLst>
        </p:spPr>
      </p:pic>
      <p:sp>
        <p:nvSpPr>
          <p:cNvPr id="64515" name="Text Box 3"/>
          <p:cNvSpPr txBox="1">
            <a:spLocks noChangeArrowheads="1"/>
          </p:cNvSpPr>
          <p:nvPr/>
        </p:nvSpPr>
        <p:spPr bwMode="auto">
          <a:xfrm>
            <a:off x="4495800" y="242888"/>
            <a:ext cx="278813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latin typeface="Times New Roman" panose="02020603050405020304" pitchFamily="18" charset="0"/>
              </a:rPr>
              <a:t>Facts about Venus</a:t>
            </a:r>
          </a:p>
        </p:txBody>
      </p:sp>
      <p:pic>
        <p:nvPicPr>
          <p:cNvPr id="64516" name="Picture 4" descr="Venus_Propert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98450"/>
            <a:ext cx="8686800" cy="6178550"/>
          </a:xfrm>
          <a:prstGeom prst="rect">
            <a:avLst/>
          </a:prstGeom>
          <a:noFill/>
          <a:extLst>
            <a:ext uri="{909E8E84-426E-40DD-AFC4-6F175D3DCCD1}">
              <a14:hiddenFill xmlns:a14="http://schemas.microsoft.com/office/drawing/2010/main">
                <a:solidFill>
                  <a:srgbClr val="FFFFFF"/>
                </a:solidFill>
              </a14:hiddenFill>
            </a:ext>
          </a:extLst>
        </p:spPr>
      </p:pic>
      <p:sp>
        <p:nvSpPr>
          <p:cNvPr id="64517" name="Text Box 5"/>
          <p:cNvSpPr txBox="1">
            <a:spLocks noChangeArrowheads="1"/>
          </p:cNvSpPr>
          <p:nvPr/>
        </p:nvSpPr>
        <p:spPr bwMode="auto">
          <a:xfrm>
            <a:off x="1584325" y="35052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64519" name="Rectangle 7"/>
          <p:cNvSpPr>
            <a:spLocks noChangeArrowheads="1"/>
          </p:cNvSpPr>
          <p:nvPr/>
        </p:nvSpPr>
        <p:spPr bwMode="auto">
          <a:xfrm>
            <a:off x="1524000" y="530225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64520" name="Text Box 8"/>
          <p:cNvSpPr txBox="1">
            <a:spLocks noChangeArrowheads="1"/>
          </p:cNvSpPr>
          <p:nvPr/>
        </p:nvSpPr>
        <p:spPr bwMode="auto">
          <a:xfrm>
            <a:off x="7451725" y="5334001"/>
            <a:ext cx="812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0000"/>
                </a:solidFill>
                <a:latin typeface="Times New Roman" panose="02020603050405020304" pitchFamily="18" charset="0"/>
              </a:rPr>
              <a:t>462 C</a:t>
            </a:r>
          </a:p>
        </p:txBody>
      </p:sp>
      <p:sp>
        <p:nvSpPr>
          <p:cNvPr id="64521" name="Text Box 9"/>
          <p:cNvSpPr txBox="1">
            <a:spLocks noChangeArrowheads="1"/>
          </p:cNvSpPr>
          <p:nvPr/>
        </p:nvSpPr>
        <p:spPr bwMode="auto">
          <a:xfrm>
            <a:off x="7791450" y="5257800"/>
            <a:ext cx="285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solidFill>
                  <a:srgbClr val="FF0000"/>
                </a:solidFill>
                <a:latin typeface="Times New Roman" panose="02020603050405020304" pitchFamily="18" charset="0"/>
              </a:rPr>
              <a:t>o</a:t>
            </a:r>
          </a:p>
        </p:txBody>
      </p:sp>
      <p:sp>
        <p:nvSpPr>
          <p:cNvPr id="64522" name="Rectangle 10"/>
          <p:cNvSpPr>
            <a:spLocks noChangeArrowheads="1"/>
          </p:cNvSpPr>
          <p:nvPr/>
        </p:nvSpPr>
        <p:spPr bwMode="auto">
          <a:xfrm>
            <a:off x="1524000" y="484505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64523" name="Rectangle 11"/>
          <p:cNvSpPr>
            <a:spLocks noChangeArrowheads="1"/>
          </p:cNvSpPr>
          <p:nvPr/>
        </p:nvSpPr>
        <p:spPr bwMode="auto">
          <a:xfrm>
            <a:off x="1524000" y="10668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4152422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09800" y="76200"/>
            <a:ext cx="7772400" cy="1143000"/>
          </a:xfrm>
        </p:spPr>
        <p:txBody>
          <a:bodyPr/>
          <a:lstStyle/>
          <a:p>
            <a:r>
              <a:rPr lang="en-US" altLang="en-US" sz="3200" b="1">
                <a:solidFill>
                  <a:srgbClr val="FAFF0B"/>
                </a:solidFill>
                <a:latin typeface="Times" panose="02020603050405020304" pitchFamily="18" charset="0"/>
              </a:rPr>
              <a:t>Venus Atmospheric Missions</a:t>
            </a:r>
            <a:endParaRPr lang="en-US" altLang="en-US" sz="3200" b="1"/>
          </a:p>
        </p:txBody>
      </p:sp>
      <p:sp>
        <p:nvSpPr>
          <p:cNvPr id="51203" name="Rectangle 3"/>
          <p:cNvSpPr>
            <a:spLocks noGrp="1" noChangeArrowheads="1"/>
          </p:cNvSpPr>
          <p:nvPr>
            <p:ph type="body" idx="1"/>
          </p:nvPr>
        </p:nvSpPr>
        <p:spPr>
          <a:xfrm>
            <a:off x="1828800" y="1295400"/>
            <a:ext cx="7315200" cy="2514600"/>
          </a:xfrm>
        </p:spPr>
        <p:txBody>
          <a:bodyPr>
            <a:normAutofit fontScale="55000" lnSpcReduction="20000"/>
          </a:bodyPr>
          <a:lstStyle/>
          <a:p>
            <a:pPr>
              <a:lnSpc>
                <a:spcPct val="90000"/>
              </a:lnSpc>
            </a:pPr>
            <a:r>
              <a:rPr lang="en-US" altLang="en-US" b="1">
                <a:solidFill>
                  <a:srgbClr val="FAFF0B"/>
                </a:solidFill>
                <a:latin typeface="Times" panose="02020603050405020304" pitchFamily="18" charset="0"/>
              </a:rPr>
              <a:t>Mariner 10 – Fly-by in 1973</a:t>
            </a:r>
          </a:p>
          <a:p>
            <a:pPr>
              <a:lnSpc>
                <a:spcPct val="90000"/>
              </a:lnSpc>
            </a:pPr>
            <a:r>
              <a:rPr lang="en-US" altLang="en-US" b="1">
                <a:solidFill>
                  <a:srgbClr val="FAFF0B"/>
                </a:solidFill>
                <a:latin typeface="Times" panose="02020603050405020304" pitchFamily="18" charset="0"/>
              </a:rPr>
              <a:t>Pioneer Venus – 5 probes in 1978</a:t>
            </a:r>
          </a:p>
          <a:p>
            <a:pPr>
              <a:lnSpc>
                <a:spcPct val="90000"/>
              </a:lnSpc>
            </a:pPr>
            <a:r>
              <a:rPr lang="en-US" altLang="en-US" b="1">
                <a:solidFill>
                  <a:srgbClr val="FAFF0B"/>
                </a:solidFill>
                <a:latin typeface="Times" panose="02020603050405020304" pitchFamily="18" charset="0"/>
              </a:rPr>
              <a:t>Vega 1 and 2 – 2 probes in 1985</a:t>
            </a:r>
          </a:p>
          <a:p>
            <a:pPr>
              <a:lnSpc>
                <a:spcPct val="90000"/>
              </a:lnSpc>
            </a:pPr>
            <a:r>
              <a:rPr lang="en-US" altLang="en-US" b="1">
                <a:solidFill>
                  <a:srgbClr val="FAFF0B"/>
                </a:solidFill>
                <a:latin typeface="Times" panose="02020603050405020304" pitchFamily="18" charset="0"/>
              </a:rPr>
              <a:t>Galileo – Fly-by in 1990</a:t>
            </a:r>
          </a:p>
          <a:p>
            <a:pPr>
              <a:lnSpc>
                <a:spcPct val="90000"/>
              </a:lnSpc>
            </a:pPr>
            <a:r>
              <a:rPr lang="en-US" altLang="en-US" b="1">
                <a:solidFill>
                  <a:srgbClr val="FAFF0B"/>
                </a:solidFill>
                <a:latin typeface="Times" panose="02020603050405020304" pitchFamily="18" charset="0"/>
              </a:rPr>
              <a:t>Europe’s Venus Express</a:t>
            </a:r>
          </a:p>
          <a:p>
            <a:pPr>
              <a:lnSpc>
                <a:spcPct val="90000"/>
              </a:lnSpc>
              <a:buFontTx/>
              <a:buNone/>
            </a:pPr>
            <a:r>
              <a:rPr lang="en-US" altLang="en-US" b="1">
                <a:solidFill>
                  <a:srgbClr val="FAFF0B"/>
                </a:solidFill>
                <a:latin typeface="Times" panose="02020603050405020304" pitchFamily="18" charset="0"/>
              </a:rPr>
              <a:t>	   </a:t>
            </a:r>
            <a:r>
              <a:rPr lang="en-US" altLang="en-US" sz="2400" b="1">
                <a:solidFill>
                  <a:srgbClr val="FAFF0B"/>
                </a:solidFill>
                <a:latin typeface="Times" panose="02020603050405020304" pitchFamily="18" charset="0"/>
              </a:rPr>
              <a:t>(orbits in April 2006)</a:t>
            </a:r>
          </a:p>
          <a:p>
            <a:pPr>
              <a:lnSpc>
                <a:spcPct val="90000"/>
              </a:lnSpc>
            </a:pPr>
            <a:r>
              <a:rPr lang="en-US" altLang="en-US" b="1">
                <a:solidFill>
                  <a:srgbClr val="FAFF0B"/>
                </a:solidFill>
                <a:latin typeface="Times" panose="02020603050405020304" pitchFamily="18" charset="0"/>
              </a:rPr>
              <a:t>Messenger</a:t>
            </a:r>
          </a:p>
          <a:p>
            <a:pPr>
              <a:lnSpc>
                <a:spcPct val="90000"/>
              </a:lnSpc>
              <a:buFontTx/>
              <a:buNone/>
            </a:pPr>
            <a:r>
              <a:rPr lang="en-US" altLang="en-US" b="1">
                <a:solidFill>
                  <a:srgbClr val="FAFF0B"/>
                </a:solidFill>
                <a:latin typeface="Times" panose="02020603050405020304" pitchFamily="18" charset="0"/>
              </a:rPr>
              <a:t>	   </a:t>
            </a:r>
            <a:r>
              <a:rPr lang="en-US" altLang="en-US" sz="2400" b="1">
                <a:solidFill>
                  <a:srgbClr val="FAFF0B"/>
                </a:solidFill>
                <a:latin typeface="Times" panose="02020603050405020304" pitchFamily="18" charset="0"/>
              </a:rPr>
              <a:t>(fly-bys October 2006 &amp; June 2007)</a:t>
            </a:r>
            <a:r>
              <a:rPr lang="en-US" altLang="en-US"/>
              <a:t> </a:t>
            </a:r>
          </a:p>
        </p:txBody>
      </p:sp>
      <p:pic>
        <p:nvPicPr>
          <p:cNvPr id="51204" name="Picture 4" descr="pv_bus_prob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100" y="2971801"/>
            <a:ext cx="33655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7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Venus_Atmosp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66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7" name="Object 3"/>
          <p:cNvGraphicFramePr>
            <a:graphicFrameLocks noChangeAspect="1"/>
          </p:cNvGraphicFramePr>
          <p:nvPr/>
        </p:nvGraphicFramePr>
        <p:xfrm>
          <a:off x="2071688" y="14288"/>
          <a:ext cx="8050212" cy="6831012"/>
        </p:xfrm>
        <a:graphic>
          <a:graphicData uri="http://schemas.openxmlformats.org/presentationml/2006/ole">
            <mc:AlternateContent xmlns:mc="http://schemas.openxmlformats.org/markup-compatibility/2006">
              <mc:Choice xmlns:v="urn:schemas-microsoft-com:vml" Requires="v">
                <p:oleObj spid="_x0000_s1026" name="Image" r:id="rId4" imgW="8050794" imgH="6831746" progId="Photoshop.Image.7">
                  <p:embed/>
                </p:oleObj>
              </mc:Choice>
              <mc:Fallback>
                <p:oleObj name="Image" r:id="rId4" imgW="8050794" imgH="6831746" progId="Photoshop.Image.7">
                  <p:embed/>
                  <p:pic>
                    <p:nvPicPr>
                      <p:cNvPr id="1638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1688" y="14288"/>
                        <a:ext cx="8050212" cy="683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Rectangle 4"/>
          <p:cNvSpPr>
            <a:spLocks noChangeArrowheads="1"/>
          </p:cNvSpPr>
          <p:nvPr/>
        </p:nvSpPr>
        <p:spPr bwMode="auto">
          <a:xfrm>
            <a:off x="1524000" y="36576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16389" name="Rectangle 5"/>
          <p:cNvSpPr>
            <a:spLocks noChangeArrowheads="1"/>
          </p:cNvSpPr>
          <p:nvPr/>
        </p:nvSpPr>
        <p:spPr bwMode="auto">
          <a:xfrm>
            <a:off x="1524000" y="12954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16390" name="Rectangle 6"/>
          <p:cNvSpPr>
            <a:spLocks noChangeArrowheads="1"/>
          </p:cNvSpPr>
          <p:nvPr/>
        </p:nvSpPr>
        <p:spPr bwMode="auto">
          <a:xfrm>
            <a:off x="1524000" y="16002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
        <p:nvSpPr>
          <p:cNvPr id="16391" name="Rectangle 7"/>
          <p:cNvSpPr>
            <a:spLocks noChangeArrowheads="1"/>
          </p:cNvSpPr>
          <p:nvPr/>
        </p:nvSpPr>
        <p:spPr bwMode="auto">
          <a:xfrm>
            <a:off x="1524000" y="1905000"/>
            <a:ext cx="41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a:solidFill>
                  <a:srgbClr val="FF0000"/>
                </a:solidFill>
                <a:latin typeface="Times New Roman" panose="02020603050405020304" pitchFamily="18" charset="0"/>
              </a:rPr>
              <a:t>*</a:t>
            </a:r>
          </a:p>
        </p:txBody>
      </p:sp>
    </p:spTree>
    <p:extLst>
      <p:ext uri="{BB962C8B-B14F-4D97-AF65-F5344CB8AC3E}">
        <p14:creationId xmlns:p14="http://schemas.microsoft.com/office/powerpoint/2010/main" val="5804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191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50063"/>
          </a:xfrm>
          <a:prstGeom prst="rect">
            <a:avLst/>
          </a:prstGeom>
          <a:noFill/>
          <a:extLst>
            <a:ext uri="{909E8E84-426E-40DD-AFC4-6F175D3DCCD1}">
              <a14:hiddenFill xmlns:a14="http://schemas.microsoft.com/office/drawing/2010/main">
                <a:solidFill>
                  <a:srgbClr val="FFFFFF"/>
                </a:solidFill>
              </a14:hiddenFill>
            </a:ext>
          </a:extLst>
        </p:spPr>
      </p:pic>
      <p:sp>
        <p:nvSpPr>
          <p:cNvPr id="46083" name="Line 3"/>
          <p:cNvSpPr>
            <a:spLocks noChangeShapeType="1"/>
          </p:cNvSpPr>
          <p:nvPr/>
        </p:nvSpPr>
        <p:spPr bwMode="auto">
          <a:xfrm flipV="1">
            <a:off x="7239000" y="4800600"/>
            <a:ext cx="0" cy="10668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4" name="Line 4"/>
          <p:cNvSpPr>
            <a:spLocks noChangeShapeType="1"/>
          </p:cNvSpPr>
          <p:nvPr/>
        </p:nvSpPr>
        <p:spPr bwMode="auto">
          <a:xfrm flipH="1">
            <a:off x="2895600" y="4800600"/>
            <a:ext cx="43434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5" name="Text Box 5"/>
          <p:cNvSpPr txBox="1">
            <a:spLocks noChangeArrowheads="1"/>
          </p:cNvSpPr>
          <p:nvPr/>
        </p:nvSpPr>
        <p:spPr bwMode="auto">
          <a:xfrm>
            <a:off x="3032125" y="4433889"/>
            <a:ext cx="1754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rgbClr val="FF3300"/>
                </a:solidFill>
                <a:latin typeface="Times New Roman" panose="02020603050405020304" pitchFamily="18" charset="0"/>
              </a:rPr>
              <a:t>45 km = 100 C</a:t>
            </a:r>
          </a:p>
        </p:txBody>
      </p:sp>
      <p:sp>
        <p:nvSpPr>
          <p:cNvPr id="46086" name="Text Box 6"/>
          <p:cNvSpPr txBox="1">
            <a:spLocks noChangeArrowheads="1"/>
          </p:cNvSpPr>
          <p:nvPr/>
        </p:nvSpPr>
        <p:spPr bwMode="auto">
          <a:xfrm>
            <a:off x="4343400" y="4419601"/>
            <a:ext cx="2476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solidFill>
                  <a:srgbClr val="FF3300"/>
                </a:solidFill>
                <a:latin typeface="Times New Roman" panose="02020603050405020304" pitchFamily="18" charset="0"/>
              </a:rPr>
              <a:t>o</a:t>
            </a:r>
          </a:p>
        </p:txBody>
      </p:sp>
      <p:sp>
        <p:nvSpPr>
          <p:cNvPr id="46087" name="Text Box 7"/>
          <p:cNvSpPr txBox="1">
            <a:spLocks noChangeArrowheads="1"/>
          </p:cNvSpPr>
          <p:nvPr/>
        </p:nvSpPr>
        <p:spPr bwMode="auto">
          <a:xfrm>
            <a:off x="3200401" y="3336925"/>
            <a:ext cx="13660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a:solidFill>
                  <a:schemeClr val="accent1"/>
                </a:solidFill>
                <a:latin typeface="Times New Roman" panose="02020603050405020304" pitchFamily="18" charset="0"/>
              </a:rPr>
              <a:t>Cloud Tops</a:t>
            </a:r>
          </a:p>
        </p:txBody>
      </p:sp>
    </p:spTree>
    <p:extLst>
      <p:ext uri="{BB962C8B-B14F-4D97-AF65-F5344CB8AC3E}">
        <p14:creationId xmlns:p14="http://schemas.microsoft.com/office/powerpoint/2010/main" val="552392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eenhouse"/>
          <p:cNvPicPr>
            <a:picLocks noChangeAspect="1" noChangeArrowheads="1"/>
          </p:cNvPicPr>
          <p:nvPr/>
        </p:nvPicPr>
        <p:blipFill>
          <a:blip r:embed="rId3">
            <a:extLst>
              <a:ext uri="{28A0092B-C50C-407E-A947-70E740481C1C}">
                <a14:useLocalDpi xmlns:a14="http://schemas.microsoft.com/office/drawing/2010/main" val="0"/>
              </a:ext>
            </a:extLst>
          </a:blip>
          <a:srcRect t="4800"/>
          <a:stretch>
            <a:fillRect/>
          </a:stretch>
        </p:blipFill>
        <p:spPr bwMode="auto">
          <a:xfrm>
            <a:off x="2895600" y="836614"/>
            <a:ext cx="6324600" cy="602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3"/>
          <p:cNvSpPr txBox="1">
            <a:spLocks noChangeArrowheads="1"/>
          </p:cNvSpPr>
          <p:nvPr/>
        </p:nvSpPr>
        <p:spPr bwMode="auto">
          <a:xfrm>
            <a:off x="3302000" y="77788"/>
            <a:ext cx="52196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The “Greenhouse Effect” on Venus</a:t>
            </a:r>
            <a:endParaRPr lang="en-US" altLang="en-US" sz="28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78737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8686800" cy="2895600"/>
          </a:xfrm>
          <a:prstGeom prst="rect">
            <a:avLst/>
          </a:prstGeom>
          <a:noFill/>
          <a:extLst>
            <a:ext uri="{909E8E84-426E-40DD-AFC4-6F175D3DCCD1}">
              <a14:hiddenFill xmlns:a14="http://schemas.microsoft.com/office/drawing/2010/main">
                <a:solidFill>
                  <a:srgbClr val="FFFFFF"/>
                </a:solidFill>
              </a14:hiddenFill>
            </a:ext>
          </a:extLst>
        </p:spPr>
      </p:pic>
      <p:sp>
        <p:nvSpPr>
          <p:cNvPr id="47107" name="Text Box 3"/>
          <p:cNvSpPr txBox="1">
            <a:spLocks noChangeArrowheads="1"/>
          </p:cNvSpPr>
          <p:nvPr/>
        </p:nvSpPr>
        <p:spPr bwMode="auto">
          <a:xfrm>
            <a:off x="2743200" y="600075"/>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Carbon dioxide cycle on Earth keeps us from being like Venus</a:t>
            </a:r>
          </a:p>
        </p:txBody>
      </p:sp>
      <p:sp>
        <p:nvSpPr>
          <p:cNvPr id="47108" name="Text Box 4"/>
          <p:cNvSpPr txBox="1">
            <a:spLocks noChangeArrowheads="1"/>
          </p:cNvSpPr>
          <p:nvPr/>
        </p:nvSpPr>
        <p:spPr bwMode="auto">
          <a:xfrm>
            <a:off x="1828800" y="5335588"/>
            <a:ext cx="82259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a:t>But this cycle would not work if there’s no liquid water!</a:t>
            </a:r>
            <a:endParaRPr lang="en-US" altLang="en-US" sz="28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2949194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6781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8307" name="Rectangle 3"/>
          <p:cNvSpPr>
            <a:spLocks noChangeArrowheads="1"/>
          </p:cNvSpPr>
          <p:nvPr/>
        </p:nvSpPr>
        <p:spPr bwMode="auto">
          <a:xfrm>
            <a:off x="8305800" y="550864"/>
            <a:ext cx="2362200" cy="5401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300"/>
              <a:t>Single-celled floating organisms like these foraminifera construct fragile CaCO</a:t>
            </a:r>
            <a:r>
              <a:rPr lang="en-US" altLang="en-US" sz="2300" baseline="-25000"/>
              <a:t>3</a:t>
            </a:r>
            <a:r>
              <a:rPr lang="en-US" altLang="en-US" sz="2300"/>
              <a:t> shells. </a:t>
            </a:r>
          </a:p>
          <a:p>
            <a:pPr algn="ctr"/>
            <a:endParaRPr lang="en-US" altLang="en-US" sz="2300"/>
          </a:p>
          <a:p>
            <a:pPr algn="ctr"/>
            <a:r>
              <a:rPr lang="en-US" altLang="en-US" sz="2300"/>
              <a:t>When the organisms die, their shells sink to the ocean floor and form limestone deposits, thus trapping CO</a:t>
            </a:r>
            <a:r>
              <a:rPr lang="en-US" altLang="en-US" sz="2300" baseline="-25000"/>
              <a:t>2</a:t>
            </a:r>
            <a:r>
              <a:rPr lang="en-US" altLang="en-US" sz="2300"/>
              <a:t>.</a:t>
            </a:r>
            <a:endParaRPr lang="en-US" altLang="en-US" sz="28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1218389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Full view of Venus</a:t>
            </a:r>
          </a:p>
        </p:txBody>
      </p:sp>
      <p:pic>
        <p:nvPicPr>
          <p:cNvPr id="8197" name="Picture 5" descr="bluven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4800600" cy="5334000"/>
          </a:xfrm>
          <a:prstGeom prst="rect">
            <a:avLst/>
          </a:prstGeom>
          <a:noFill/>
          <a:extLst>
            <a:ext uri="{909E8E84-426E-40DD-AFC4-6F175D3DCCD1}">
              <a14:hiddenFill xmlns:a14="http://schemas.microsoft.com/office/drawing/2010/main">
                <a:solidFill>
                  <a:srgbClr val="FFFFFF"/>
                </a:solidFill>
              </a14:hiddenFill>
            </a:ext>
          </a:extLst>
        </p:spPr>
      </p:pic>
      <p:sp>
        <p:nvSpPr>
          <p:cNvPr id="8198" name="Rectangle 6"/>
          <p:cNvSpPr>
            <a:spLocks noChangeArrowheads="1"/>
          </p:cNvSpPr>
          <p:nvPr/>
        </p:nvSpPr>
        <p:spPr bwMode="auto">
          <a:xfrm>
            <a:off x="6172200" y="1809265"/>
            <a:ext cx="44958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solidFill>
                  <a:schemeClr val="bg1"/>
                </a:solidFill>
              </a:rPr>
              <a:t>Venus is the second planet from the Sun. With a nearly circular orbit, it an orbits the sun every 225 days. Venus is peculiar in that its axis rotation is retrograde (in the opposite sense of the Earth and all other planets except Uranus) and because it is very slow: a Solar day on Venus corresponds to 117 Earth days while a Sidereal day (rotation relative to the fixed stars) on Venus corresponds to 243 days.</a:t>
            </a:r>
            <a:endParaRPr lang="en-US" altLang="en-US" sz="2400">
              <a:solidFill>
                <a:schemeClr val="bg1"/>
              </a:solidFill>
              <a:effectLst>
                <a:outerShdw blurRad="38100" dist="38100" dir="2700000" algn="tl">
                  <a:srgbClr val="808080"/>
                </a:outerShdw>
              </a:effectLst>
            </a:endParaRPr>
          </a:p>
        </p:txBody>
      </p:sp>
    </p:spTree>
    <p:extLst>
      <p:ext uri="{BB962C8B-B14F-4D97-AF65-F5344CB8AC3E}">
        <p14:creationId xmlns:p14="http://schemas.microsoft.com/office/powerpoint/2010/main" val="3080005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5176"/>
            <a:ext cx="9144000" cy="6092825"/>
          </a:xfrm>
          <a:prstGeom prst="rect">
            <a:avLst/>
          </a:prstGeom>
          <a:noFill/>
          <a:extLst>
            <a:ext uri="{909E8E84-426E-40DD-AFC4-6F175D3DCCD1}">
              <a14:hiddenFill xmlns:a14="http://schemas.microsoft.com/office/drawing/2010/main">
                <a:solidFill>
                  <a:srgbClr val="FFFFFF"/>
                </a:solidFill>
              </a14:hiddenFill>
            </a:ext>
          </a:extLst>
        </p:spPr>
      </p:pic>
      <p:sp>
        <p:nvSpPr>
          <p:cNvPr id="101379" name="Rectangle 3"/>
          <p:cNvSpPr>
            <a:spLocks noChangeArrowheads="1"/>
          </p:cNvSpPr>
          <p:nvPr/>
        </p:nvSpPr>
        <p:spPr bwMode="auto">
          <a:xfrm>
            <a:off x="1524000" y="523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800"/>
              <a:t>Limestone deposits in today’s oceans</a:t>
            </a:r>
          </a:p>
        </p:txBody>
      </p:sp>
    </p:spTree>
    <p:extLst>
      <p:ext uri="{BB962C8B-B14F-4D97-AF65-F5344CB8AC3E}">
        <p14:creationId xmlns:p14="http://schemas.microsoft.com/office/powerpoint/2010/main" val="2594747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685801"/>
            <a:ext cx="7772400" cy="1012825"/>
          </a:xfrm>
        </p:spPr>
        <p:txBody>
          <a:bodyPr anchor="ctr"/>
          <a:lstStyle/>
          <a:p>
            <a:r>
              <a:rPr lang="en-US" altLang="en-US" sz="2800"/>
              <a:t>Surface of Venus</a:t>
            </a:r>
          </a:p>
        </p:txBody>
      </p:sp>
      <p:pic>
        <p:nvPicPr>
          <p:cNvPr id="2053" name="Picture 5" descr="gulacu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92276"/>
            <a:ext cx="6553200" cy="5241925"/>
          </a:xfrm>
          <a:prstGeom prst="rect">
            <a:avLst/>
          </a:prstGeom>
          <a:noFill/>
          <a:extLst>
            <a:ext uri="{909E8E84-426E-40DD-AFC4-6F175D3DCCD1}">
              <a14:hiddenFill xmlns:a14="http://schemas.microsoft.com/office/drawing/2010/main">
                <a:solidFill>
                  <a:srgbClr val="FFFFFF"/>
                </a:solidFill>
              </a14:hiddenFill>
            </a:ext>
          </a:extLst>
        </p:spPr>
      </p:pic>
      <p:sp>
        <p:nvSpPr>
          <p:cNvPr id="2054" name="Rectangle 6"/>
          <p:cNvSpPr>
            <a:spLocks noChangeArrowheads="1"/>
          </p:cNvSpPr>
          <p:nvPr/>
        </p:nvSpPr>
        <p:spPr bwMode="auto">
          <a:xfrm>
            <a:off x="8153400" y="1960236"/>
            <a:ext cx="25908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chemeClr val="bg1"/>
                </a:solidFill>
              </a:rPr>
              <a:t>In the background is Gula Mons, a 1.86 mile high volcano. The impact crater Cunitz, named for the astronomer and mathematician Maria Cunitz, is visible in the center of the image. The crater is 30 miles in diameter</a:t>
            </a:r>
            <a:r>
              <a:rPr lang="en-US" altLang="en-US" sz="2000" b="1">
                <a:solidFill>
                  <a:schemeClr val="bg1"/>
                </a:solidFill>
                <a:effectLst>
                  <a:outerShdw blurRad="38100" dist="38100" dir="2700000" algn="tl">
                    <a:srgbClr val="808080"/>
                  </a:outerShdw>
                </a:effectLst>
              </a:rPr>
              <a:t>.  The digital elevation map is used to enhance small-scale structure</a:t>
            </a:r>
            <a:r>
              <a:rPr lang="en-US" altLang="en-US">
                <a:effectLst>
                  <a:outerShdw blurRad="38100" dist="38100" dir="2700000" algn="tl">
                    <a:srgbClr val="FFFFFF"/>
                  </a:outerShdw>
                </a:effectLst>
              </a:rPr>
              <a:t>.</a:t>
            </a:r>
          </a:p>
        </p:txBody>
      </p:sp>
    </p:spTree>
    <p:extLst>
      <p:ext uri="{BB962C8B-B14F-4D97-AF65-F5344CB8AC3E}">
        <p14:creationId xmlns:p14="http://schemas.microsoft.com/office/powerpoint/2010/main" val="983126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Interior of Venus</a:t>
            </a:r>
          </a:p>
        </p:txBody>
      </p:sp>
      <p:pic>
        <p:nvPicPr>
          <p:cNvPr id="6149" name="Picture 5" descr="venus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62100"/>
            <a:ext cx="6810375" cy="5295900"/>
          </a:xfrm>
          <a:prstGeom prst="rect">
            <a:avLst/>
          </a:prstGeom>
          <a:noFill/>
          <a:extLst>
            <a:ext uri="{909E8E84-426E-40DD-AFC4-6F175D3DCCD1}">
              <a14:hiddenFill xmlns:a14="http://schemas.microsoft.com/office/drawing/2010/main">
                <a:solidFill>
                  <a:srgbClr val="FFFFFF"/>
                </a:solidFill>
              </a14:hiddenFill>
            </a:ext>
          </a:extLst>
        </p:spPr>
      </p:pic>
      <p:sp>
        <p:nvSpPr>
          <p:cNvPr id="6150" name="Rectangle 6"/>
          <p:cNvSpPr>
            <a:spLocks noChangeArrowheads="1"/>
          </p:cNvSpPr>
          <p:nvPr/>
        </p:nvSpPr>
        <p:spPr bwMode="auto">
          <a:xfrm>
            <a:off x="7620000" y="2449502"/>
            <a:ext cx="3048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a:solidFill>
                  <a:schemeClr val="bg1"/>
                </a:solidFill>
              </a:rPr>
              <a:t>This rendering shows a cutaway view of the possible internal structure of Venus. The image used for the outer atmospheric layer was created from 10 images taken by the Mariner spacecraft.</a:t>
            </a:r>
          </a:p>
        </p:txBody>
      </p:sp>
    </p:spTree>
    <p:extLst>
      <p:ext uri="{BB962C8B-B14F-4D97-AF65-F5344CB8AC3E}">
        <p14:creationId xmlns:p14="http://schemas.microsoft.com/office/powerpoint/2010/main" val="3388944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1200" y="838200"/>
            <a:ext cx="8229600" cy="685800"/>
          </a:xfrm>
        </p:spPr>
        <p:txBody>
          <a:bodyPr>
            <a:normAutofit fontScale="90000"/>
          </a:bodyPr>
          <a:lstStyle/>
          <a:p>
            <a:r>
              <a:rPr lang="en-US" altLang="en-US"/>
              <a:t>Atmosphere of Venus</a:t>
            </a:r>
          </a:p>
        </p:txBody>
      </p:sp>
      <p:sp>
        <p:nvSpPr>
          <p:cNvPr id="10244" name="Rectangle 4"/>
          <p:cNvSpPr>
            <a:spLocks noChangeArrowheads="1"/>
          </p:cNvSpPr>
          <p:nvPr/>
        </p:nvSpPr>
        <p:spPr bwMode="auto">
          <a:xfrm>
            <a:off x="6477000" y="2482226"/>
            <a:ext cx="4038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chemeClr val="bg1"/>
                </a:solidFill>
              </a:rPr>
              <a:t>The atmosphere of Venus is composed of about 96% carbon dioxide, with most of the remainder being nitrogen. The atmosphere appears to be relatively clear until the cloud deck starts about 50 km above the surface.  The clouds are composed of sulphuric acid and various other corrosive compounds, and the atmosphere contains little water. </a:t>
            </a:r>
          </a:p>
        </p:txBody>
      </p:sp>
      <p:pic>
        <p:nvPicPr>
          <p:cNvPr id="10248" name="Picture 8" descr="VUV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24000"/>
            <a:ext cx="46577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25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Atmosphere of Venus</a:t>
            </a:r>
          </a:p>
        </p:txBody>
      </p:sp>
      <p:sp>
        <p:nvSpPr>
          <p:cNvPr id="25604" name="Rectangle 4"/>
          <p:cNvSpPr>
            <a:spLocks noChangeArrowheads="1"/>
          </p:cNvSpPr>
          <p:nvPr/>
        </p:nvSpPr>
        <p:spPr bwMode="auto">
          <a:xfrm>
            <a:off x="6324600" y="2514600"/>
            <a:ext cx="4038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rPr>
              <a:t>The pressure of the atmosphere is about 90 times that of the Earth at the surface, and the surface temperatures on Venus are around 500 degrees Celsius, exceeding that of Mercury and hot enough to melt soft metals. Calculations indicate that for the temperatures to be so high there must be a mechanism in the Venusian atmosphere that traps solar radiation very effectively.</a:t>
            </a:r>
          </a:p>
        </p:txBody>
      </p:sp>
      <p:pic>
        <p:nvPicPr>
          <p:cNvPr id="25605" name="Picture 5" descr="v_atm_column_b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42418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143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Atmosphere and surface of Venus</a:t>
            </a:r>
          </a:p>
        </p:txBody>
      </p:sp>
      <p:sp>
        <p:nvSpPr>
          <p:cNvPr id="12292" name="Rectangle 4"/>
          <p:cNvSpPr>
            <a:spLocks noChangeArrowheads="1"/>
          </p:cNvSpPr>
          <p:nvPr/>
        </p:nvSpPr>
        <p:spPr bwMode="auto">
          <a:xfrm>
            <a:off x="6248400" y="1676400"/>
            <a:ext cx="40386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bg1"/>
                </a:solidFill>
              </a:rPr>
              <a:t>There are high-velocity winds in the upper atmosphere, but the atmosphere below the cloud deck appears to be relatively stagnant, with only very weak winds blowing at the surface. Convection driven by differential solar heating should give rise to winds of only a few meters per second, so the high velocity upper level winds, and the contrasting stagnation of the lower atmosphere, are not well understood.</a:t>
            </a:r>
            <a:r>
              <a:rPr lang="en-US" altLang="en-US" sz="2000" b="1">
                <a:solidFill>
                  <a:schemeClr val="bg1"/>
                </a:solidFill>
                <a:effectLst>
                  <a:outerShdw blurRad="38100" dist="38100" dir="2700000" algn="tl">
                    <a:srgbClr val="808080"/>
                  </a:outerShdw>
                </a:effectLst>
              </a:rPr>
              <a:t> </a:t>
            </a:r>
          </a:p>
        </p:txBody>
      </p:sp>
      <p:pic>
        <p:nvPicPr>
          <p:cNvPr id="12293" name="Picture 5" descr="venus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0"/>
            <a:ext cx="4465638"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2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Atmosphere and surface of Venus</a:t>
            </a:r>
          </a:p>
        </p:txBody>
      </p:sp>
      <p:sp>
        <p:nvSpPr>
          <p:cNvPr id="27652" name="Rectangle 4"/>
          <p:cNvSpPr>
            <a:spLocks noChangeArrowheads="1"/>
          </p:cNvSpPr>
          <p:nvPr/>
        </p:nvSpPr>
        <p:spPr bwMode="auto">
          <a:xfrm>
            <a:off x="8382000" y="1868488"/>
            <a:ext cx="2286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bg1"/>
                </a:solidFill>
                <a:effectLst>
                  <a:outerShdw blurRad="38100" dist="38100" dir="2700000" algn="tl">
                    <a:srgbClr val="808080"/>
                  </a:outerShdw>
                </a:effectLst>
              </a:rPr>
              <a:t>The surface of Venus is rather smooth in many places, though not nearly as smooth as originally expected.  However, we find evidence for some of the same geological features found on Earth: canyons, volcanoes, lava flows, rift valleys, mountains, craters, and plains.</a:t>
            </a:r>
          </a:p>
        </p:txBody>
      </p:sp>
      <p:pic>
        <p:nvPicPr>
          <p:cNvPr id="27658" name="Picture 10" descr="alph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47800"/>
            <a:ext cx="6781800" cy="542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337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Venus Mythology</a:t>
            </a:r>
          </a:p>
        </p:txBody>
      </p:sp>
      <p:sp>
        <p:nvSpPr>
          <p:cNvPr id="14342" name="Rectangle 6"/>
          <p:cNvSpPr>
            <a:spLocks noChangeArrowheads="1"/>
          </p:cNvSpPr>
          <p:nvPr/>
        </p:nvSpPr>
        <p:spPr bwMode="auto">
          <a:xfrm>
            <a:off x="5181600" y="2347189"/>
            <a:ext cx="5410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000" b="1">
                <a:solidFill>
                  <a:schemeClr val="bg1"/>
                </a:solidFill>
              </a:rPr>
              <a:t>Venus is named after the Roman goddess of love and beauty.  The planet was so named because it was the brightest of the planets known to the ancients.  Venus is commonly called the “evening star” or the “morning star” (depending on which side of the sun it happens to be on).  It is considered the brightest and most beautiful object in the heavens next to the sun and moon, and is far brighter than any star.  Originally the Greeks thought Venus was two different planets.</a:t>
            </a:r>
            <a:endParaRPr lang="en-US" altLang="en-US" sz="2000" b="1">
              <a:effectLst>
                <a:outerShdw blurRad="38100" dist="38100" dir="2700000" algn="tl">
                  <a:srgbClr val="FFFFFF"/>
                </a:outerShdw>
              </a:effectLst>
            </a:endParaRPr>
          </a:p>
        </p:txBody>
      </p:sp>
      <p:pic>
        <p:nvPicPr>
          <p:cNvPr id="1434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24000"/>
            <a:ext cx="349091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92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909</Words>
  <Application>Microsoft Office PowerPoint</Application>
  <PresentationFormat>Widescreen</PresentationFormat>
  <Paragraphs>93</Paragraphs>
  <Slides>20</Slides>
  <Notes>19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Calibri Light</vt:lpstr>
      <vt:lpstr>Times</vt:lpstr>
      <vt:lpstr>Times New Roman</vt:lpstr>
      <vt:lpstr>Office Theme</vt:lpstr>
      <vt:lpstr>Adobe Photoshop Image</vt:lpstr>
      <vt:lpstr>PowerPoint Presentation</vt:lpstr>
      <vt:lpstr>Full view of Venus</vt:lpstr>
      <vt:lpstr>Surface of Venus</vt:lpstr>
      <vt:lpstr>Interior of Venus</vt:lpstr>
      <vt:lpstr>Atmosphere of Venus</vt:lpstr>
      <vt:lpstr>Atmosphere of Venus</vt:lpstr>
      <vt:lpstr>Atmosphere and surface of Venus</vt:lpstr>
      <vt:lpstr>Atmosphere and surface of Venus</vt:lpstr>
      <vt:lpstr>Venus Mythology</vt:lpstr>
      <vt:lpstr>Venus Express</vt:lpstr>
      <vt:lpstr>Volcano on Venus</vt:lpstr>
      <vt:lpstr>PowerPoint Presentation</vt:lpstr>
      <vt:lpstr>Venus Atmospheric 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Lawd Humongous</dc:creator>
  <cp:lastModifiedBy>Lawd Humongous</cp:lastModifiedBy>
  <cp:revision>1</cp:revision>
  <dcterms:created xsi:type="dcterms:W3CDTF">2017-01-11T14:07:20Z</dcterms:created>
  <dcterms:modified xsi:type="dcterms:W3CDTF">2017-01-11T14:07:46Z</dcterms:modified>
</cp:coreProperties>
</file>