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07F4C-3A46-4394-A0BC-D5F32CCF3ECB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017A-66D2-4DCA-9073-FC72C134D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13E42-1FDC-4EAA-A7B2-8569EE985B9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F1D3C-6AC7-465C-8C4E-22287F86219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B8470-3AC1-4812-851E-48A9021FB9FB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7D28F-D511-4A31-A88A-6C93689C046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86A29-C2B0-44B8-B693-362A1C0F8BF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45666-5C8D-4B10-9CE2-9CB2B47E223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8685212" cy="536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20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2247900"/>
            <a:ext cx="43180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0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5CE8-9080-436E-9129-F45DDB0FEBA6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7B9B-B247-4330-9D3C-17169BD4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09600" y="381000"/>
            <a:ext cx="7772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1pPr>
            <a:lvl2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2pPr>
            <a:lvl3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3pPr>
            <a:lvl4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4pPr>
            <a:lvl5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Solar energy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04800" y="1555750"/>
            <a:ext cx="8458200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0838" indent="-350838" algn="ctr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08038" indent="-342900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22338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/>
              <a:t>Sun provides energy for almost all biological activity on Earth 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/>
              <a:t>Each square meter of Earth receives about 1 kilowatt of solar energy = 17 times more than a lightbulb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There is great potential in solar energy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b="1"/>
              <a:t>Passive solar energy</a:t>
            </a:r>
            <a:r>
              <a:rPr lang="en-US" altLang="en-US" sz="2400"/>
              <a:t> = the most common way to harness solar energy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 Buildings are designed to maximize direct absorption of sunlight in winter and keep cool in summer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b="1"/>
              <a:t>Active solar</a:t>
            </a:r>
            <a:r>
              <a:rPr lang="en-US" altLang="en-US" sz="2400" i="1"/>
              <a:t> </a:t>
            </a:r>
            <a:r>
              <a:rPr lang="en-US" altLang="en-US" sz="2400"/>
              <a:t>energy collection = uses technology to focus, move, or store solar energy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/>
              <a:t>Solar energy has been used for hundreds of years</a:t>
            </a:r>
          </a:p>
        </p:txBody>
      </p:sp>
    </p:spTree>
    <p:extLst>
      <p:ext uri="{BB962C8B-B14F-4D97-AF65-F5344CB8AC3E}">
        <p14:creationId xmlns:p14="http://schemas.microsoft.com/office/powerpoint/2010/main" val="206997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73150"/>
          </a:xfrm>
        </p:spPr>
        <p:txBody>
          <a:bodyPr/>
          <a:lstStyle/>
          <a:p>
            <a:r>
              <a:rPr lang="en-US" altLang="en-US"/>
              <a:t>Passive solar heating is simple and effective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4988"/>
            <a:ext cx="7772400" cy="3933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Low south-facing windows maximize heat in the winter 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Overhangs on windows block light from above in the summer</a:t>
            </a:r>
          </a:p>
          <a:p>
            <a:pPr>
              <a:spcBef>
                <a:spcPct val="0"/>
              </a:spcBef>
            </a:pPr>
            <a:r>
              <a:rPr lang="en-US" altLang="en-US" b="1"/>
              <a:t>Thermal mass</a:t>
            </a:r>
            <a:r>
              <a:rPr lang="en-US" altLang="en-US"/>
              <a:t> = construction materials that absorb, store, and release heat</a:t>
            </a:r>
          </a:p>
          <a:p>
            <a:pPr>
              <a:spcBef>
                <a:spcPct val="0"/>
              </a:spcBef>
            </a:pPr>
            <a:r>
              <a:rPr lang="en-US" altLang="en-US"/>
              <a:t>Planting vegetation in strategic locations</a:t>
            </a:r>
          </a:p>
          <a:p>
            <a:pPr>
              <a:spcBef>
                <a:spcPct val="0"/>
              </a:spcBef>
            </a:pPr>
            <a:r>
              <a:rPr lang="en-US" altLang="en-US"/>
              <a:t>By heating buildings in winter and cooling them in summer, passive solar methods conserve energy and reduce costs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8907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 solar energy collection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4406900"/>
          </a:xfrm>
        </p:spPr>
        <p:txBody>
          <a:bodyPr/>
          <a:lstStyle/>
          <a:p>
            <a:r>
              <a:rPr lang="en-US" altLang="en-US" b="1"/>
              <a:t>Flat plate solar collectors (solar panels)</a:t>
            </a:r>
            <a:r>
              <a:rPr lang="en-US" altLang="en-US"/>
              <a:t> = one active method for harnessing solar energy</a:t>
            </a:r>
          </a:p>
          <a:p>
            <a:pPr lvl="1"/>
            <a:r>
              <a:rPr lang="en-US" altLang="en-US"/>
              <a:t>Installed on rooftops </a:t>
            </a:r>
          </a:p>
          <a:p>
            <a:pPr lvl="1"/>
            <a:r>
              <a:rPr lang="en-US" altLang="en-US"/>
              <a:t>Dark-colored, heat-absorbing metal plates  </a:t>
            </a:r>
          </a:p>
          <a:p>
            <a:pPr lvl="2"/>
            <a:r>
              <a:rPr lang="en-US" altLang="en-US"/>
              <a:t>Water, air, or antifreeze pass through the collectors, transferring heat throughout the building  </a:t>
            </a:r>
          </a:p>
          <a:p>
            <a:pPr lvl="2"/>
            <a:r>
              <a:rPr lang="en-US" altLang="en-US"/>
              <a:t>Heated water is stored and used later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76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 energy use is increasing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252663"/>
            <a:ext cx="4724400" cy="3341687"/>
          </a:xfrm>
        </p:spPr>
        <p:txBody>
          <a:bodyPr/>
          <a:lstStyle/>
          <a:p>
            <a:r>
              <a:rPr lang="en-US" altLang="en-US" sz="2400"/>
              <a:t>1.5 million homes and businesses heat water with solar panels, mostly for swimming pools  </a:t>
            </a:r>
          </a:p>
          <a:p>
            <a:r>
              <a:rPr lang="en-US" altLang="en-US" sz="2400"/>
              <a:t>Solar panels are used far from any sort of electrical grid to help boil water and power rural hospitals </a:t>
            </a:r>
          </a:p>
          <a:p>
            <a:r>
              <a:rPr lang="en-US" altLang="en-US" sz="2400"/>
              <a:t>Solar power need not be expensive or in regions that are always sunny</a:t>
            </a:r>
          </a:p>
        </p:txBody>
      </p:sp>
      <p:pic>
        <p:nvPicPr>
          <p:cNvPr id="88069" name="Picture 5" descr="2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5052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5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073150"/>
          </a:xfrm>
        </p:spPr>
        <p:txBody>
          <a:bodyPr/>
          <a:lstStyle/>
          <a:p>
            <a:r>
              <a:rPr lang="en-US" altLang="en-US"/>
              <a:t>Concentrating solar rays magnifies energy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62313"/>
            <a:ext cx="8153400" cy="3305175"/>
          </a:xfrm>
        </p:spPr>
        <p:txBody>
          <a:bodyPr/>
          <a:lstStyle/>
          <a:p>
            <a:r>
              <a:rPr lang="en-US" altLang="en-US" sz="2400"/>
              <a:t>Focusing solar energy on a single point magnifies its strength </a:t>
            </a:r>
          </a:p>
          <a:p>
            <a:r>
              <a:rPr lang="en-US" altLang="en-US" sz="2400" b="1"/>
              <a:t>Solar cookers</a:t>
            </a:r>
            <a:r>
              <a:rPr lang="en-US" altLang="en-US" sz="2400"/>
              <a:t> = simple, portable ovens that use reflectors to focus sunlight onto food </a:t>
            </a:r>
          </a:p>
          <a:p>
            <a:r>
              <a:rPr lang="en-US" altLang="en-US" sz="2400" b="1"/>
              <a:t>Power tower</a:t>
            </a:r>
            <a:r>
              <a:rPr lang="en-US" altLang="en-US" sz="2400"/>
              <a:t> = mirrors concentrate sunlight onto receivers to create electricity</a:t>
            </a:r>
          </a:p>
          <a:p>
            <a:r>
              <a:rPr lang="en-US" altLang="en-US" sz="2400" b="1"/>
              <a:t>Solar-trough collection systems</a:t>
            </a:r>
            <a:r>
              <a:rPr lang="en-US" altLang="en-US" sz="2400"/>
              <a:t> = mirrors focus sunlight on oil in troughs</a:t>
            </a:r>
          </a:p>
          <a:p>
            <a:pPr lvl="1"/>
            <a:r>
              <a:rPr lang="en-US" altLang="en-US" sz="2400"/>
              <a:t>Superheated oil creates steam to produce electricity</a:t>
            </a:r>
          </a:p>
        </p:txBody>
      </p:sp>
      <p:pic>
        <p:nvPicPr>
          <p:cNvPr id="89093" name="Picture 5" descr="21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376613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1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Photovoltaic cells generate electricity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89050"/>
            <a:ext cx="8788400" cy="4619625"/>
          </a:xfrm>
        </p:spPr>
        <p:txBody>
          <a:bodyPr/>
          <a:lstStyle/>
          <a:p>
            <a:r>
              <a:rPr lang="en-US" altLang="en-US" b="1"/>
              <a:t>Photovoltaic cells</a:t>
            </a:r>
            <a:r>
              <a:rPr lang="en-US" altLang="en-US"/>
              <a:t> = collect sunlight and convert it into electrical energy  </a:t>
            </a:r>
          </a:p>
          <a:p>
            <a:pPr lvl="1"/>
            <a:r>
              <a:rPr lang="en-US" altLang="en-US"/>
              <a:t>These are used with wind turbines and diesel engines</a:t>
            </a:r>
          </a:p>
          <a:p>
            <a:r>
              <a:rPr lang="en-US" altLang="en-US" b="1"/>
              <a:t>Photovoltaic (photoelectric) effect</a:t>
            </a:r>
            <a:r>
              <a:rPr lang="en-US" altLang="en-US"/>
              <a:t> = occurs when light strikes one of a pair of metal plates in a PV cell, causing the release of electrons, creating an electric current</a:t>
            </a:r>
          </a:p>
          <a:p>
            <a:r>
              <a:rPr lang="en-US" altLang="en-US"/>
              <a:t>A PV cell has two silicon plates, the n-type layer (rich in electrons) and the p-type layer (electron poor)</a:t>
            </a:r>
          </a:p>
          <a:p>
            <a:pPr lvl="1"/>
            <a:r>
              <a:rPr lang="en-US" altLang="en-US"/>
              <a:t>Sunlight causes electrons to flow from the n-type to the p-type layer, generating electricity</a:t>
            </a:r>
          </a:p>
        </p:txBody>
      </p:sp>
    </p:spTree>
    <p:extLst>
      <p:ext uri="{BB962C8B-B14F-4D97-AF65-F5344CB8AC3E}">
        <p14:creationId xmlns:p14="http://schemas.microsoft.com/office/powerpoint/2010/main" val="160205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typical photovoltaic cell</a:t>
            </a:r>
          </a:p>
        </p:txBody>
      </p:sp>
      <p:pic>
        <p:nvPicPr>
          <p:cNvPr id="90116" name="Picture 4" descr="21_0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2247900"/>
            <a:ext cx="5989638" cy="269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 power is little used but fast growing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8263"/>
            <a:ext cx="7772400" cy="4791075"/>
          </a:xfrm>
        </p:spPr>
        <p:txBody>
          <a:bodyPr/>
          <a:lstStyle/>
          <a:p>
            <a:r>
              <a:rPr lang="en-US" altLang="en-US"/>
              <a:t>Solar energy was pushed to the sidelines as fossil fuels dominated our economy</a:t>
            </a:r>
          </a:p>
          <a:p>
            <a:pPr lvl="1"/>
            <a:r>
              <a:rPr lang="en-US" altLang="en-US"/>
              <a:t>Funding for research and development has been erratic</a:t>
            </a:r>
          </a:p>
          <a:p>
            <a:pPr lvl="1"/>
            <a:r>
              <a:rPr lang="en-US" altLang="en-US"/>
              <a:t>Because of a lack of investment, solar energy contributes only a miniscule amount of energy</a:t>
            </a:r>
          </a:p>
          <a:p>
            <a:r>
              <a:rPr lang="en-US" altLang="en-US"/>
              <a:t>Solar energy is attractive in developing nations</a:t>
            </a:r>
          </a:p>
          <a:p>
            <a:pPr lvl="1"/>
            <a:r>
              <a:rPr lang="en-US" altLang="en-US"/>
              <a:t>Hundreds of millions don’t have electricity</a:t>
            </a:r>
          </a:p>
          <a:p>
            <a:r>
              <a:rPr lang="en-US" altLang="en-US"/>
              <a:t>Some multinational companies are investing in solar energy</a:t>
            </a:r>
          </a:p>
        </p:txBody>
      </p:sp>
    </p:spTree>
    <p:extLst>
      <p:ext uri="{BB962C8B-B14F-4D97-AF65-F5344CB8AC3E}">
        <p14:creationId xmlns:p14="http://schemas.microsoft.com/office/powerpoint/2010/main" val="2707517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6575"/>
          </a:xfrm>
        </p:spPr>
        <p:txBody>
          <a:bodyPr/>
          <a:lstStyle/>
          <a:p>
            <a:r>
              <a:rPr lang="en-US" altLang="en-US"/>
              <a:t>Solar energy will continue to grow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36725"/>
            <a:ext cx="4495800" cy="4144963"/>
          </a:xfrm>
        </p:spPr>
        <p:txBody>
          <a:bodyPr/>
          <a:lstStyle/>
          <a:p>
            <a:r>
              <a:rPr lang="en-US" altLang="en-US" sz="2400"/>
              <a:t>Japan and Germany lead the world in PV installation</a:t>
            </a:r>
          </a:p>
          <a:p>
            <a:r>
              <a:rPr lang="en-US" altLang="en-US" sz="2400"/>
              <a:t>The U.S. may recover its leadership, given a 2005 federal tax credit and some state initiatives</a:t>
            </a:r>
          </a:p>
          <a:p>
            <a:r>
              <a:rPr lang="en-US" altLang="en-US" sz="2400"/>
              <a:t>Solar energy use should increase</a:t>
            </a:r>
          </a:p>
          <a:p>
            <a:pPr lvl="1"/>
            <a:r>
              <a:rPr lang="en-US" altLang="en-US" sz="2400"/>
              <a:t>As prices fall, technologies improve and governments enact economic incentives</a:t>
            </a:r>
          </a:p>
        </p:txBody>
      </p:sp>
      <p:pic>
        <p:nvPicPr>
          <p:cNvPr id="92165" name="Picture 5" descr="2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81463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3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Solar power offers many benefits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52588"/>
            <a:ext cx="8788400" cy="3889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The Sun will burn for 4 - 5 billion more years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Solar technologies are quiet, safe, use no fuels, contain no moving parts, and require little maintenance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They allow local, decentralized control over power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Developing nations can use solar cookers, instead of gathering firewood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Net metering</a:t>
            </a:r>
            <a:r>
              <a:rPr lang="en-US" altLang="en-US" sz="2400"/>
              <a:t> = PV owners can sell excess electricity to their local power utility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New jobs are being created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Solar power does not emit greenhouse gases and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3479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6575"/>
          </a:xfrm>
        </p:spPr>
        <p:txBody>
          <a:bodyPr/>
          <a:lstStyle/>
          <a:p>
            <a:r>
              <a:rPr lang="en-US" altLang="en-US"/>
              <a:t>This lecture will help you understand: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1538"/>
            <a:ext cx="4191000" cy="3638550"/>
          </a:xfrm>
        </p:spPr>
        <p:txBody>
          <a:bodyPr/>
          <a:lstStyle/>
          <a:p>
            <a:r>
              <a:rPr lang="en-US" altLang="en-US"/>
              <a:t>The major sources of renewable energy </a:t>
            </a:r>
          </a:p>
          <a:p>
            <a:r>
              <a:rPr lang="en-US" altLang="en-US"/>
              <a:t>Solar energy </a:t>
            </a:r>
          </a:p>
          <a:p>
            <a:r>
              <a:rPr lang="en-US" altLang="en-US"/>
              <a:t>Wind energy</a:t>
            </a:r>
          </a:p>
          <a:p>
            <a:r>
              <a:rPr lang="en-US" altLang="en-US"/>
              <a:t>Geothermal energy </a:t>
            </a:r>
          </a:p>
          <a:p>
            <a:r>
              <a:rPr lang="en-US" altLang="en-US"/>
              <a:t>Ocean energy </a:t>
            </a:r>
          </a:p>
          <a:p>
            <a:r>
              <a:rPr lang="en-US" altLang="en-US"/>
              <a:t>Hydrogen fuel cells</a:t>
            </a:r>
          </a:p>
        </p:txBody>
      </p:sp>
      <p:pic>
        <p:nvPicPr>
          <p:cNvPr id="82950" name="Picture 6" descr="21_00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9624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5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536575"/>
          </a:xfrm>
        </p:spPr>
        <p:txBody>
          <a:bodyPr/>
          <a:lstStyle/>
          <a:p>
            <a:r>
              <a:rPr lang="en-US" altLang="en-US"/>
              <a:t>Location is a drawback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2355850"/>
          </a:xfrm>
        </p:spPr>
        <p:txBody>
          <a:bodyPr/>
          <a:lstStyle/>
          <a:p>
            <a:r>
              <a:rPr lang="en-US" altLang="en-US"/>
              <a:t>Not all regions are sunny enough to provide enough power, with current technology</a:t>
            </a:r>
          </a:p>
          <a:p>
            <a:pPr lvl="1"/>
            <a:r>
              <a:rPr lang="en-US" altLang="en-US"/>
              <a:t>Daily and seasonal variation also poses problems</a:t>
            </a:r>
          </a:p>
          <a:p>
            <a:pPr lvl="1"/>
            <a:endParaRPr lang="en-US" altLang="en-US"/>
          </a:p>
        </p:txBody>
      </p:sp>
      <p:pic>
        <p:nvPicPr>
          <p:cNvPr id="41991" name="Picture 7" descr="2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267200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3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 is a drawback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7838"/>
            <a:ext cx="4191000" cy="4276725"/>
          </a:xfrm>
        </p:spPr>
        <p:txBody>
          <a:bodyPr/>
          <a:lstStyle/>
          <a:p>
            <a:r>
              <a:rPr lang="en-US" altLang="en-US"/>
              <a:t>Up-front costs are high and solar power remains the most expensive way to produce electricity</a:t>
            </a:r>
          </a:p>
          <a:p>
            <a:pPr lvl="1"/>
            <a:r>
              <a:rPr lang="en-US" altLang="en-US"/>
              <a:t>The government has subsidized fossil fuels and nuclear energy at the expense of solar energy</a:t>
            </a:r>
          </a:p>
          <a:p>
            <a:endParaRPr lang="en-US" altLang="en-US"/>
          </a:p>
        </p:txBody>
      </p:sp>
      <p:pic>
        <p:nvPicPr>
          <p:cNvPr id="93188" name="Picture 4" descr="21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38513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4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has long been used for energy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671638"/>
            <a:ext cx="8788400" cy="3851275"/>
          </a:xfrm>
        </p:spPr>
        <p:txBody>
          <a:bodyPr/>
          <a:lstStyle/>
          <a:p>
            <a:r>
              <a:rPr lang="en-US" altLang="en-US" b="1"/>
              <a:t>Wind turbines</a:t>
            </a:r>
            <a:r>
              <a:rPr lang="en-US" altLang="en-US"/>
              <a:t> = devices that harness power from wind</a:t>
            </a:r>
          </a:p>
          <a:p>
            <a:r>
              <a:rPr lang="en-US" altLang="en-US"/>
              <a:t>Windmills have been used for 800 years to pump water</a:t>
            </a:r>
          </a:p>
          <a:p>
            <a:r>
              <a:rPr lang="en-US" altLang="en-US"/>
              <a:t>The first windmill to generate electricity was built in the late 1800s</a:t>
            </a:r>
          </a:p>
          <a:p>
            <a:r>
              <a:rPr lang="en-US" altLang="en-US"/>
              <a:t>After the 1973 oil embargo, governments funded research and development</a:t>
            </a:r>
          </a:p>
          <a:p>
            <a:r>
              <a:rPr lang="en-US" altLang="en-US"/>
              <a:t>Today, wind power produces electricity for the same price as conventional sources </a:t>
            </a:r>
          </a:p>
        </p:txBody>
      </p:sp>
    </p:spTree>
    <p:extLst>
      <p:ext uri="{BB962C8B-B14F-4D97-AF65-F5344CB8AC3E}">
        <p14:creationId xmlns:p14="http://schemas.microsoft.com/office/powerpoint/2010/main" val="362452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073150"/>
          </a:xfrm>
        </p:spPr>
        <p:txBody>
          <a:bodyPr/>
          <a:lstStyle/>
          <a:p>
            <a:r>
              <a:rPr lang="en-US" altLang="en-US"/>
              <a:t>Modern wind turbines convert kinetic energy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2830513"/>
          </a:xfrm>
        </p:spPr>
        <p:txBody>
          <a:bodyPr/>
          <a:lstStyle/>
          <a:p>
            <a:r>
              <a:rPr lang="en-US" altLang="en-US" sz="2400"/>
              <a:t>Wind blowing into a turbine turns the blades of the rotor, which rotate machinery inside a compartment (</a:t>
            </a:r>
            <a:r>
              <a:rPr lang="en-US" altLang="en-US" sz="2400" b="1"/>
              <a:t>nacelle</a:t>
            </a:r>
            <a:r>
              <a:rPr lang="en-US" altLang="en-US" sz="2400"/>
              <a:t>) on top of a tall tower</a:t>
            </a:r>
          </a:p>
          <a:p>
            <a:r>
              <a:rPr lang="en-US" altLang="en-US" sz="2400"/>
              <a:t>Towers are 40 - 100 m (131 - 328 ft) tall</a:t>
            </a:r>
          </a:p>
          <a:p>
            <a:pPr lvl="1"/>
            <a:r>
              <a:rPr lang="en-US" altLang="en-US" sz="2400"/>
              <a:t>Higher is better to minimize turbulence and maximize wind speed</a:t>
            </a:r>
          </a:p>
          <a:p>
            <a:endParaRPr lang="en-US" altLang="en-US" sz="2400"/>
          </a:p>
        </p:txBody>
      </p:sp>
      <p:pic>
        <p:nvPicPr>
          <p:cNvPr id="95238" name="Picture 6" descr="21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25780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farms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788400" cy="2911475"/>
          </a:xfrm>
        </p:spPr>
        <p:txBody>
          <a:bodyPr/>
          <a:lstStyle/>
          <a:p>
            <a:r>
              <a:rPr lang="en-US" altLang="en-US" b="1"/>
              <a:t>Wind farms</a:t>
            </a:r>
            <a:r>
              <a:rPr lang="en-US" altLang="en-US"/>
              <a:t> = turbines erected in groups of up to hundreds of turbines</a:t>
            </a:r>
          </a:p>
          <a:p>
            <a:r>
              <a:rPr lang="en-US" altLang="en-US"/>
              <a:t>Turbines harness wind as efficiently as possible</a:t>
            </a:r>
          </a:p>
          <a:p>
            <a:pPr lvl="1"/>
            <a:r>
              <a:rPr lang="en-US" altLang="en-US"/>
              <a:t>Different turbines turn at different speeds</a:t>
            </a:r>
          </a:p>
          <a:p>
            <a:pPr lvl="1"/>
            <a:r>
              <a:rPr lang="en-US" altLang="en-US"/>
              <a:t>Slight increases in wind velocity yield significant power output</a:t>
            </a:r>
          </a:p>
        </p:txBody>
      </p:sp>
    </p:spTree>
    <p:extLst>
      <p:ext uri="{BB962C8B-B14F-4D97-AF65-F5344CB8AC3E}">
        <p14:creationId xmlns:p14="http://schemas.microsoft.com/office/powerpoint/2010/main" val="152653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is the fastest-growing energy sector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217738"/>
            <a:ext cx="4724400" cy="3487737"/>
          </a:xfrm>
        </p:spPr>
        <p:txBody>
          <a:bodyPr/>
          <a:lstStyle/>
          <a:p>
            <a:r>
              <a:rPr lang="en-US" altLang="en-US" sz="2400"/>
              <a:t>Wind power grew 25% per year globally between 2000 and 2005</a:t>
            </a:r>
          </a:p>
          <a:p>
            <a:pPr lvl="1"/>
            <a:r>
              <a:rPr lang="en-US" altLang="en-US" sz="2400"/>
              <a:t>Five nations account for 80% of the world’s wind power</a:t>
            </a:r>
          </a:p>
          <a:p>
            <a:r>
              <a:rPr lang="en-US" altLang="en-US" sz="2400"/>
              <a:t>California and Texas produce the most wind power in the U.S.</a:t>
            </a:r>
          </a:p>
          <a:p>
            <a:pPr lvl="1"/>
            <a:r>
              <a:rPr lang="en-US" altLang="en-US" sz="2400"/>
              <a:t>Wind power could be expanded to meet the electrical needs of the entire U.S.</a:t>
            </a:r>
          </a:p>
        </p:txBody>
      </p:sp>
      <p:pic>
        <p:nvPicPr>
          <p:cNvPr id="97285" name="Picture 5" descr="2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03847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8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6575"/>
          </a:xfrm>
        </p:spPr>
        <p:txBody>
          <a:bodyPr/>
          <a:lstStyle/>
          <a:p>
            <a:r>
              <a:rPr lang="en-US" altLang="en-US"/>
              <a:t>Offshore sites can be promising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/>
          </a:bodyPr>
          <a:lstStyle/>
          <a:p>
            <a:pPr marL="547688" indent="-411163"/>
            <a:r>
              <a:rPr lang="en-US" altLang="en-US" sz="2400"/>
              <a:t>Wind speeds are 20% greater over water than over land</a:t>
            </a:r>
          </a:p>
          <a:p>
            <a:pPr marL="547688" indent="-411163"/>
            <a:r>
              <a:rPr lang="en-US" altLang="en-US" sz="2400"/>
              <a:t>There is less air turbulence over water than land </a:t>
            </a:r>
          </a:p>
          <a:p>
            <a:pPr marL="547688" indent="-411163"/>
            <a:r>
              <a:rPr lang="en-US" altLang="en-US" sz="2400"/>
              <a:t>Costs to erect and maintain turbines in water are higher, but the stronger, less turbulent winds produce more power and make offshore wind more profitable </a:t>
            </a:r>
          </a:p>
          <a:p>
            <a:pPr marL="547688" indent="-411163"/>
            <a:r>
              <a:rPr lang="en-US" altLang="en-US" sz="2400"/>
              <a:t>Currently, turbines are limited to shallow water</a:t>
            </a:r>
            <a:endParaRPr lang="en-US" altLang="en-US"/>
          </a:p>
          <a:p>
            <a:pPr marL="547688" indent="-411163">
              <a:buFont typeface="Times New Roman" pitchFamily="18" charset="0"/>
              <a:buNone/>
            </a:pPr>
            <a:endParaRPr lang="en-US" altLang="en-US" sz="2400"/>
          </a:p>
        </p:txBody>
      </p:sp>
      <p:pic>
        <p:nvPicPr>
          <p:cNvPr id="44038" name="Picture 6" descr="21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36576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1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power has many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/>
          </a:bodyPr>
          <a:lstStyle/>
          <a:p>
            <a:pPr marL="547688" indent="-411163">
              <a:lnSpc>
                <a:spcPct val="80000"/>
              </a:lnSpc>
            </a:pPr>
            <a:r>
              <a:rPr lang="en-US" altLang="en-US" sz="2400"/>
              <a:t>Wind produces no emissions once installed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It prevents the release of CO</a:t>
            </a:r>
            <a:r>
              <a:rPr lang="en-US" altLang="en-US" sz="2400" baseline="-25000"/>
              <a:t>2</a:t>
            </a:r>
            <a:endParaRPr lang="en-US" altLang="en-US" sz="2400"/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It is more efficient than conventional power sources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Turbines also use less water than conventional power plants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Farmers and ranchers can lease their land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Produces extra revenue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Landowners can still use their land for other uses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Advancing technology is also driving down the cost of wind farm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83021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power has some downsides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anchor="t">
            <a:normAutofit/>
          </a:bodyPr>
          <a:lstStyle/>
          <a:p>
            <a:pPr marL="547688" indent="-411163">
              <a:lnSpc>
                <a:spcPct val="80000"/>
              </a:lnSpc>
            </a:pPr>
            <a:r>
              <a:rPr lang="en-US" altLang="en-US" sz="2400"/>
              <a:t>We have no control over when wind will occur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Causes major limitations in relying on it for electricity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Companies have to invest a lot of research before building a costly wind farm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Good wind sources are not always near population centers that need energy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When wind farms are proposed near population centers, local residents often oppose them  </a:t>
            </a:r>
          </a:p>
          <a:p>
            <a:pPr marL="547688" indent="-411163">
              <a:lnSpc>
                <a:spcPct val="80000"/>
              </a:lnSpc>
            </a:pPr>
            <a:r>
              <a:rPr lang="en-US" altLang="en-US" sz="2400"/>
              <a:t>Wind turbines also pose a threat to birds and bats, which can be killed when they fly into rotating blades</a:t>
            </a:r>
            <a:r>
              <a:rPr lang="en-US" altLang="en-US" sz="21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246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6575"/>
          </a:xfrm>
        </p:spPr>
        <p:txBody>
          <a:bodyPr/>
          <a:lstStyle/>
          <a:p>
            <a:r>
              <a:rPr lang="en-US" altLang="en-US"/>
              <a:t>U.S. wind-generating capacity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59375"/>
            <a:ext cx="7620000" cy="80486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en-US" sz="2400" i="1"/>
              <a:t>Wind's capacity to generate power varies according to wind speed</a:t>
            </a:r>
            <a:r>
              <a:rPr lang="en-US" altLang="en-US"/>
              <a:t> </a:t>
            </a:r>
          </a:p>
        </p:txBody>
      </p:sp>
      <p:pic>
        <p:nvPicPr>
          <p:cNvPr id="102407" name="Picture 7" descr="21_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4188"/>
            <a:ext cx="3886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21_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862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9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304800" y="187325"/>
            <a:ext cx="8685213" cy="1165225"/>
          </a:xfrm>
        </p:spPr>
        <p:txBody>
          <a:bodyPr lIns="91440" tIns="45720" rIns="91440" bIns="45720" anchor="ctr"/>
          <a:lstStyle/>
          <a:p>
            <a:r>
              <a:rPr lang="en-US" altLang="en-US"/>
              <a:t>Central Case:  Iceland moves toward a hydrogen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5105400" cy="4144963"/>
          </a:xfrm>
        </p:spPr>
        <p:txBody>
          <a:bodyPr anchor="t">
            <a:normAutofit/>
          </a:bodyPr>
          <a:lstStyle/>
          <a:p>
            <a:r>
              <a:rPr lang="en-US" altLang="en-US" sz="2400"/>
              <a:t>Iceland aims to convert to an economy based completely on renewable energy  </a:t>
            </a:r>
          </a:p>
          <a:p>
            <a:r>
              <a:rPr lang="en-US" altLang="en-US" sz="2400"/>
              <a:t>Iceland has excellent sources of geothermal energy and hydropower  </a:t>
            </a:r>
          </a:p>
          <a:p>
            <a:r>
              <a:rPr lang="en-US" altLang="en-US" sz="2400"/>
              <a:t>It also uses imported fossil fuels</a:t>
            </a:r>
          </a:p>
          <a:p>
            <a:r>
              <a:rPr lang="en-US" altLang="en-US" sz="2400"/>
              <a:t>By setting an example, and getting a head start, leaders hope to make Iceland the “Kuwait of the North” and get rich by exporting hydrogen fuel</a:t>
            </a:r>
            <a:endParaRPr lang="en-US" altLang="en-US" sz="2400" b="1"/>
          </a:p>
        </p:txBody>
      </p:sp>
      <p:pic>
        <p:nvPicPr>
          <p:cNvPr id="72709" name="Picture 5" descr="21_00-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575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9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6575"/>
          </a:xfrm>
        </p:spPr>
        <p:txBody>
          <a:bodyPr/>
          <a:lstStyle/>
          <a:p>
            <a:r>
              <a:rPr lang="en-US" altLang="en-US"/>
              <a:t>Geothermal energy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68450"/>
            <a:ext cx="7772400" cy="2976563"/>
          </a:xfrm>
        </p:spPr>
        <p:txBody>
          <a:bodyPr/>
          <a:lstStyle/>
          <a:p>
            <a:r>
              <a:rPr lang="en-US" altLang="en-US" sz="2400"/>
              <a:t>Renewable energy that does not originate from the Sun</a:t>
            </a:r>
          </a:p>
          <a:p>
            <a:pPr lvl="1"/>
            <a:r>
              <a:rPr lang="en-US" altLang="en-US" sz="2400"/>
              <a:t>It is generated from deep within the Earth</a:t>
            </a:r>
          </a:p>
          <a:p>
            <a:r>
              <a:rPr lang="en-US" altLang="en-US" sz="2400"/>
              <a:t>Radioactive decay of elements under extremely high pressures deep inside the planet generates heat</a:t>
            </a:r>
          </a:p>
          <a:p>
            <a:pPr lvl="1"/>
            <a:r>
              <a:rPr lang="en-US" altLang="en-US" sz="2400"/>
              <a:t>This heat rises through magma, fissures, and cracks</a:t>
            </a:r>
          </a:p>
          <a:p>
            <a:r>
              <a:rPr lang="en-US" altLang="en-US" sz="2400"/>
              <a:t>Geothermal power plants use heated water and steam for direct heating and generating electricity</a:t>
            </a:r>
          </a:p>
        </p:txBody>
      </p:sp>
    </p:spTree>
    <p:extLst>
      <p:ext uri="{BB962C8B-B14F-4D97-AF65-F5344CB8AC3E}">
        <p14:creationId xmlns:p14="http://schemas.microsoft.com/office/powerpoint/2010/main" val="2305928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6575"/>
          </a:xfrm>
        </p:spPr>
        <p:txBody>
          <a:bodyPr/>
          <a:lstStyle/>
          <a:p>
            <a:r>
              <a:rPr lang="en-US" altLang="en-US"/>
              <a:t>The origins of geothermal energy</a:t>
            </a:r>
          </a:p>
        </p:txBody>
      </p:sp>
      <p:pic>
        <p:nvPicPr>
          <p:cNvPr id="103431" name="Picture 7" descr="21_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66294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21_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8194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Geothermal energy is renewable in principle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88400" cy="3295650"/>
          </a:xfrm>
        </p:spPr>
        <p:txBody>
          <a:bodyPr/>
          <a:lstStyle/>
          <a:p>
            <a:r>
              <a:rPr lang="en-US" altLang="en-US"/>
              <a:t>But if a geothermal plant uses heated water faster than groundwater is recharged, the plant will run out of water</a:t>
            </a:r>
          </a:p>
          <a:p>
            <a:pPr lvl="1"/>
            <a:r>
              <a:rPr lang="en-US" altLang="en-US"/>
              <a:t>Operators have begun injecting municipal wastewater into the ground to replenish the supply</a:t>
            </a:r>
          </a:p>
          <a:p>
            <a:r>
              <a:rPr lang="en-US" altLang="en-US"/>
              <a:t>Patterns of geothermal activity shift naturally</a:t>
            </a:r>
          </a:p>
          <a:p>
            <a:pPr lvl="1"/>
            <a:r>
              <a:rPr lang="en-US" altLang="en-US"/>
              <a:t>An area that produces hot groundwater now may not always do so</a:t>
            </a:r>
          </a:p>
        </p:txBody>
      </p:sp>
    </p:spTree>
    <p:extLst>
      <p:ext uri="{BB962C8B-B14F-4D97-AF65-F5344CB8AC3E}">
        <p14:creationId xmlns:p14="http://schemas.microsoft.com/office/powerpoint/2010/main" val="286862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73150"/>
          </a:xfrm>
        </p:spPr>
        <p:txBody>
          <a:bodyPr/>
          <a:lstStyle/>
          <a:p>
            <a:r>
              <a:rPr lang="en-US" altLang="en-US"/>
              <a:t>Geothermal energy produces heat and electricity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16138"/>
            <a:ext cx="7772400" cy="3386137"/>
          </a:xfrm>
        </p:spPr>
        <p:txBody>
          <a:bodyPr/>
          <a:lstStyle/>
          <a:p>
            <a:r>
              <a:rPr lang="en-US" altLang="en-US" sz="2400"/>
              <a:t>Most often wells are drilled hundreds or thousands of meters toward heated groundwater</a:t>
            </a:r>
          </a:p>
          <a:p>
            <a:pPr lvl="1"/>
            <a:r>
              <a:rPr lang="en-US" altLang="en-US" sz="2400"/>
              <a:t>Water at temperatures of 150 – 370 degrees Celsius is brought to the surface and converted to steam, which turns turbines that generate electricity</a:t>
            </a:r>
          </a:p>
          <a:p>
            <a:r>
              <a:rPr lang="en-US" altLang="en-US" sz="2400"/>
              <a:t>Hot groundwater can be used directly to heat buildings</a:t>
            </a:r>
          </a:p>
          <a:p>
            <a:pPr lvl="1"/>
            <a:r>
              <a:rPr lang="en-US" altLang="en-US" sz="2400"/>
              <a:t>Cheap and efficient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89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073150"/>
          </a:xfrm>
        </p:spPr>
        <p:txBody>
          <a:bodyPr/>
          <a:lstStyle/>
          <a:p>
            <a:r>
              <a:rPr lang="en-US" altLang="en-US"/>
              <a:t>Geothermal energy is greatest in the U.S. west</a:t>
            </a:r>
          </a:p>
        </p:txBody>
      </p:sp>
      <p:pic>
        <p:nvPicPr>
          <p:cNvPr id="107525" name="Picture 5" descr="21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9436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5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Heat pumps are highly efficient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788400" cy="3679825"/>
          </a:xfrm>
        </p:spPr>
        <p:txBody>
          <a:bodyPr/>
          <a:lstStyle/>
          <a:p>
            <a:r>
              <a:rPr lang="en-US" altLang="en-US"/>
              <a:t>Geothermal ground source heat pumps (GSHPs) use thermal energy from near-surface sources of earth and water</a:t>
            </a:r>
          </a:p>
          <a:p>
            <a:pPr lvl="1"/>
            <a:r>
              <a:rPr lang="en-US" altLang="en-US"/>
              <a:t>The pumps heat buildings in the winter by transferring heat from the ground into buildings</a:t>
            </a:r>
          </a:p>
          <a:p>
            <a:pPr lvl="1"/>
            <a:r>
              <a:rPr lang="en-US" altLang="en-US"/>
              <a:t>In the summer, heat is transferred through underground pipes from the building into the ground</a:t>
            </a:r>
          </a:p>
          <a:p>
            <a:pPr lvl="1"/>
            <a:r>
              <a:rPr lang="en-US" altLang="en-US"/>
              <a:t>Highly efficient, because heat is simply moved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802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geothermal power is growing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88400" cy="3851275"/>
          </a:xfrm>
        </p:spPr>
        <p:txBody>
          <a:bodyPr/>
          <a:lstStyle/>
          <a:p>
            <a:r>
              <a:rPr lang="en-US" altLang="en-US"/>
              <a:t>Currently, geothermal energy provides less than 0.5% of the total energy used worldwide</a:t>
            </a:r>
          </a:p>
          <a:p>
            <a:pPr lvl="1"/>
            <a:r>
              <a:rPr lang="en-US" altLang="en-US"/>
              <a:t>It provides more power than solar and wind combined</a:t>
            </a:r>
          </a:p>
          <a:p>
            <a:pPr lvl="1"/>
            <a:r>
              <a:rPr lang="en-US" altLang="en-US"/>
              <a:t>But, much less than hydropower and biomass</a:t>
            </a:r>
          </a:p>
          <a:p>
            <a:r>
              <a:rPr lang="en-US" altLang="en-US"/>
              <a:t>Geothermal energy in the U.S. provides enough power to supply electricity to more than 4 million people</a:t>
            </a:r>
          </a:p>
          <a:p>
            <a:r>
              <a:rPr lang="en-US" altLang="en-US"/>
              <a:t>The U.S., Japan, and China lead the world in geothermal power use</a:t>
            </a:r>
          </a:p>
        </p:txBody>
      </p:sp>
    </p:spTree>
    <p:extLst>
      <p:ext uri="{BB962C8B-B14F-4D97-AF65-F5344CB8AC3E}">
        <p14:creationId xmlns:p14="http://schemas.microsoft.com/office/powerpoint/2010/main" val="2928746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Geothermal power has benefits and limits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500188"/>
            <a:ext cx="8788400" cy="4194175"/>
          </a:xfrm>
        </p:spPr>
        <p:txBody>
          <a:bodyPr/>
          <a:lstStyle/>
          <a:p>
            <a:r>
              <a:rPr lang="en-US" altLang="en-US"/>
              <a:t>Benefits:</a:t>
            </a:r>
          </a:p>
          <a:p>
            <a:pPr lvl="1"/>
            <a:r>
              <a:rPr lang="en-US" altLang="en-US"/>
              <a:t>Reduces emissions</a:t>
            </a:r>
          </a:p>
          <a:p>
            <a:pPr lvl="1"/>
            <a:r>
              <a:rPr lang="en-US" altLang="en-US"/>
              <a:t>It does emit very small amounts of gases </a:t>
            </a:r>
          </a:p>
          <a:p>
            <a:r>
              <a:rPr lang="en-US" altLang="en-US"/>
              <a:t>Limitations:</a:t>
            </a:r>
          </a:p>
          <a:p>
            <a:pPr lvl="1"/>
            <a:r>
              <a:rPr lang="en-US" altLang="en-US"/>
              <a:t>May not be sustainable</a:t>
            </a:r>
          </a:p>
          <a:p>
            <a:pPr lvl="1"/>
            <a:r>
              <a:rPr lang="en-US" altLang="en-US"/>
              <a:t>Water is laced with salts and minerals that corrode equipment and pollute the air</a:t>
            </a:r>
          </a:p>
          <a:p>
            <a:pPr lvl="1"/>
            <a:r>
              <a:rPr lang="en-US" altLang="en-US"/>
              <a:t>Limited to areas where the energy can be trapped</a:t>
            </a:r>
          </a:p>
        </p:txBody>
      </p:sp>
    </p:spTree>
    <p:extLst>
      <p:ext uri="{BB962C8B-B14F-4D97-AF65-F5344CB8AC3E}">
        <p14:creationId xmlns:p14="http://schemas.microsoft.com/office/powerpoint/2010/main" val="379603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536575"/>
          </a:xfrm>
        </p:spPr>
        <p:txBody>
          <a:bodyPr/>
          <a:lstStyle/>
          <a:p>
            <a:r>
              <a:rPr lang="en-US" altLang="en-US"/>
              <a:t>We can harness energy from the oceans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4038"/>
            <a:ext cx="7772400" cy="3689350"/>
          </a:xfrm>
        </p:spPr>
        <p:txBody>
          <a:bodyPr/>
          <a:lstStyle/>
          <a:p>
            <a:r>
              <a:rPr lang="en-US" altLang="en-US" sz="2400"/>
              <a:t>Scientists are devising ways to use kinetic energy from the natural motion of ocean water to generate electrical power</a:t>
            </a:r>
          </a:p>
          <a:p>
            <a:r>
              <a:rPr lang="en-US" altLang="en-US" sz="2400"/>
              <a:t>The rising and falling of ocean tides twice each day throughout the world moves large amounts of water </a:t>
            </a:r>
          </a:p>
          <a:p>
            <a:pPr lvl="1"/>
            <a:r>
              <a:rPr lang="en-US" altLang="en-US" sz="2400"/>
              <a:t>Differences in height between low and high tides are especially great in long narrow bays </a:t>
            </a:r>
          </a:p>
          <a:p>
            <a:pPr lvl="1"/>
            <a:r>
              <a:rPr lang="en-US" altLang="en-US" sz="2400"/>
              <a:t>These areas are best for harnessing </a:t>
            </a:r>
            <a:r>
              <a:rPr lang="en-US" altLang="en-US" sz="2400" b="1"/>
              <a:t>tidal energy </a:t>
            </a:r>
            <a:r>
              <a:rPr lang="en-US" altLang="en-US" sz="2400"/>
              <a:t>by erecting dams across the outlets of tidal basins</a:t>
            </a:r>
            <a:r>
              <a:rPr lang="en-US" altLang="en-US"/>
              <a:t>  </a:t>
            </a:r>
          </a:p>
          <a:p>
            <a:pPr>
              <a:buFont typeface="Times New Roman" pitchFamily="18" charset="0"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42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36575"/>
          </a:xfrm>
        </p:spPr>
        <p:txBody>
          <a:bodyPr/>
          <a:lstStyle/>
          <a:p>
            <a:r>
              <a:rPr lang="en-US" altLang="en-US"/>
              <a:t>Energy can be extracted from tidal movement</a:t>
            </a:r>
          </a:p>
        </p:txBody>
      </p:sp>
      <p:pic>
        <p:nvPicPr>
          <p:cNvPr id="110597" name="Picture 5" descr="21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4008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>
          <a:xfrm>
            <a:off x="268288" y="46038"/>
            <a:ext cx="8685212" cy="628650"/>
          </a:xfrm>
        </p:spPr>
        <p:txBody>
          <a:bodyPr lIns="91440" tIns="45720" rIns="91440" bIns="45720" anchor="ctr"/>
          <a:lstStyle/>
          <a:p>
            <a:r>
              <a:rPr lang="en-US" altLang="en-US"/>
              <a:t>“New” renewable energy sources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229600" cy="5346700"/>
          </a:xfrm>
        </p:spPr>
        <p:txBody>
          <a:bodyPr anchor="t"/>
          <a:lstStyle/>
          <a:p>
            <a:r>
              <a:rPr lang="en-US" altLang="en-US"/>
              <a:t>“New” renewables are a group of alternative energy sources that include</a:t>
            </a:r>
          </a:p>
          <a:p>
            <a:pPr lvl="1"/>
            <a:r>
              <a:rPr lang="en-US" altLang="en-US"/>
              <a:t>Energy from the Sun, wind, geothermal heat, and movement of the ocean water  </a:t>
            </a:r>
          </a:p>
          <a:p>
            <a:r>
              <a:rPr lang="en-US" altLang="en-US"/>
              <a:t>They are commonly referred to as “new” because:</a:t>
            </a:r>
          </a:p>
          <a:p>
            <a:pPr lvl="1"/>
            <a:r>
              <a:rPr lang="en-US" altLang="en-US"/>
              <a:t>They are not yet used on a wide scale </a:t>
            </a:r>
          </a:p>
          <a:p>
            <a:pPr lvl="1"/>
            <a:r>
              <a:rPr lang="en-US" altLang="en-US"/>
              <a:t>Their technologies are still in a rapid phase of development </a:t>
            </a:r>
          </a:p>
          <a:p>
            <a:pPr lvl="1"/>
            <a:r>
              <a:rPr lang="en-US" altLang="en-US"/>
              <a:t>They will play a much larger role in our energy use in the future 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06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6575"/>
          </a:xfrm>
        </p:spPr>
        <p:txBody>
          <a:bodyPr/>
          <a:lstStyle/>
          <a:p>
            <a:r>
              <a:rPr lang="en-US" altLang="en-US"/>
              <a:t>Wave energy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3962400"/>
          </a:xfrm>
        </p:spPr>
        <p:txBody>
          <a:bodyPr/>
          <a:lstStyle/>
          <a:p>
            <a:r>
              <a:rPr lang="en-US" altLang="en-US" sz="2400"/>
              <a:t>Can be developed at a greater variety of sites than tidal energy </a:t>
            </a:r>
          </a:p>
          <a:p>
            <a:r>
              <a:rPr lang="en-US" altLang="en-US" sz="2400"/>
              <a:t>The motion of wind-driven waves at the ocean’s surface is harnessed and converted from mechanical energy into electricity </a:t>
            </a:r>
          </a:p>
          <a:p>
            <a:r>
              <a:rPr lang="en-US" altLang="en-US" sz="2400"/>
              <a:t>Many designs exist, but few are adequately tested   </a:t>
            </a:r>
          </a:p>
          <a:p>
            <a:r>
              <a:rPr lang="en-US" altLang="en-US" sz="2400"/>
              <a:t>Some designs are for offshore facilities and involve floating devices that move up and down the waves  </a:t>
            </a:r>
          </a:p>
          <a:p>
            <a:pPr lvl="1"/>
            <a:r>
              <a:rPr lang="en-US" altLang="en-US" sz="2400"/>
              <a:t>Wave energy is greater at deep ocean sites, but transmitting electricity to shore is very expensive </a:t>
            </a:r>
          </a:p>
        </p:txBody>
      </p:sp>
    </p:spTree>
    <p:extLst>
      <p:ext uri="{BB962C8B-B14F-4D97-AF65-F5344CB8AC3E}">
        <p14:creationId xmlns:p14="http://schemas.microsoft.com/office/powerpoint/2010/main" val="9162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6575"/>
          </a:xfrm>
        </p:spPr>
        <p:txBody>
          <a:bodyPr/>
          <a:lstStyle/>
          <a:p>
            <a:r>
              <a:rPr lang="en-US" altLang="en-US"/>
              <a:t>Coastal onshore facilities</a:t>
            </a:r>
          </a:p>
        </p:txBody>
      </p:sp>
      <p:pic>
        <p:nvPicPr>
          <p:cNvPr id="111621" name="Picture 5" descr="21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6908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5600"/>
            <a:ext cx="6019800" cy="4291013"/>
          </a:xfrm>
        </p:spPr>
        <p:txBody>
          <a:bodyPr/>
          <a:lstStyle/>
          <a:p>
            <a:r>
              <a:rPr lang="en-US" altLang="en-US" sz="2400"/>
              <a:t>Waves are directed into narrow channels and elevated reservoirs; electricity is generated when water flows out </a:t>
            </a:r>
          </a:p>
          <a:p>
            <a:r>
              <a:rPr lang="en-US" altLang="en-US" sz="2400"/>
              <a:t>Another design uses rising and falling waves to push air in and out of chambers, turning turbines to generate electricity  </a:t>
            </a:r>
          </a:p>
          <a:p>
            <a:pPr lvl="1"/>
            <a:r>
              <a:rPr lang="en-US" altLang="en-US" sz="2400"/>
              <a:t>No commercial wave energy facilities are operating</a:t>
            </a:r>
          </a:p>
          <a:p>
            <a:r>
              <a:rPr lang="en-US" altLang="en-US" sz="2400"/>
              <a:t>A third design uses the motion of ocean currents, such as the Gulf Stream</a:t>
            </a:r>
          </a:p>
          <a:p>
            <a:pPr lvl="1"/>
            <a:r>
              <a:rPr lang="en-US" altLang="en-US" sz="2400"/>
              <a:t>Currently being tested in Europe</a:t>
            </a:r>
          </a:p>
        </p:txBody>
      </p:sp>
    </p:spTree>
    <p:extLst>
      <p:ext uri="{BB962C8B-B14F-4D97-AF65-F5344CB8AC3E}">
        <p14:creationId xmlns:p14="http://schemas.microsoft.com/office/powerpoint/2010/main" val="2776102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ocean stores thermal energy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9063"/>
            <a:ext cx="7772400" cy="4765675"/>
          </a:xfrm>
        </p:spPr>
        <p:txBody>
          <a:bodyPr/>
          <a:lstStyle/>
          <a:p>
            <a:r>
              <a:rPr lang="en-US" altLang="en-US" sz="2400"/>
              <a:t>Each day, the tropical oceans absorb an amount of solar radiation equal to the heat content of 250 billion barrels of oil</a:t>
            </a:r>
          </a:p>
          <a:p>
            <a:r>
              <a:rPr lang="en-US" altLang="en-US" sz="2400"/>
              <a:t>The ocean’s surface is warmer than deep water</a:t>
            </a:r>
          </a:p>
          <a:p>
            <a:pPr lvl="1"/>
            <a:r>
              <a:rPr lang="en-US" altLang="en-US" sz="2400" b="1"/>
              <a:t>Ocean thermal energy conversion (OTEC)</a:t>
            </a:r>
            <a:r>
              <a:rPr lang="en-US" altLang="en-US" sz="2400"/>
              <a:t> is based on this gradient in temperature</a:t>
            </a:r>
          </a:p>
          <a:p>
            <a:pPr lvl="1"/>
            <a:r>
              <a:rPr lang="en-US" altLang="en-US" sz="2400"/>
              <a:t>Closed cycle approach = warm surface water evaporates chemicals, which spin turbines</a:t>
            </a:r>
          </a:p>
          <a:p>
            <a:pPr lvl="1"/>
            <a:r>
              <a:rPr lang="en-US" altLang="en-US" sz="2400"/>
              <a:t>Open cycle approach = warm surface water is evaporated in a vacuum and its steam turns turbines</a:t>
            </a:r>
          </a:p>
          <a:p>
            <a:pPr lvl="1"/>
            <a:r>
              <a:rPr lang="en-US" altLang="en-US" sz="2400"/>
              <a:t>Costs remain high and no facility is commercially operational</a:t>
            </a:r>
          </a:p>
        </p:txBody>
      </p:sp>
    </p:spTree>
    <p:extLst>
      <p:ext uri="{BB962C8B-B14F-4D97-AF65-F5344CB8AC3E}">
        <p14:creationId xmlns:p14="http://schemas.microsoft.com/office/powerpoint/2010/main" val="2119713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6575"/>
          </a:xfrm>
        </p:spPr>
        <p:txBody>
          <a:bodyPr/>
          <a:lstStyle/>
          <a:p>
            <a:r>
              <a:rPr lang="en-US" altLang="en-US"/>
              <a:t>A hydrogen economy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7188"/>
            <a:ext cx="7772400" cy="3679825"/>
          </a:xfrm>
        </p:spPr>
        <p:txBody>
          <a:bodyPr/>
          <a:lstStyle/>
          <a:p>
            <a:r>
              <a:rPr lang="en-US" altLang="en-US"/>
              <a:t>The development of fuel cells and hydrogen fuel shows promise to store energy in considerable quantities</a:t>
            </a:r>
          </a:p>
          <a:p>
            <a:pPr lvl="1"/>
            <a:r>
              <a:rPr lang="en-US" altLang="en-US"/>
              <a:t>To produce clean, efficient electricity</a:t>
            </a:r>
          </a:p>
          <a:p>
            <a:r>
              <a:rPr lang="en-US" altLang="en-US"/>
              <a:t>A hydrogen economy would provide a clean, safe, and efficient energy system</a:t>
            </a:r>
          </a:p>
          <a:p>
            <a:pPr lvl="1"/>
            <a:r>
              <a:rPr lang="en-US" altLang="en-US"/>
              <a:t>By using the world’s simplest and most abundant element as fuel</a:t>
            </a:r>
            <a:r>
              <a:rPr lang="en-US" altLang="en-US" sz="24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89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energy system based on hydrogen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772400" cy="3159125"/>
          </a:xfrm>
        </p:spPr>
        <p:txBody>
          <a:bodyPr/>
          <a:lstStyle/>
          <a:p>
            <a:r>
              <a:rPr lang="en-US" altLang="en-US" sz="2400"/>
              <a:t>Electricity generated from renewable sources could be used to produce hydrogen  </a:t>
            </a:r>
          </a:p>
          <a:p>
            <a:r>
              <a:rPr lang="en-US" altLang="en-US" sz="2400"/>
              <a:t>Vehicles, computers, cell phones, home heating, and countless other applications could be powered</a:t>
            </a:r>
          </a:p>
          <a:p>
            <a:r>
              <a:rPr lang="en-US" altLang="en-US" sz="2400"/>
              <a:t>Basing an energy system on hydrogen could alleviate dependence on foreign fuels and help fight climate change</a:t>
            </a:r>
          </a:p>
          <a:p>
            <a:r>
              <a:rPr lang="en-US" altLang="en-US" sz="2400"/>
              <a:t>Governments are funding research into hydrogen and fuel cell technology to produce vehicles that run on hydrogen</a:t>
            </a:r>
          </a:p>
        </p:txBody>
      </p:sp>
    </p:spTree>
    <p:extLst>
      <p:ext uri="{BB962C8B-B14F-4D97-AF65-F5344CB8AC3E}">
        <p14:creationId xmlns:p14="http://schemas.microsoft.com/office/powerpoint/2010/main" val="3114195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6575"/>
          </a:xfrm>
        </p:spPr>
        <p:txBody>
          <a:bodyPr/>
          <a:lstStyle/>
          <a:p>
            <a:r>
              <a:rPr lang="en-US" altLang="en-US"/>
              <a:t>A typical hydrogen fuel cell</a:t>
            </a:r>
          </a:p>
        </p:txBody>
      </p:sp>
      <p:pic>
        <p:nvPicPr>
          <p:cNvPr id="21512" name="Picture 8" descr="21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3175"/>
            <a:ext cx="6181725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hydrogen-fueled bus</a:t>
            </a:r>
          </a:p>
        </p:txBody>
      </p:sp>
      <p:pic>
        <p:nvPicPr>
          <p:cNvPr id="115716" name="Picture 4" descr="21_2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697038"/>
            <a:ext cx="7159625" cy="4398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078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6575"/>
          </a:xfrm>
        </p:spPr>
        <p:txBody>
          <a:bodyPr/>
          <a:lstStyle/>
          <a:p>
            <a:r>
              <a:rPr lang="en-US" altLang="en-US"/>
              <a:t>Production of hydrogen fuel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60563"/>
            <a:ext cx="7772400" cy="3925887"/>
          </a:xfrm>
        </p:spPr>
        <p:txBody>
          <a:bodyPr/>
          <a:lstStyle/>
          <a:p>
            <a:r>
              <a:rPr lang="en-US" altLang="en-US" sz="2400" b="1"/>
              <a:t>Electrolysis</a:t>
            </a:r>
            <a:r>
              <a:rPr lang="en-US" altLang="en-US" sz="2400"/>
              <a:t> = electricity is input to split hydrogen atoms from the oxygen atoms of water molecules:</a:t>
            </a:r>
          </a:p>
          <a:p>
            <a:pPr lvl="2"/>
            <a:endParaRPr lang="en-US" altLang="en-US" sz="2400"/>
          </a:p>
          <a:p>
            <a:pPr lvl="2"/>
            <a:r>
              <a:rPr lang="en-US" altLang="en-US" sz="2400"/>
              <a:t>2H</a:t>
            </a:r>
            <a:r>
              <a:rPr lang="en-US" altLang="en-US" sz="2400" baseline="-25000">
                <a:sym typeface="Symbol" pitchFamily="18" charset="2"/>
              </a:rPr>
              <a:t>2</a:t>
            </a:r>
            <a:r>
              <a:rPr lang="en-US" altLang="en-US" sz="2400"/>
              <a:t>O </a:t>
            </a:r>
            <a:r>
              <a:rPr lang="en-US" altLang="en-US" sz="2400">
                <a:sym typeface="Symbol" pitchFamily="18" charset="2"/>
              </a:rPr>
              <a:t> 2H</a:t>
            </a:r>
            <a:r>
              <a:rPr lang="en-US" altLang="en-US" sz="2400" baseline="-25000">
                <a:sym typeface="Symbol" pitchFamily="18" charset="2"/>
              </a:rPr>
              <a:t>2</a:t>
            </a:r>
            <a:r>
              <a:rPr lang="en-US" altLang="en-US" sz="2400">
                <a:sym typeface="Symbol" pitchFamily="18" charset="2"/>
              </a:rPr>
              <a:t> + O</a:t>
            </a:r>
            <a:r>
              <a:rPr lang="en-US" altLang="en-US" sz="2400" baseline="-25000">
                <a:sym typeface="Symbol" pitchFamily="18" charset="2"/>
              </a:rPr>
              <a:t>2</a:t>
            </a:r>
            <a:r>
              <a:rPr lang="en-US" altLang="en-US" sz="2400"/>
              <a:t> </a:t>
            </a:r>
          </a:p>
          <a:p>
            <a:pPr lvl="1"/>
            <a:endParaRPr lang="en-US" altLang="en-US" sz="2400"/>
          </a:p>
          <a:p>
            <a:pPr lvl="1"/>
            <a:r>
              <a:rPr lang="en-US" altLang="en-US" sz="2400"/>
              <a:t>Produces pure hydrogen</a:t>
            </a:r>
          </a:p>
          <a:p>
            <a:pPr lvl="1"/>
            <a:r>
              <a:rPr lang="en-US" altLang="en-US" sz="2400"/>
              <a:t>Will cause some pollution depending on the source of electricity, but less than than other processes  </a:t>
            </a:r>
          </a:p>
          <a:p>
            <a:pPr lvl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13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ways of obtaining hydrogen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23975"/>
            <a:ext cx="8788400" cy="4548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Hydrogen can also be obtained from biomass and fossil fuels, such as methane (CH</a:t>
            </a:r>
            <a:r>
              <a:rPr lang="en-US" altLang="en-US" sz="2400" baseline="-25000"/>
              <a:t>4</a:t>
            </a:r>
            <a:r>
              <a:rPr lang="en-US" altLang="en-US" sz="2400"/>
              <a:t>)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/>
              <a:t>CH</a:t>
            </a:r>
            <a:r>
              <a:rPr lang="en-US" altLang="en-US" sz="3600" baseline="-25000">
                <a:sym typeface="Symbol" pitchFamily="18" charset="2"/>
              </a:rPr>
              <a:t>4</a:t>
            </a:r>
            <a:r>
              <a:rPr lang="en-US" altLang="en-US"/>
              <a:t> + 2H</a:t>
            </a:r>
            <a:r>
              <a:rPr lang="en-US" altLang="en-US" sz="3600" baseline="-25000">
                <a:sym typeface="Symbol" pitchFamily="18" charset="2"/>
              </a:rPr>
              <a:t>2</a:t>
            </a:r>
            <a:r>
              <a:rPr lang="en-US" altLang="en-US"/>
              <a:t>O </a:t>
            </a:r>
            <a:r>
              <a:rPr lang="en-US" altLang="en-US">
                <a:sym typeface="Symbol" pitchFamily="18" charset="2"/>
              </a:rPr>
              <a:t> 4H</a:t>
            </a:r>
            <a:r>
              <a:rPr lang="en-US" altLang="en-US" sz="3600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+ CO</a:t>
            </a:r>
            <a:r>
              <a:rPr lang="en-US" altLang="en-US" sz="3600" baseline="-25000">
                <a:sym typeface="Symbol" pitchFamily="18" charset="2"/>
              </a:rPr>
              <a:t>2</a:t>
            </a:r>
            <a:endParaRPr lang="en-US" altLang="en-US">
              <a:sym typeface="Symbol" pitchFamily="18" charset="2"/>
            </a:endParaRPr>
          </a:p>
          <a:p>
            <a:pPr lvl="1">
              <a:lnSpc>
                <a:spcPct val="80000"/>
              </a:lnSpc>
              <a:buFont typeface="Times"/>
              <a:buNone/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Results in emissions of carbon-based pollution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Whether a hydrogen-based energy system is environmentally cleaner than a fossil fuel system depends on how the hydrogen is extracted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Leakage of hydrogen could deplete stratospheric ozone  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9432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6575"/>
          </a:xfrm>
        </p:spPr>
        <p:txBody>
          <a:bodyPr/>
          <a:lstStyle/>
          <a:p>
            <a:r>
              <a:rPr lang="en-US" altLang="en-US"/>
              <a:t>Fuel cells produce electricity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2911475"/>
          </a:xfrm>
        </p:spPr>
        <p:txBody>
          <a:bodyPr/>
          <a:lstStyle/>
          <a:p>
            <a:r>
              <a:rPr lang="en-US" altLang="en-US" sz="2400"/>
              <a:t>Once isolated, hydrogen gas can be used as a fuel to produce electricity within fuel cells </a:t>
            </a:r>
          </a:p>
          <a:p>
            <a:r>
              <a:rPr lang="en-US" altLang="en-US" sz="2400"/>
              <a:t>The chemical reaction involved in that fuel cell is the reverse of electrolysis </a:t>
            </a:r>
          </a:p>
          <a:p>
            <a:pPr lvl="1"/>
            <a:r>
              <a:rPr lang="en-US" altLang="en-US">
                <a:sym typeface="Symbol" pitchFamily="18" charset="2"/>
              </a:rPr>
              <a:t>2H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 + O</a:t>
            </a:r>
            <a:r>
              <a:rPr lang="en-US" altLang="en-US" baseline="-25000">
                <a:sym typeface="Symbol" pitchFamily="18" charset="2"/>
              </a:rPr>
              <a:t>2 </a:t>
            </a:r>
            <a:r>
              <a:rPr lang="en-US" altLang="en-US">
                <a:sym typeface="Symbol" pitchFamily="18" charset="2"/>
              </a:rPr>
              <a:t> </a:t>
            </a:r>
            <a:r>
              <a:rPr lang="en-US" altLang="en-US"/>
              <a:t>2H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/>
              <a:t>O</a:t>
            </a:r>
          </a:p>
          <a:p>
            <a:r>
              <a:rPr lang="en-US" altLang="en-US" sz="2400"/>
              <a:t> The movement of the hydrogen’s electrons from one electrode to the other creates electricity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63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renewables provide little of our power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2027238"/>
          </a:xfrm>
        </p:spPr>
        <p:txBody>
          <a:bodyPr/>
          <a:lstStyle/>
          <a:p>
            <a:r>
              <a:rPr lang="en-US" altLang="en-US" sz="2400"/>
              <a:t>We obtain only one half of 1 percent from the new renewable energy sources</a:t>
            </a:r>
          </a:p>
          <a:p>
            <a:pPr>
              <a:buFontTx/>
              <a:buChar char="•"/>
            </a:pPr>
            <a:r>
              <a:rPr lang="en-US" altLang="en-US" sz="2400"/>
              <a:t>Nations and regions vary in the renewable sources they use</a:t>
            </a:r>
          </a:p>
          <a:p>
            <a:pPr>
              <a:buFontTx/>
              <a:buChar char="•"/>
            </a:pPr>
            <a:r>
              <a:rPr lang="en-US" altLang="en-US" sz="2400"/>
              <a:t>In the U.S., most renewable energy comes from hydropower and biomass</a:t>
            </a:r>
          </a:p>
        </p:txBody>
      </p:sp>
      <p:pic>
        <p:nvPicPr>
          <p:cNvPr id="83973" name="Picture 5" descr="21_0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22663"/>
            <a:ext cx="33528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21_0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33775"/>
            <a:ext cx="33528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33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Hydrogen and fuel cells have many benefits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7950"/>
            <a:ext cx="7772400" cy="4406900"/>
          </a:xfrm>
        </p:spPr>
        <p:txBody>
          <a:bodyPr/>
          <a:lstStyle/>
          <a:p>
            <a:r>
              <a:rPr lang="en-US" altLang="en-US"/>
              <a:t>We will never run out; hydrogen is the most abundant element in the universe</a:t>
            </a:r>
          </a:p>
          <a:p>
            <a:r>
              <a:rPr lang="en-US" altLang="en-US"/>
              <a:t>Can be clean and nontoxic to use</a:t>
            </a:r>
          </a:p>
          <a:p>
            <a:r>
              <a:rPr lang="en-US" altLang="en-US"/>
              <a:t>May produce few greenhouse gases and other pollutants</a:t>
            </a:r>
          </a:p>
          <a:p>
            <a:r>
              <a:rPr lang="en-US" altLang="en-US"/>
              <a:t>Can be no more dangerous than gasoline in tanks</a:t>
            </a:r>
          </a:p>
          <a:p>
            <a:r>
              <a:rPr lang="en-US" altLang="en-US"/>
              <a:t>Cells are energy efficient</a:t>
            </a:r>
          </a:p>
          <a:p>
            <a:r>
              <a:rPr lang="en-US" altLang="en-US"/>
              <a:t>Fuel cells are silent and nonpolluting and won’t need to be recharged</a:t>
            </a:r>
          </a:p>
        </p:txBody>
      </p:sp>
    </p:spTree>
    <p:extLst>
      <p:ext uri="{BB962C8B-B14F-4D97-AF65-F5344CB8AC3E}">
        <p14:creationId xmlns:p14="http://schemas.microsoft.com/office/powerpoint/2010/main" val="2127950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978025"/>
            <a:ext cx="8788400" cy="3240088"/>
          </a:xfrm>
        </p:spPr>
        <p:txBody>
          <a:bodyPr/>
          <a:lstStyle/>
          <a:p>
            <a:r>
              <a:rPr lang="en-US" altLang="en-US" sz="2400"/>
              <a:t>The coming decline of fossil fuels and the increasing concern over global climate change has convinced many people we need to shift to renewable energy</a:t>
            </a:r>
          </a:p>
          <a:p>
            <a:r>
              <a:rPr lang="en-US" altLang="en-US" sz="2400"/>
              <a:t>Renewable sources include solar, wind, geothermal, and ocean energy sources and hydrogen fuel</a:t>
            </a:r>
          </a:p>
          <a:p>
            <a:r>
              <a:rPr lang="en-US" altLang="en-US" sz="2400"/>
              <a:t>Renewable energy sources have been held back by inadequate funding and by artificially cheap prices for nonrenewable resources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52400" y="228600"/>
            <a:ext cx="7772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1pPr>
            <a:lvl2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2pPr>
            <a:lvl3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3pPr>
            <a:lvl4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4pPr>
            <a:lvl5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The new renewables are growing fast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04800" y="914400"/>
            <a:ext cx="79248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0838" indent="-350838" algn="ctr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08038" indent="-342900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22338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They are growing at much faster rates than conventional sources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Wind power is the fastest growing</a:t>
            </a:r>
          </a:p>
          <a:p>
            <a:pPr lvl="1" algn="l" eaLnBrk="1" hangingPunct="1">
              <a:buFontTx/>
              <a:buChar char="•"/>
            </a:pPr>
            <a:r>
              <a:rPr lang="en-US" altLang="en-US"/>
              <a:t>However, since these sources began at low levels, it will take time to build them up</a:t>
            </a:r>
          </a:p>
        </p:txBody>
      </p:sp>
      <p:pic>
        <p:nvPicPr>
          <p:cNvPr id="143366" name="Picture 6" descr="21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2188"/>
            <a:ext cx="4191000" cy="30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has expanded quickly because of: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7772400" cy="59023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Growing concerns over diminishing fossil fuels</a:t>
            </a:r>
          </a:p>
          <a:p>
            <a:pPr>
              <a:buFontTx/>
              <a:buChar char="•"/>
            </a:pPr>
            <a:r>
              <a:rPr lang="en-US" altLang="en-US"/>
              <a:t>The environmental impacts of fossil fuel combustion</a:t>
            </a:r>
          </a:p>
          <a:p>
            <a:pPr>
              <a:buFontTx/>
              <a:buChar char="•"/>
            </a:pPr>
            <a:r>
              <a:rPr lang="en-US" altLang="en-US"/>
              <a:t>Advances in technology make it easier and less expensive</a:t>
            </a:r>
          </a:p>
          <a:p>
            <a:pPr>
              <a:buFontTx/>
              <a:buChar char="•"/>
            </a:pPr>
            <a:r>
              <a:rPr lang="en-US" altLang="en-US"/>
              <a:t>Benefits of the new renewables include:</a:t>
            </a:r>
          </a:p>
          <a:p>
            <a:pPr lvl="1">
              <a:buFontTx/>
              <a:buChar char="•"/>
            </a:pPr>
            <a:r>
              <a:rPr lang="en-US" altLang="en-US"/>
              <a:t>They alleviate air pollution and greenhouse gas emissions that can cause climate change</a:t>
            </a:r>
          </a:p>
          <a:p>
            <a:pPr lvl="1">
              <a:buFontTx/>
              <a:buChar char="•"/>
            </a:pPr>
            <a:r>
              <a:rPr lang="en-US" altLang="en-US"/>
              <a:t>They are inexhaustible, unlike fossil fuels</a:t>
            </a:r>
          </a:p>
          <a:p>
            <a:pPr lvl="1">
              <a:buFontTx/>
              <a:buChar char="•"/>
            </a:pPr>
            <a:r>
              <a:rPr lang="en-US" altLang="en-US"/>
              <a:t>Help diversify a country’s energy economy</a:t>
            </a:r>
          </a:p>
          <a:p>
            <a:pPr lvl="1">
              <a:buFontTx/>
              <a:buChar char="•"/>
            </a:pPr>
            <a:r>
              <a:rPr lang="en-US" altLang="en-US"/>
              <a:t>They create jobs and are sources of income and taxes, especially in rural areas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252659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52588"/>
            <a:ext cx="4648200" cy="4619625"/>
          </a:xfrm>
        </p:spPr>
        <p:txBody>
          <a:bodyPr/>
          <a:lstStyle/>
          <a:p>
            <a:pPr marL="350838" indent="-350838">
              <a:buFontTx/>
              <a:buChar char="•"/>
            </a:pPr>
            <a:r>
              <a:rPr lang="en-US" altLang="en-US" sz="2400"/>
              <a:t>New technologies require more labor per unit of energy output</a:t>
            </a:r>
          </a:p>
          <a:p>
            <a:pPr marL="808038" lvl="1" indent="-342900">
              <a:buFontTx/>
              <a:buChar char="•"/>
            </a:pPr>
            <a:r>
              <a:rPr lang="en-US" altLang="en-US" sz="2400"/>
              <a:t>More jobs will be generated than remaining with a fossil fuel economy</a:t>
            </a:r>
          </a:p>
          <a:p>
            <a:pPr marL="350838" indent="-350838">
              <a:buFontTx/>
              <a:buChar char="•"/>
            </a:pPr>
            <a:r>
              <a:rPr lang="en-US" altLang="en-US" sz="2400"/>
              <a:t>Rapid growth will continue as: </a:t>
            </a:r>
          </a:p>
          <a:p>
            <a:pPr marL="808038" lvl="1" indent="-342900">
              <a:buFontTx/>
              <a:buChar char="•"/>
            </a:pPr>
            <a:r>
              <a:rPr lang="en-US" altLang="en-US" sz="2400"/>
              <a:t>Population and consumption grow, energy demand increases, fossil fuel supplies decline, and people demand a cleaner environment</a:t>
            </a:r>
          </a:p>
          <a:p>
            <a:pPr marL="350838" indent="-350838">
              <a:buFontTx/>
              <a:buChar char="•"/>
            </a:pPr>
            <a:endParaRPr lang="en-US" altLang="en-US" sz="240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energy sources create jobs</a:t>
            </a:r>
          </a:p>
        </p:txBody>
      </p:sp>
      <p:pic>
        <p:nvPicPr>
          <p:cNvPr id="36871" name="Picture 7" descr="21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810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6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28600" y="304800"/>
            <a:ext cx="7772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1pPr>
            <a:lvl2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2pPr>
            <a:lvl3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3pPr>
            <a:lvl4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4pPr>
            <a:lvl5pPr>
              <a:lnSpc>
                <a:spcPct val="110000"/>
              </a:lnSpc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Our transition must begin soon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1143000"/>
            <a:ext cx="62484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0838" indent="-350838" algn="ctr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808038" indent="-342900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65238" indent="-342900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79538"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/>
              <a:t>Technological and economic barriers prevent an overnight switch to renewables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Renewables receive little government help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Need infrastructure for renewables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Transition needs to be gradual; companies are unwilling to rapidly change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/>
              <a:t>Transitioning too slowly will cause fossil fuel depletion, and renewables will not be able to compensate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2400"/>
              <a:t>We could have disrupted economies and a degraded environment</a:t>
            </a:r>
          </a:p>
        </p:txBody>
      </p:sp>
      <p:pic>
        <p:nvPicPr>
          <p:cNvPr id="145414" name="Picture 6" descr="2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133600"/>
            <a:ext cx="26368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2646</Words>
  <Application>Microsoft Office PowerPoint</Application>
  <PresentationFormat>On-screen Show (4:3)</PresentationFormat>
  <Paragraphs>265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This lecture will help you understand:</vt:lpstr>
      <vt:lpstr>Central Case:  Iceland moves toward a hydrogen economy</vt:lpstr>
      <vt:lpstr>“New” renewable energy sources</vt:lpstr>
      <vt:lpstr>New renewables provide little of our power</vt:lpstr>
      <vt:lpstr>PowerPoint Presentation</vt:lpstr>
      <vt:lpstr>Use has expanded quickly because of:</vt:lpstr>
      <vt:lpstr>New energy sources create jobs</vt:lpstr>
      <vt:lpstr>PowerPoint Presentation</vt:lpstr>
      <vt:lpstr>PowerPoint Presentation</vt:lpstr>
      <vt:lpstr>Passive solar heating is simple and effective </vt:lpstr>
      <vt:lpstr>Active solar energy collection </vt:lpstr>
      <vt:lpstr>Solar energy use is increasing</vt:lpstr>
      <vt:lpstr>Concentrating solar rays magnifies energy</vt:lpstr>
      <vt:lpstr>Photovoltaic cells generate electricity </vt:lpstr>
      <vt:lpstr>A typical photovoltaic cell</vt:lpstr>
      <vt:lpstr>Solar power is little used but fast growing</vt:lpstr>
      <vt:lpstr>Solar energy will continue to grow</vt:lpstr>
      <vt:lpstr>Solar power offers many benefits </vt:lpstr>
      <vt:lpstr>Location is a drawback</vt:lpstr>
      <vt:lpstr>Cost is a drawback</vt:lpstr>
      <vt:lpstr>Wind has long been used for energy</vt:lpstr>
      <vt:lpstr>Modern wind turbines convert kinetic energy</vt:lpstr>
      <vt:lpstr>Wind farms</vt:lpstr>
      <vt:lpstr>Wind is the fastest-growing energy sector</vt:lpstr>
      <vt:lpstr>Offshore sites can be promising</vt:lpstr>
      <vt:lpstr>Wind power has many benefits</vt:lpstr>
      <vt:lpstr>Wind power has some downsides</vt:lpstr>
      <vt:lpstr>U.S. wind-generating capacity</vt:lpstr>
      <vt:lpstr>Geothermal energy</vt:lpstr>
      <vt:lpstr>The origins of geothermal energy</vt:lpstr>
      <vt:lpstr>Geothermal energy is renewable in principle</vt:lpstr>
      <vt:lpstr>Geothermal energy produces heat and electricity</vt:lpstr>
      <vt:lpstr>Geothermal energy is greatest in the U.S. west</vt:lpstr>
      <vt:lpstr>Heat pumps are highly efficient</vt:lpstr>
      <vt:lpstr>Use of geothermal power is growing</vt:lpstr>
      <vt:lpstr>Geothermal power has benefits and limits</vt:lpstr>
      <vt:lpstr>We can harness energy from the oceans </vt:lpstr>
      <vt:lpstr>Energy can be extracted from tidal movement</vt:lpstr>
      <vt:lpstr>Wave energy </vt:lpstr>
      <vt:lpstr>Coastal onshore facilities</vt:lpstr>
      <vt:lpstr>The ocean stores thermal energy</vt:lpstr>
      <vt:lpstr>A hydrogen economy </vt:lpstr>
      <vt:lpstr>An energy system based on hydrogen</vt:lpstr>
      <vt:lpstr>A typical hydrogen fuel cell</vt:lpstr>
      <vt:lpstr>A hydrogen-fueled bus</vt:lpstr>
      <vt:lpstr>Production of hydrogen fuel</vt:lpstr>
      <vt:lpstr>Other ways of obtaining hydrogen</vt:lpstr>
      <vt:lpstr>Fuel cells produce electricity</vt:lpstr>
      <vt:lpstr>Hydrogen and fuel cells have many benefits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Davey</dc:creator>
  <cp:lastModifiedBy>Pat Davey</cp:lastModifiedBy>
  <cp:revision>2</cp:revision>
  <dcterms:created xsi:type="dcterms:W3CDTF">2014-04-09T14:23:05Z</dcterms:created>
  <dcterms:modified xsi:type="dcterms:W3CDTF">2014-04-09T14:29:51Z</dcterms:modified>
</cp:coreProperties>
</file>