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5D50C-89BA-4B2E-B728-FD67AD22D1D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15392-C806-45A1-9D52-A6B694B04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12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9D4804-7104-4930-828D-4638F89CA5AF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952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altLang="en-US"/>
              <a:t>Answer: c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F91F10-856B-4B68-BA77-7F170F88330E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1116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altLang="en-US"/>
              <a:t>Answer: any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07AB5C-A4C8-4D84-9E2D-8C804F6A5001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972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altLang="en-US"/>
              <a:t>Answer: b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5A767D-8BD5-4508-91E6-9959ECB205CD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993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altLang="en-US"/>
              <a:t>Answer: d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9BBA1C-096E-47FF-B265-BB3199D3DC0D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1013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altLang="en-US"/>
              <a:t>Answer: c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F3BA5-4399-4469-82DF-6FF3CB1CBBC6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1034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altLang="en-US"/>
              <a:t>Answer: d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DCAF83-586A-4BAF-89B7-D769D159ED58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1136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altLang="en-US"/>
              <a:t>Answer: a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D280F1-A404-40ED-A906-5ECC1179609B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1054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altLang="en-US"/>
              <a:t>Answer: d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486A9F-EF3D-4FF3-BE2A-1EB55575376A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107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altLang="en-US"/>
              <a:t>Answer: b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A6753F-519B-4544-8111-4FDC2FE9AD85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1095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altLang="en-US"/>
              <a:t>Answer: any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5000-3CCA-43F2-BB50-333D7C027EE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D8F6-B95B-4EE0-A11D-C69602950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67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5000-3CCA-43F2-BB50-333D7C027EE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D8F6-B95B-4EE0-A11D-C69602950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515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5000-3CCA-43F2-BB50-333D7C027EE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D8F6-B95B-4EE0-A11D-C69602950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46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88" y="180975"/>
            <a:ext cx="8685212" cy="536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2088" y="2247900"/>
            <a:ext cx="4318000" cy="1273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92088" y="3673475"/>
            <a:ext cx="4318000" cy="1273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62488" y="2247900"/>
            <a:ext cx="4318000" cy="2698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52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88" y="180975"/>
            <a:ext cx="8685212" cy="536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2088" y="2247900"/>
            <a:ext cx="4318000" cy="2698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2247900"/>
            <a:ext cx="4318000" cy="2698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8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88" y="180975"/>
            <a:ext cx="8685212" cy="536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2088" y="2247900"/>
            <a:ext cx="4318000" cy="2698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62488" y="2247900"/>
            <a:ext cx="4318000" cy="26987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5000-3CCA-43F2-BB50-333D7C027EE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D8F6-B95B-4EE0-A11D-C69602950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6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5000-3CCA-43F2-BB50-333D7C027EE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D8F6-B95B-4EE0-A11D-C69602950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01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5000-3CCA-43F2-BB50-333D7C027EE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D8F6-B95B-4EE0-A11D-C69602950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82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5000-3CCA-43F2-BB50-333D7C027EE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D8F6-B95B-4EE0-A11D-C69602950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75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5000-3CCA-43F2-BB50-333D7C027EE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D8F6-B95B-4EE0-A11D-C69602950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0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5000-3CCA-43F2-BB50-333D7C027EE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D8F6-B95B-4EE0-A11D-C69602950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12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5000-3CCA-43F2-BB50-333D7C027EE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D8F6-B95B-4EE0-A11D-C69602950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69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5000-3CCA-43F2-BB50-333D7C027EE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D8F6-B95B-4EE0-A11D-C69602950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30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75000-3CCA-43F2-BB50-333D7C027EE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7D8F6-B95B-4EE0-A11D-C69602950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36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6.jpeg"/><Relationship Id="rId4" Type="http://schemas.openxmlformats.org/officeDocument/2006/relationships/image" Target="../media/image2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Toxicology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63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recently recognized hazard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1479550"/>
            <a:ext cx="8788400" cy="4235450"/>
          </a:xfrm>
        </p:spPr>
        <p:txBody>
          <a:bodyPr>
            <a:normAutofit lnSpcReduction="10000"/>
          </a:bodyPr>
          <a:lstStyle/>
          <a:p>
            <a:r>
              <a:rPr lang="en-US" altLang="en-US" b="1"/>
              <a:t>Polybrominated diphenyl ethers (PBDEs)</a:t>
            </a:r>
            <a:r>
              <a:rPr lang="en-US" altLang="en-US"/>
              <a:t> = has fire-retardent properties</a:t>
            </a:r>
          </a:p>
          <a:p>
            <a:pPr lvl="1"/>
            <a:r>
              <a:rPr lang="en-US" altLang="en-US"/>
              <a:t>Used in computers, televisions, plastics, and furniture</a:t>
            </a:r>
          </a:p>
          <a:p>
            <a:pPr lvl="1"/>
            <a:r>
              <a:rPr lang="en-US" altLang="en-US"/>
              <a:t>Persist and accumulate in living tissue</a:t>
            </a:r>
          </a:p>
          <a:p>
            <a:pPr lvl="1"/>
            <a:r>
              <a:rPr lang="en-US" altLang="en-US" b="1"/>
              <a:t>Endocrine disruptors</a:t>
            </a:r>
            <a:r>
              <a:rPr lang="en-US" altLang="en-US"/>
              <a:t> = compounds that mimic hormones and interfere with the functioning of animals’ endocrine (hormone) systems</a:t>
            </a:r>
          </a:p>
          <a:p>
            <a:pPr lvl="1"/>
            <a:r>
              <a:rPr lang="en-US" altLang="en-US"/>
              <a:t>Affect brain and nervous system development, and may cause cancer</a:t>
            </a:r>
          </a:p>
        </p:txBody>
      </p:sp>
    </p:spTree>
    <p:extLst>
      <p:ext uri="{BB962C8B-B14F-4D97-AF65-F5344CB8AC3E}">
        <p14:creationId xmlns:p14="http://schemas.microsoft.com/office/powerpoint/2010/main" val="176274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>
          <a:xfrm>
            <a:off x="228600" y="381000"/>
            <a:ext cx="8685213" cy="1165225"/>
          </a:xfrm>
        </p:spPr>
        <p:txBody>
          <a:bodyPr lIns="91440" tIns="45720" rIns="91440" bIns="45720" anchor="ctr">
            <a:normAutofit fontScale="90000"/>
          </a:bodyPr>
          <a:lstStyle/>
          <a:p>
            <a:r>
              <a:rPr lang="en-US" altLang="en-US"/>
              <a:t>Toxicology is the study of poisonous substances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4294967295"/>
          </p:nvPr>
        </p:nvSpPr>
        <p:spPr>
          <a:xfrm>
            <a:off x="192088" y="2247900"/>
            <a:ext cx="8788400" cy="3851275"/>
          </a:xfrm>
        </p:spPr>
        <p:txBody>
          <a:bodyPr anchor="t">
            <a:normAutofit lnSpcReduction="10000"/>
          </a:bodyPr>
          <a:lstStyle/>
          <a:p>
            <a:r>
              <a:rPr lang="en-US" altLang="en-US" b="1"/>
              <a:t>Toxicology =</a:t>
            </a:r>
            <a:r>
              <a:rPr lang="en-US" altLang="en-US"/>
              <a:t> the study of the effects of poisonous substances on humans and other organisms </a:t>
            </a:r>
          </a:p>
          <a:p>
            <a:r>
              <a:rPr lang="en-US" altLang="en-US" b="1"/>
              <a:t>Toxicity =</a:t>
            </a:r>
            <a:r>
              <a:rPr lang="en-US" altLang="en-US"/>
              <a:t> the degree of harm a toxicant can cause  </a:t>
            </a:r>
          </a:p>
          <a:p>
            <a:pPr lvl="1"/>
            <a:r>
              <a:rPr lang="en-US" altLang="en-US"/>
              <a:t>“The dose makes the poison” = toxicity depends on the combined effect of the chemical and its quantity</a:t>
            </a:r>
          </a:p>
          <a:p>
            <a:pPr lvl="1"/>
            <a:r>
              <a:rPr lang="en-US" altLang="en-US"/>
              <a:t>Analogous to pathogenicity or virulence = the degree of harm of biological hazards that spread disease</a:t>
            </a:r>
          </a:p>
          <a:p>
            <a:r>
              <a:rPr lang="en-US" altLang="en-US" b="1"/>
              <a:t>Toxicant =</a:t>
            </a:r>
            <a:r>
              <a:rPr lang="en-US" altLang="en-US"/>
              <a:t> any toxic agent</a:t>
            </a:r>
          </a:p>
        </p:txBody>
      </p:sp>
    </p:spTree>
    <p:extLst>
      <p:ext uri="{BB962C8B-B14F-4D97-AF65-F5344CB8AC3E}">
        <p14:creationId xmlns:p14="http://schemas.microsoft.com/office/powerpoint/2010/main" val="16174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 idx="4294967295"/>
          </p:nvPr>
        </p:nvSpPr>
        <p:spPr>
          <a:xfrm>
            <a:off x="268288" y="134938"/>
            <a:ext cx="8685212" cy="628650"/>
          </a:xfrm>
        </p:spPr>
        <p:txBody>
          <a:bodyPr lIns="91440" tIns="45720" rIns="91440" bIns="45720" anchor="ctr">
            <a:normAutofit fontScale="90000"/>
          </a:bodyPr>
          <a:lstStyle/>
          <a:p>
            <a:r>
              <a:rPr lang="en-US" altLang="en-US"/>
              <a:t>Environmental toxicology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4294967295"/>
          </p:nvPr>
        </p:nvSpPr>
        <p:spPr>
          <a:xfrm>
            <a:off x="152400" y="1371600"/>
            <a:ext cx="8788400" cy="4235450"/>
          </a:xfrm>
        </p:spPr>
        <p:txBody>
          <a:bodyPr anchor="t">
            <a:normAutofit fontScale="92500" lnSpcReduction="10000"/>
          </a:bodyPr>
          <a:lstStyle/>
          <a:p>
            <a:r>
              <a:rPr lang="en-US" altLang="en-US"/>
              <a:t>Deals with toxic substances that come from or are discharged into the environment</a:t>
            </a:r>
          </a:p>
          <a:p>
            <a:r>
              <a:rPr lang="en-US" altLang="en-US"/>
              <a:t>Studies the health effects on humans, other animals, and ecosystems</a:t>
            </a:r>
          </a:p>
          <a:p>
            <a:pPr lvl="1"/>
            <a:r>
              <a:rPr lang="en-US" altLang="en-US"/>
              <a:t>Focus mainly on humans, using other animals as test subjects</a:t>
            </a:r>
          </a:p>
          <a:p>
            <a:pPr lvl="1"/>
            <a:r>
              <a:rPr lang="en-US" altLang="en-US"/>
              <a:t>Can serve as indicators of health threats</a:t>
            </a:r>
          </a:p>
          <a:p>
            <a:r>
              <a:rPr lang="en-US" altLang="en-US"/>
              <a:t>Don’t forget, chemicals have given us our high standard of living</a:t>
            </a:r>
          </a:p>
        </p:txBody>
      </p:sp>
    </p:spTree>
    <p:extLst>
      <p:ext uri="{BB962C8B-B14F-4D97-AF65-F5344CB8AC3E}">
        <p14:creationId xmlns:p14="http://schemas.microsoft.com/office/powerpoint/2010/main" val="41754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 idx="4294967295"/>
          </p:nvPr>
        </p:nvSpPr>
        <p:spPr>
          <a:xfrm>
            <a:off x="268288" y="134938"/>
            <a:ext cx="8685212" cy="628650"/>
          </a:xfrm>
        </p:spPr>
        <p:txBody>
          <a:bodyPr lIns="91440" tIns="45720" rIns="91440" bIns="45720" anchor="ctr">
            <a:normAutofit fontScale="90000"/>
          </a:bodyPr>
          <a:lstStyle/>
          <a:p>
            <a:r>
              <a:rPr lang="en-US" altLang="en-US"/>
              <a:t>Toxic agents in the environment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447800"/>
            <a:ext cx="5289550" cy="3124200"/>
          </a:xfrm>
        </p:spPr>
        <p:txBody>
          <a:bodyPr anchor="t">
            <a:normAutofit fontScale="92500" lnSpcReduction="10000"/>
          </a:bodyPr>
          <a:lstStyle/>
          <a:p>
            <a:r>
              <a:rPr lang="en-US" altLang="en-US"/>
              <a:t>The environment contains countless natural chemicals that may pose health risks</a:t>
            </a:r>
          </a:p>
          <a:p>
            <a:r>
              <a:rPr lang="en-US" altLang="en-US"/>
              <a:t>But, synthetic chemicals are also in our environment</a:t>
            </a:r>
          </a:p>
          <a:p>
            <a:pPr lvl="1"/>
            <a:r>
              <a:rPr lang="en-US" altLang="en-US"/>
              <a:t>Every human carries traces of industrial chemicals</a:t>
            </a:r>
          </a:p>
        </p:txBody>
      </p:sp>
      <p:pic>
        <p:nvPicPr>
          <p:cNvPr id="46085" name="Picture 5" descr="14_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47800"/>
            <a:ext cx="3505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685800" y="5334000"/>
            <a:ext cx="7543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i="1">
                <a:latin typeface="Times New Roman" pitchFamily="18" charset="0"/>
              </a:rPr>
              <a:t>80% of U.S. streams contain at least trace amounts of 83 wastewater contaminants</a:t>
            </a:r>
          </a:p>
        </p:txBody>
      </p:sp>
    </p:spTree>
    <p:extLst>
      <p:ext uri="{BB962C8B-B14F-4D97-AF65-F5344CB8AC3E}">
        <p14:creationId xmlns:p14="http://schemas.microsoft.com/office/powerpoint/2010/main" val="328690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180975"/>
            <a:ext cx="8685212" cy="107315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Very few chemicals have been thoroughly tested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100,000 chemicals are on the market today</a:t>
            </a:r>
          </a:p>
          <a:p>
            <a:pPr lvl="1"/>
            <a:r>
              <a:rPr lang="en-US" altLang="en-US"/>
              <a:t>72,000 industrial</a:t>
            </a:r>
          </a:p>
          <a:p>
            <a:pPr lvl="1"/>
            <a:r>
              <a:rPr lang="en-US" altLang="en-US"/>
              <a:t>8,700 food additives</a:t>
            </a:r>
          </a:p>
          <a:p>
            <a:pPr lvl="1"/>
            <a:r>
              <a:rPr lang="en-US" altLang="en-US"/>
              <a:t>2,000 new chemicals introduced per year</a:t>
            </a:r>
          </a:p>
          <a:p>
            <a:r>
              <a:rPr lang="en-US" altLang="en-US"/>
              <a:t>We don’t know the effects, if any, they have</a:t>
            </a:r>
          </a:p>
        </p:txBody>
      </p:sp>
    </p:spTree>
    <p:extLst>
      <p:ext uri="{BB962C8B-B14F-4D97-AF65-F5344CB8AC3E}">
        <p14:creationId xmlns:p14="http://schemas.microsoft.com/office/powerpoint/2010/main" val="122162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 idx="4294967295"/>
          </p:nvPr>
        </p:nvSpPr>
        <p:spPr>
          <a:xfrm>
            <a:off x="457200" y="80963"/>
            <a:ext cx="8229600" cy="1165225"/>
          </a:xfrm>
        </p:spPr>
        <p:txBody>
          <a:bodyPr lIns="91440" tIns="45720" rIns="91440" bIns="45720" anchor="ctr">
            <a:normAutofit fontScale="90000"/>
          </a:bodyPr>
          <a:lstStyle/>
          <a:p>
            <a:r>
              <a:rPr lang="en-US" altLang="en-US" i="1"/>
              <a:t>Silent Spring</a:t>
            </a:r>
            <a:r>
              <a:rPr lang="en-US" altLang="en-US"/>
              <a:t> began public debate over chemicals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4294967295"/>
          </p:nvPr>
        </p:nvSpPr>
        <p:spPr>
          <a:xfrm>
            <a:off x="457200" y="3581400"/>
            <a:ext cx="8001000" cy="2830513"/>
          </a:xfrm>
        </p:spPr>
        <p:txBody>
          <a:bodyPr anchor="t">
            <a:normAutofit lnSpcReduction="10000"/>
          </a:bodyPr>
          <a:lstStyle/>
          <a:p>
            <a:r>
              <a:rPr lang="en-US" altLang="en-US" sz="2400"/>
              <a:t>Rachel Carson published </a:t>
            </a:r>
            <a:r>
              <a:rPr lang="en-US" altLang="en-US" sz="2400" i="1"/>
              <a:t>Silent Spring </a:t>
            </a:r>
            <a:r>
              <a:rPr lang="en-US" altLang="en-US" sz="2400"/>
              <a:t>in 1962</a:t>
            </a:r>
          </a:p>
          <a:p>
            <a:pPr lvl="1"/>
            <a:r>
              <a:rPr lang="en-US" altLang="en-US" sz="2400"/>
              <a:t>Brought together studies to show DDT risks to people, wildlife, and ecosystems</a:t>
            </a:r>
          </a:p>
          <a:p>
            <a:pPr lvl="1"/>
            <a:r>
              <a:rPr lang="en-US" altLang="en-US" sz="2400"/>
              <a:t>In the 1960s, pesticides were mostly untested and were sprayed over public areas, assuming they would do no harm</a:t>
            </a:r>
          </a:p>
          <a:p>
            <a:r>
              <a:rPr lang="en-US" altLang="en-US" sz="2400"/>
              <a:t>The book generated significant social change</a:t>
            </a:r>
          </a:p>
        </p:txBody>
      </p:sp>
      <p:pic>
        <p:nvPicPr>
          <p:cNvPr id="47109" name="Picture 5" descr="14_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90600"/>
            <a:ext cx="3733800" cy="257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21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 idx="4294967295"/>
          </p:nvPr>
        </p:nvSpPr>
        <p:spPr>
          <a:xfrm>
            <a:off x="268288" y="134938"/>
            <a:ext cx="8685212" cy="628650"/>
          </a:xfrm>
        </p:spPr>
        <p:txBody>
          <a:bodyPr lIns="91440" tIns="45720" rIns="91440" bIns="45720" anchor="ctr">
            <a:normAutofit fontScale="90000"/>
          </a:bodyPr>
          <a:lstStyle/>
          <a:p>
            <a:r>
              <a:rPr lang="en-US" altLang="en-US"/>
              <a:t>Types of toxicants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4294967295"/>
          </p:nvPr>
        </p:nvSpPr>
        <p:spPr>
          <a:xfrm>
            <a:off x="3048000" y="1219200"/>
            <a:ext cx="5867400" cy="5346700"/>
          </a:xfrm>
        </p:spPr>
        <p:txBody>
          <a:bodyPr anchor="t">
            <a:normAutofit fontScale="92500" lnSpcReduction="20000"/>
          </a:bodyPr>
          <a:lstStyle/>
          <a:p>
            <a:r>
              <a:rPr lang="en-US" altLang="en-US" b="1"/>
              <a:t>Carcinogens =</a:t>
            </a:r>
            <a:r>
              <a:rPr lang="en-US" altLang="en-US"/>
              <a:t> cause cancer</a:t>
            </a:r>
          </a:p>
          <a:p>
            <a:r>
              <a:rPr lang="en-US" altLang="en-US" b="1"/>
              <a:t>Mutagens =</a:t>
            </a:r>
            <a:r>
              <a:rPr lang="en-US" altLang="en-US"/>
              <a:t> cause DNA mutations</a:t>
            </a:r>
          </a:p>
          <a:p>
            <a:pPr lvl="1"/>
            <a:r>
              <a:rPr lang="en-US" altLang="en-US"/>
              <a:t>Can lead to severe problems, including cancer</a:t>
            </a:r>
          </a:p>
          <a:p>
            <a:r>
              <a:rPr lang="en-US" altLang="en-US" b="1"/>
              <a:t>Teratogens =</a:t>
            </a:r>
            <a:r>
              <a:rPr lang="en-US" altLang="en-US"/>
              <a:t> cause birth defects</a:t>
            </a:r>
          </a:p>
          <a:p>
            <a:r>
              <a:rPr lang="en-US" altLang="en-US" b="1"/>
              <a:t>Allergens = </a:t>
            </a:r>
            <a:r>
              <a:rPr lang="en-US" altLang="en-US"/>
              <a:t>overactivate the immune system </a:t>
            </a:r>
          </a:p>
          <a:p>
            <a:r>
              <a:rPr lang="en-US" altLang="en-US" b="1"/>
              <a:t>Neurotoxins =</a:t>
            </a:r>
            <a:r>
              <a:rPr lang="en-US" altLang="en-US"/>
              <a:t> assault the nervous system</a:t>
            </a:r>
          </a:p>
          <a:p>
            <a:r>
              <a:rPr lang="en-US" altLang="en-US" b="1"/>
              <a:t>Endocrine disruptors = </a:t>
            </a:r>
            <a:r>
              <a:rPr lang="en-US" altLang="en-US"/>
              <a:t>interfere with the endocrine (hormone) system</a:t>
            </a:r>
          </a:p>
        </p:txBody>
      </p:sp>
      <p:pic>
        <p:nvPicPr>
          <p:cNvPr id="48133" name="Picture 5" descr="14_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2481263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78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 idx="4294967295"/>
          </p:nvPr>
        </p:nvSpPr>
        <p:spPr>
          <a:xfrm>
            <a:off x="268288" y="134938"/>
            <a:ext cx="8685212" cy="628650"/>
          </a:xfrm>
        </p:spPr>
        <p:txBody>
          <a:bodyPr lIns="91440" tIns="45720" rIns="91440" bIns="45720" anchor="ctr">
            <a:normAutofit fontScale="90000"/>
          </a:bodyPr>
          <a:lstStyle/>
          <a:p>
            <a:r>
              <a:rPr lang="en-US" altLang="en-US"/>
              <a:t>Endocrine disruption may be widespread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4294967295"/>
          </p:nvPr>
        </p:nvSpPr>
        <p:spPr>
          <a:xfrm>
            <a:off x="228600" y="1295400"/>
            <a:ext cx="4719638" cy="5216525"/>
          </a:xfrm>
        </p:spPr>
        <p:txBody>
          <a:bodyPr anchor="t">
            <a:normAutofit lnSpcReduction="10000"/>
          </a:bodyPr>
          <a:lstStyle/>
          <a:p>
            <a:r>
              <a:rPr lang="en-US" altLang="en-US"/>
              <a:t>Theo Colburn wrote </a:t>
            </a:r>
            <a:r>
              <a:rPr lang="en-US" altLang="en-US" i="1"/>
              <a:t>Our Stolen Future</a:t>
            </a:r>
            <a:r>
              <a:rPr lang="en-US" altLang="en-US"/>
              <a:t> in 1996</a:t>
            </a:r>
          </a:p>
          <a:p>
            <a:pPr lvl="1"/>
            <a:r>
              <a:rPr lang="en-US" altLang="en-US"/>
              <a:t>Synthetic chemicals may be altering the hormones of animals</a:t>
            </a:r>
          </a:p>
          <a:p>
            <a:pPr lvl="1"/>
            <a:r>
              <a:rPr lang="en-US" altLang="en-US"/>
              <a:t>This book integrated scientific work from various fields</a:t>
            </a:r>
          </a:p>
          <a:p>
            <a:pPr lvl="1"/>
            <a:r>
              <a:rPr lang="en-US" altLang="en-US"/>
              <a:t>Shocked many readers and brought criticism from the chemical industry</a:t>
            </a:r>
          </a:p>
        </p:txBody>
      </p:sp>
      <p:pic>
        <p:nvPicPr>
          <p:cNvPr id="49157" name="Picture 5" descr="14_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2600"/>
            <a:ext cx="4100513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27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Evidence for hormone disruption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9800" y="1266825"/>
            <a:ext cx="4230688" cy="4660900"/>
          </a:xfrm>
        </p:spPr>
        <p:txBody>
          <a:bodyPr>
            <a:normAutofit fontScale="92500"/>
          </a:bodyPr>
          <a:lstStyle/>
          <a:p>
            <a:r>
              <a:rPr lang="en-US" altLang="en-US"/>
              <a:t>Frogs also have gonadal abnormalities</a:t>
            </a:r>
          </a:p>
          <a:p>
            <a:pPr lvl="1"/>
            <a:r>
              <a:rPr lang="en-US" altLang="en-US"/>
              <a:t>Male frogs became feminized from atropine concentrations well below EPA guidelines</a:t>
            </a:r>
          </a:p>
          <a:p>
            <a:r>
              <a:rPr lang="en-US" altLang="en-US"/>
              <a:t>PCB-contaminated human babies were born weighing less, with smaller heads</a:t>
            </a:r>
          </a:p>
        </p:txBody>
      </p:sp>
      <p:pic>
        <p:nvPicPr>
          <p:cNvPr id="78853" name="Picture 5" descr="14_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3856038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93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Male sperm counts are dropping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44613"/>
            <a:ext cx="8229600" cy="2492375"/>
          </a:xfrm>
        </p:spPr>
        <p:txBody>
          <a:bodyPr>
            <a:normAutofit lnSpcReduction="10000"/>
          </a:bodyPr>
          <a:lstStyle/>
          <a:p>
            <a:r>
              <a:rPr lang="en-US" altLang="en-US" sz="2400"/>
              <a:t>Scientists attribute the shocking drop in men’s sperm counts to endocrine disruptors</a:t>
            </a:r>
          </a:p>
          <a:p>
            <a:pPr lvl="1"/>
            <a:r>
              <a:rPr lang="en-US" altLang="en-US"/>
              <a:t>The number and motility of sperm has dropped 50% since 1938</a:t>
            </a:r>
          </a:p>
          <a:p>
            <a:r>
              <a:rPr lang="en-US" altLang="en-US" sz="2400"/>
              <a:t>Testicular cancer, undescended testicles, and genital birth defects are also increasing</a:t>
            </a:r>
          </a:p>
        </p:txBody>
      </p:sp>
      <p:pic>
        <p:nvPicPr>
          <p:cNvPr id="79877" name="Picture 5" descr="14_10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38600"/>
            <a:ext cx="3473450" cy="249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9" name="Picture 7" descr="14_10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52850"/>
            <a:ext cx="3473450" cy="278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62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458788" y="228600"/>
            <a:ext cx="8685212" cy="1165225"/>
          </a:xfrm>
        </p:spPr>
        <p:txBody>
          <a:bodyPr lIns="91440" tIns="45720" rIns="91440" bIns="45720" anchor="ctr">
            <a:normAutofit fontScale="90000"/>
          </a:bodyPr>
          <a:lstStyle/>
          <a:p>
            <a:r>
              <a:rPr lang="en-US" altLang="en-US"/>
              <a:t>There are many types of environmental hazards 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4294967295"/>
          </p:nvPr>
        </p:nvSpPr>
        <p:spPr>
          <a:xfrm>
            <a:off x="0" y="1524000"/>
            <a:ext cx="8788400" cy="4578350"/>
          </a:xfrm>
        </p:spPr>
        <p:txBody>
          <a:bodyPr anchor="t">
            <a:normAutofit fontScale="92500" lnSpcReduction="20000"/>
          </a:bodyPr>
          <a:lstStyle/>
          <a:p>
            <a:r>
              <a:rPr lang="en-US" altLang="en-US" b="1"/>
              <a:t>Environmental health</a:t>
            </a:r>
            <a:r>
              <a:rPr lang="en-US" altLang="en-US"/>
              <a:t> = assesses environmental factors that influence human health and quality of life</a:t>
            </a:r>
          </a:p>
          <a:p>
            <a:pPr lvl="1"/>
            <a:r>
              <a:rPr lang="en-US" altLang="en-US"/>
              <a:t>Natural and human-caused factors are both considered</a:t>
            </a:r>
          </a:p>
          <a:p>
            <a:r>
              <a:rPr lang="en-US" altLang="en-US" b="1"/>
              <a:t>Physical hazards</a:t>
            </a:r>
            <a:r>
              <a:rPr lang="en-US" altLang="en-US"/>
              <a:t> = occur naturally in our environment</a:t>
            </a:r>
          </a:p>
          <a:p>
            <a:pPr lvl="1"/>
            <a:r>
              <a:rPr lang="en-US" altLang="en-US"/>
              <a:t>Earthquakes, volcanoes, fires, floods, droughts</a:t>
            </a:r>
          </a:p>
          <a:p>
            <a:pPr lvl="1"/>
            <a:r>
              <a:rPr lang="en-US" altLang="en-US"/>
              <a:t>We can’t prevent them, but we can prepare for them</a:t>
            </a:r>
          </a:p>
          <a:p>
            <a:pPr lvl="1"/>
            <a:r>
              <a:rPr lang="en-US" altLang="en-US"/>
              <a:t>We increase our vulnerability by deforesting slopes (landslides), channelizing rivers (flooding), etc. </a:t>
            </a:r>
          </a:p>
          <a:p>
            <a:pPr lvl="1"/>
            <a:r>
              <a:rPr lang="en-US" altLang="en-US"/>
              <a:t>We can reduce risk by better environmental choices</a:t>
            </a:r>
          </a:p>
        </p:txBody>
      </p:sp>
    </p:spTree>
    <p:extLst>
      <p:ext uri="{BB962C8B-B14F-4D97-AF65-F5344CB8AC3E}">
        <p14:creationId xmlns:p14="http://schemas.microsoft.com/office/powerpoint/2010/main" val="196021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180975"/>
            <a:ext cx="8685212" cy="107315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Endocrine disruption research is controversial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788400" cy="5003800"/>
          </a:xfrm>
        </p:spPr>
        <p:txBody>
          <a:bodyPr>
            <a:normAutofit fontScale="92500"/>
          </a:bodyPr>
          <a:lstStyle/>
          <a:p>
            <a:r>
              <a:rPr lang="en-US" altLang="en-US"/>
              <a:t>Research results are uncertain, which is inherent in any young field</a:t>
            </a:r>
          </a:p>
          <a:p>
            <a:r>
              <a:rPr lang="en-US" altLang="en-US"/>
              <a:t>Negative findings pose economic threats to chemical manufacturers</a:t>
            </a:r>
          </a:p>
          <a:p>
            <a:pPr lvl="1"/>
            <a:r>
              <a:rPr lang="en-US" altLang="en-US"/>
              <a:t>Banning a top-selling chemical could cost a company millions of dollars</a:t>
            </a:r>
          </a:p>
          <a:p>
            <a:pPr lvl="1"/>
            <a:r>
              <a:rPr lang="en-US" altLang="en-US"/>
              <a:t>Bisphenol-A, found in plastics, can cause birth defects, but the plastics industry protests that the chemical is safe</a:t>
            </a:r>
          </a:p>
          <a:p>
            <a:r>
              <a:rPr lang="en-US" altLang="en-US"/>
              <a:t>Studies reporting harm are publicly funded, but those reporting no harm are industry funded</a:t>
            </a:r>
          </a:p>
        </p:txBody>
      </p:sp>
    </p:spTree>
    <p:extLst>
      <p:ext uri="{BB962C8B-B14F-4D97-AF65-F5344CB8AC3E}">
        <p14:creationId xmlns:p14="http://schemas.microsoft.com/office/powerpoint/2010/main" val="376073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Toxins may concentrate in water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2141538"/>
            <a:ext cx="8788400" cy="291147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/>
              <a:t>Runoff carries toxins from large land areas to small volumes of surface water</a:t>
            </a:r>
          </a:p>
          <a:p>
            <a:r>
              <a:rPr lang="en-US" altLang="en-US"/>
              <a:t>Chemicals can leach into the soil</a:t>
            </a:r>
          </a:p>
          <a:p>
            <a:r>
              <a:rPr lang="en-US" altLang="en-US"/>
              <a:t>Chemicals enter organisms through drinking or absorption</a:t>
            </a:r>
          </a:p>
          <a:p>
            <a:pPr lvl="1"/>
            <a:r>
              <a:rPr lang="en-US" altLang="en-US"/>
              <a:t>Aquatic organisms are effective pollution indicators</a:t>
            </a:r>
          </a:p>
        </p:txBody>
      </p:sp>
    </p:spTree>
    <p:extLst>
      <p:ext uri="{BB962C8B-B14F-4D97-AF65-F5344CB8AC3E}">
        <p14:creationId xmlns:p14="http://schemas.microsoft.com/office/powerpoint/2010/main" val="57247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Routes of chemical transport</a:t>
            </a:r>
          </a:p>
        </p:txBody>
      </p:sp>
      <p:pic>
        <p:nvPicPr>
          <p:cNvPr id="82949" name="Picture 5" descr="14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5276850" cy="517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35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Airborne toxicants travel widely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1225"/>
            <a:ext cx="4800600" cy="56007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/>
              <a:t>Because chemicals can travel by air, their effects can occur far from the site of chemical use</a:t>
            </a:r>
          </a:p>
          <a:p>
            <a:r>
              <a:rPr lang="en-US" altLang="en-US" b="1"/>
              <a:t>Pesticide drift</a:t>
            </a:r>
            <a:r>
              <a:rPr lang="en-US" altLang="en-US"/>
              <a:t> = airborne transport of pesticides</a:t>
            </a:r>
          </a:p>
          <a:p>
            <a:r>
              <a:rPr lang="en-US" altLang="en-US"/>
              <a:t>Synthetic chemical contaminants are found globally</a:t>
            </a:r>
          </a:p>
          <a:p>
            <a:pPr lvl="1"/>
            <a:r>
              <a:rPr lang="en-US" altLang="en-US"/>
              <a:t>They appear in arctic polar bears, Antarctic penguins, and people living in Greenland</a:t>
            </a:r>
          </a:p>
        </p:txBody>
      </p:sp>
      <p:pic>
        <p:nvPicPr>
          <p:cNvPr id="83973" name="Picture 5" descr="14_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50" y="1676400"/>
            <a:ext cx="3856038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40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 idx="4294967295"/>
          </p:nvPr>
        </p:nvSpPr>
        <p:spPr>
          <a:xfrm>
            <a:off x="268288" y="134938"/>
            <a:ext cx="8685212" cy="628650"/>
          </a:xfrm>
        </p:spPr>
        <p:txBody>
          <a:bodyPr lIns="91440" tIns="45720" rIns="91440" bIns="45720" anchor="ctr">
            <a:normAutofit fontScale="90000"/>
          </a:bodyPr>
          <a:lstStyle/>
          <a:p>
            <a:r>
              <a:rPr lang="en-US" altLang="en-US"/>
              <a:t>Some toxicants persist for a long time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4294967295"/>
          </p:nvPr>
        </p:nvSpPr>
        <p:spPr>
          <a:xfrm>
            <a:off x="228600" y="838200"/>
            <a:ext cx="8788400" cy="5346700"/>
          </a:xfrm>
        </p:spPr>
        <p:txBody>
          <a:bodyPr anchor="t">
            <a:normAutofit lnSpcReduction="10000"/>
          </a:bodyPr>
          <a:lstStyle/>
          <a:p>
            <a:r>
              <a:rPr lang="en-US" altLang="en-US"/>
              <a:t>Toxins can degrade quickly and become harmless</a:t>
            </a:r>
          </a:p>
          <a:p>
            <a:pPr lvl="1"/>
            <a:r>
              <a:rPr lang="en-US" altLang="en-US"/>
              <a:t>Or, they may remain unaltered and persist for decades</a:t>
            </a:r>
          </a:p>
          <a:p>
            <a:pPr lvl="1"/>
            <a:r>
              <a:rPr lang="en-US" altLang="en-US"/>
              <a:t>Rates of degradation depends on temperature, moisture, and sun exposure</a:t>
            </a:r>
          </a:p>
          <a:p>
            <a:r>
              <a:rPr lang="en-US" altLang="en-US"/>
              <a:t>Persistent chemicals have the greatest potential for harm</a:t>
            </a:r>
          </a:p>
          <a:p>
            <a:r>
              <a:rPr lang="en-US" altLang="en-US" b="1"/>
              <a:t>Breakdown products</a:t>
            </a:r>
            <a:r>
              <a:rPr lang="en-US" altLang="en-US"/>
              <a:t> = toxicants degrade into simpler products</a:t>
            </a:r>
          </a:p>
          <a:p>
            <a:pPr lvl="1"/>
            <a:r>
              <a:rPr lang="en-US" altLang="en-US"/>
              <a:t>May be more or less harmful than the original substance</a:t>
            </a:r>
          </a:p>
          <a:p>
            <a:pPr lvl="1"/>
            <a:r>
              <a:rPr lang="en-US" altLang="en-US"/>
              <a:t>DDT </a:t>
            </a:r>
            <a:r>
              <a:rPr lang="en-US" altLang="en-US">
                <a:sym typeface="Wingdings" pitchFamily="2" charset="2"/>
              </a:rPr>
              <a:t>degrades into DDE, which is also highly persistent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53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 idx="4294967295"/>
          </p:nvPr>
        </p:nvSpPr>
        <p:spPr>
          <a:xfrm>
            <a:off x="268288" y="134938"/>
            <a:ext cx="8685212" cy="628650"/>
          </a:xfrm>
        </p:spPr>
        <p:txBody>
          <a:bodyPr lIns="91440" tIns="45720" rIns="91440" bIns="45720" anchor="ctr">
            <a:normAutofit fontScale="90000"/>
          </a:bodyPr>
          <a:lstStyle/>
          <a:p>
            <a:r>
              <a:rPr lang="en-US" altLang="en-US"/>
              <a:t>Toxicants can accumulate and biomagnify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4294967295"/>
          </p:nvPr>
        </p:nvSpPr>
        <p:spPr>
          <a:xfrm>
            <a:off x="3810000" y="1371600"/>
            <a:ext cx="5029200" cy="4619625"/>
          </a:xfrm>
        </p:spPr>
        <p:txBody>
          <a:bodyPr anchor="t">
            <a:normAutofit fontScale="92500" lnSpcReduction="10000"/>
          </a:bodyPr>
          <a:lstStyle/>
          <a:p>
            <a:r>
              <a:rPr lang="en-US" altLang="en-US"/>
              <a:t>Some toxicants can be excreted or metabolized</a:t>
            </a:r>
          </a:p>
          <a:p>
            <a:pPr lvl="1"/>
            <a:r>
              <a:rPr lang="en-US" altLang="en-US"/>
              <a:t>Fat-soluble toxicants are stored in fatty tissues</a:t>
            </a:r>
          </a:p>
          <a:p>
            <a:r>
              <a:rPr lang="en-US" altLang="en-US" b="1"/>
              <a:t>Bioaccumulation</a:t>
            </a:r>
            <a:r>
              <a:rPr lang="en-US" altLang="en-US"/>
              <a:t> = toxicants build up in animal tissues</a:t>
            </a:r>
          </a:p>
          <a:p>
            <a:r>
              <a:rPr lang="en-US" altLang="en-US" b="1"/>
              <a:t>Biomagnification</a:t>
            </a:r>
            <a:r>
              <a:rPr lang="en-US" altLang="en-US"/>
              <a:t> = toxicants concentrate in top predators</a:t>
            </a:r>
          </a:p>
          <a:p>
            <a:pPr lvl="1"/>
            <a:r>
              <a:rPr lang="en-US" altLang="en-US"/>
              <a:t>Near extinction of peregrine falcons and brown pelicans</a:t>
            </a:r>
          </a:p>
        </p:txBody>
      </p:sp>
      <p:pic>
        <p:nvPicPr>
          <p:cNvPr id="51205" name="Picture 5" descr="14_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3540125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89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Not all toxicants are synthetic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1287463"/>
            <a:ext cx="8788400" cy="461962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/>
              <a:t>Chemical toxicants also exist naturally and in our food</a:t>
            </a:r>
          </a:p>
          <a:p>
            <a:pPr lvl="1"/>
            <a:r>
              <a:rPr lang="en-US" altLang="en-US"/>
              <a:t>Don’t assume natural chemicals are all healthy and synthetic ones are all harmful</a:t>
            </a:r>
          </a:p>
          <a:p>
            <a:r>
              <a:rPr lang="en-US" altLang="en-US"/>
              <a:t>Some scientists feel that natural toxicants dwarf our intake of synthetic chemicals</a:t>
            </a:r>
          </a:p>
          <a:p>
            <a:pPr lvl="1"/>
            <a:r>
              <a:rPr lang="en-US" altLang="en-US"/>
              <a:t>Natural defenses against toxins are effective against synthetic ones, too</a:t>
            </a:r>
          </a:p>
          <a:p>
            <a:pPr lvl="1"/>
            <a:r>
              <a:rPr lang="en-US" altLang="en-US"/>
              <a:t>Critics say natural toxins are more readily metabolized and excreted, and synthetic chemicals persist and accumulate</a:t>
            </a:r>
          </a:p>
        </p:txBody>
      </p:sp>
    </p:spTree>
    <p:extLst>
      <p:ext uri="{BB962C8B-B14F-4D97-AF65-F5344CB8AC3E}">
        <p14:creationId xmlns:p14="http://schemas.microsoft.com/office/powerpoint/2010/main" val="325427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Wildlife studies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1201738"/>
            <a:ext cx="8788400" cy="4791075"/>
          </a:xfrm>
        </p:spPr>
        <p:txBody>
          <a:bodyPr>
            <a:normAutofit lnSpcReduction="10000"/>
          </a:bodyPr>
          <a:lstStyle/>
          <a:p>
            <a:r>
              <a:rPr lang="en-US" altLang="en-US"/>
              <a:t>Museum collections provide data from times before synthetic chemicals were used</a:t>
            </a:r>
          </a:p>
          <a:p>
            <a:r>
              <a:rPr lang="en-US" altLang="en-US"/>
              <a:t>Measurements from animals in the wild can be compared to controlled experiments in the lab</a:t>
            </a:r>
          </a:p>
          <a:p>
            <a:r>
              <a:rPr lang="en-US" altLang="en-US"/>
              <a:t>Scientists can first measure effects in the lab, then look for correlations in the wild</a:t>
            </a:r>
          </a:p>
          <a:p>
            <a:r>
              <a:rPr lang="en-US" altLang="en-US"/>
              <a:t>Conspicuous mortality events can trigger research</a:t>
            </a:r>
          </a:p>
          <a:p>
            <a:pPr lvl="1"/>
            <a:r>
              <a:rPr lang="en-US" altLang="en-US"/>
              <a:t>Many sea otters died and washed ashore</a:t>
            </a:r>
          </a:p>
          <a:p>
            <a:pPr lvl="1"/>
            <a:r>
              <a:rPr lang="en-US" altLang="en-US"/>
              <a:t>Research showed they died from parasites carried in sewage runoff containing cat litter </a:t>
            </a:r>
          </a:p>
        </p:txBody>
      </p:sp>
    </p:spTree>
    <p:extLst>
      <p:ext uri="{BB962C8B-B14F-4D97-AF65-F5344CB8AC3E}">
        <p14:creationId xmlns:p14="http://schemas.microsoft.com/office/powerpoint/2010/main" val="336081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Human studies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914400" y="1066800"/>
            <a:ext cx="7772400" cy="5203825"/>
          </a:xfrm>
        </p:spPr>
        <p:txBody>
          <a:bodyPr/>
          <a:lstStyle/>
          <a:p>
            <a:r>
              <a:rPr lang="en-US" altLang="en-US" sz="2400"/>
              <a:t>Case histories = studying sickened individuals directly</a:t>
            </a:r>
          </a:p>
          <a:p>
            <a:pPr lvl="1"/>
            <a:r>
              <a:rPr lang="en-US" altLang="en-US" sz="2400"/>
              <a:t>Autopsies</a:t>
            </a:r>
          </a:p>
          <a:p>
            <a:pPr lvl="1"/>
            <a:r>
              <a:rPr lang="en-US" altLang="en-US" sz="2400"/>
              <a:t>Don’t tell about future risks </a:t>
            </a:r>
          </a:p>
          <a:p>
            <a:r>
              <a:rPr lang="en-US" altLang="en-US" sz="2400"/>
              <a:t>Epidemiology = large-scale comparisons between groups of people</a:t>
            </a:r>
          </a:p>
          <a:p>
            <a:pPr lvl="1"/>
            <a:r>
              <a:rPr lang="en-US" altLang="en-US" sz="2400"/>
              <a:t>Studies between exposed and unexposed people last for years</a:t>
            </a:r>
          </a:p>
          <a:p>
            <a:pPr lvl="1"/>
            <a:r>
              <a:rPr lang="en-US" altLang="en-US" sz="2400"/>
              <a:t>Yield accurate predictions about risk</a:t>
            </a:r>
          </a:p>
          <a:p>
            <a:r>
              <a:rPr lang="en-US" altLang="en-US" sz="2400"/>
              <a:t>Animals are used as test subjects</a:t>
            </a:r>
          </a:p>
          <a:p>
            <a:pPr lvl="1"/>
            <a:r>
              <a:rPr lang="en-US" altLang="en-US" sz="2400"/>
              <a:t>Some people object to animal research</a:t>
            </a:r>
          </a:p>
          <a:p>
            <a:pPr lvl="1"/>
            <a:r>
              <a:rPr lang="en-US" altLang="en-US" sz="2400"/>
              <a:t>New techniques (human cell cultures, bacteria, etc.) may replace some live-animal testing</a:t>
            </a:r>
          </a:p>
        </p:txBody>
      </p:sp>
    </p:spTree>
    <p:extLst>
      <p:ext uri="{BB962C8B-B14F-4D97-AF65-F5344CB8AC3E}">
        <p14:creationId xmlns:p14="http://schemas.microsoft.com/office/powerpoint/2010/main" val="187591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Dose-response analysis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414713"/>
            <a:ext cx="7924800" cy="3305175"/>
          </a:xfrm>
        </p:spPr>
        <p:txBody>
          <a:bodyPr>
            <a:normAutofit lnSpcReduction="10000"/>
          </a:bodyPr>
          <a:lstStyle/>
          <a:p>
            <a:r>
              <a:rPr lang="en-US" altLang="en-US" sz="2400" b="1"/>
              <a:t>Dose-response analysis</a:t>
            </a:r>
            <a:r>
              <a:rPr lang="en-US" altLang="en-US" sz="2400"/>
              <a:t> = measuring how much effect a toxicant produces at different doses</a:t>
            </a:r>
          </a:p>
          <a:p>
            <a:pPr lvl="1"/>
            <a:r>
              <a:rPr lang="en-US" altLang="en-US" sz="2400"/>
              <a:t>Animal testing</a:t>
            </a:r>
          </a:p>
          <a:p>
            <a:pPr lvl="1"/>
            <a:r>
              <a:rPr lang="en-US" altLang="en-US" sz="2400" b="1"/>
              <a:t>Dose</a:t>
            </a:r>
            <a:r>
              <a:rPr lang="en-US" altLang="en-US" sz="2400"/>
              <a:t> = the amount of toxicant the test animal receives</a:t>
            </a:r>
          </a:p>
          <a:p>
            <a:pPr lvl="1"/>
            <a:r>
              <a:rPr lang="en-US" altLang="en-US" sz="2400" b="1"/>
              <a:t>Response</a:t>
            </a:r>
            <a:r>
              <a:rPr lang="en-US" altLang="en-US" sz="2400"/>
              <a:t> = the type or magnitude of negative effects of the animal</a:t>
            </a:r>
          </a:p>
          <a:p>
            <a:pPr lvl="1"/>
            <a:r>
              <a:rPr lang="en-US" altLang="en-US" sz="2400" b="1"/>
              <a:t>Dose-response curve</a:t>
            </a:r>
            <a:r>
              <a:rPr lang="en-US" altLang="en-US" sz="2400"/>
              <a:t> = the plot of dose given against response</a:t>
            </a:r>
          </a:p>
        </p:txBody>
      </p:sp>
      <p:pic>
        <p:nvPicPr>
          <p:cNvPr id="84999" name="Picture 7" descr="14_14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762000"/>
            <a:ext cx="349567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05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>
          <a:xfrm>
            <a:off x="304800" y="228600"/>
            <a:ext cx="8685213" cy="1165225"/>
          </a:xfrm>
        </p:spPr>
        <p:txBody>
          <a:bodyPr lIns="91440" tIns="45720" rIns="91440" bIns="45720" anchor="ctr">
            <a:normAutofit fontScale="90000"/>
          </a:bodyPr>
          <a:lstStyle/>
          <a:p>
            <a:r>
              <a:rPr lang="en-US" altLang="en-US"/>
              <a:t>Chemical and biological environmental hazards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4294967295"/>
          </p:nvPr>
        </p:nvSpPr>
        <p:spPr>
          <a:xfrm>
            <a:off x="355600" y="1524000"/>
            <a:ext cx="8788400" cy="4791075"/>
          </a:xfrm>
        </p:spPr>
        <p:txBody>
          <a:bodyPr anchor="t">
            <a:normAutofit lnSpcReduction="10000"/>
          </a:bodyPr>
          <a:lstStyle/>
          <a:p>
            <a:r>
              <a:rPr lang="en-US" altLang="en-US" b="1"/>
              <a:t>Chemical = </a:t>
            </a:r>
            <a:r>
              <a:rPr lang="en-US" altLang="en-US"/>
              <a:t>synthetic chemicals such as pesticides, disinfectants, pharmaceuticals</a:t>
            </a:r>
          </a:p>
          <a:p>
            <a:pPr lvl="1"/>
            <a:r>
              <a:rPr lang="en-US" altLang="en-US"/>
              <a:t>Harmful natural chemicals</a:t>
            </a:r>
            <a:r>
              <a:rPr lang="en-US" altLang="en-US" b="1"/>
              <a:t> </a:t>
            </a:r>
            <a:r>
              <a:rPr lang="en-US" altLang="en-US"/>
              <a:t>also exist</a:t>
            </a:r>
          </a:p>
          <a:p>
            <a:r>
              <a:rPr lang="en-US" altLang="en-US" b="1"/>
              <a:t>Biological = </a:t>
            </a:r>
            <a:r>
              <a:rPr lang="en-US" altLang="en-US"/>
              <a:t>result from ecological interactions</a:t>
            </a:r>
          </a:p>
          <a:p>
            <a:pPr lvl="1"/>
            <a:r>
              <a:rPr lang="en-US" altLang="en-US"/>
              <a:t>Viruses, bacteria, and other pathogens</a:t>
            </a:r>
          </a:p>
          <a:p>
            <a:pPr lvl="1"/>
            <a:r>
              <a:rPr lang="en-US" altLang="en-US" b="1"/>
              <a:t>Infectious </a:t>
            </a:r>
            <a:r>
              <a:rPr lang="en-US" altLang="en-US"/>
              <a:t>(</a:t>
            </a:r>
            <a:r>
              <a:rPr lang="en-US" altLang="en-US" b="1"/>
              <a:t>communicable</a:t>
            </a:r>
            <a:r>
              <a:rPr lang="en-US" altLang="en-US"/>
              <a:t>, or</a:t>
            </a:r>
            <a:r>
              <a:rPr lang="en-US" altLang="en-US" b="1"/>
              <a:t> transmissible</a:t>
            </a:r>
            <a:r>
              <a:rPr lang="en-US" altLang="en-US"/>
              <a:t>)</a:t>
            </a:r>
            <a:r>
              <a:rPr lang="en-US" altLang="en-US" b="1"/>
              <a:t> disease = </a:t>
            </a:r>
            <a:r>
              <a:rPr lang="en-US" altLang="en-US"/>
              <a:t>other species parasitize humans, fulfilling their ecological roles</a:t>
            </a:r>
          </a:p>
          <a:p>
            <a:pPr lvl="1"/>
            <a:r>
              <a:rPr lang="en-US" altLang="en-US"/>
              <a:t>We can’t avoid risk, but we can reduce the likelihood of infection</a:t>
            </a:r>
          </a:p>
        </p:txBody>
      </p:sp>
    </p:spTree>
    <p:extLst>
      <p:ext uri="{BB962C8B-B14F-4D97-AF65-F5344CB8AC3E}">
        <p14:creationId xmlns:p14="http://schemas.microsoft.com/office/powerpoint/2010/main" val="374786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Dose response curves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7775"/>
            <a:ext cx="8229600" cy="4108450"/>
          </a:xfrm>
        </p:spPr>
        <p:txBody>
          <a:bodyPr>
            <a:normAutofit lnSpcReduction="10000"/>
          </a:bodyPr>
          <a:lstStyle/>
          <a:p>
            <a:r>
              <a:rPr lang="en-US" altLang="en-US" sz="2400" b="1"/>
              <a:t>LD</a:t>
            </a:r>
            <a:r>
              <a:rPr lang="en-US" altLang="en-US" sz="2400" b="1" baseline="-25000"/>
              <a:t>50</a:t>
            </a:r>
            <a:r>
              <a:rPr lang="en-US" altLang="en-US" sz="2400" b="1"/>
              <a:t>/ED</a:t>
            </a:r>
            <a:r>
              <a:rPr lang="en-US" altLang="en-US" sz="2400" b="1" baseline="-25000"/>
              <a:t>50</a:t>
            </a:r>
            <a:r>
              <a:rPr lang="en-US" altLang="en-US" sz="2400"/>
              <a:t>= the amount of toxicant required to kill (affect) 50% of the subjects</a:t>
            </a:r>
            <a:endParaRPr lang="en-US" altLang="en-US" sz="2400" b="1"/>
          </a:p>
          <a:p>
            <a:r>
              <a:rPr lang="en-US" altLang="en-US" sz="2400" b="1"/>
              <a:t>Threshold</a:t>
            </a:r>
            <a:r>
              <a:rPr lang="en-US" altLang="en-US" sz="2400"/>
              <a:t> = the dose level where certain responses occur</a:t>
            </a:r>
          </a:p>
          <a:p>
            <a:pPr lvl="1"/>
            <a:r>
              <a:rPr lang="en-US" altLang="en-US" sz="2400"/>
              <a:t>Organs can metabolize or excrete low doses of a toxicant</a:t>
            </a:r>
          </a:p>
          <a:p>
            <a:pPr lvl="1"/>
            <a:r>
              <a:rPr lang="en-US" altLang="en-US" sz="2400"/>
              <a:t>Some toxicants show a J-shaped, U-shaped, or inverted curve</a:t>
            </a:r>
          </a:p>
          <a:p>
            <a:r>
              <a:rPr lang="en-US" altLang="en-US" sz="2400"/>
              <a:t>Scientists extrapolate downward from animal studies to estimate the effect on humans</a:t>
            </a:r>
          </a:p>
          <a:p>
            <a:pPr lvl="1"/>
            <a:r>
              <a:rPr lang="en-US" altLang="en-US" sz="2400"/>
              <a:t>Regulatory agencies set allowable limits well below toxicity levels in lab studies</a:t>
            </a:r>
          </a:p>
        </p:txBody>
      </p:sp>
      <p:pic>
        <p:nvPicPr>
          <p:cNvPr id="86021" name="Picture 5" descr="14_14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"/>
            <a:ext cx="3114675" cy="234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70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180975"/>
            <a:ext cx="8685212" cy="107315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Individuals vary in their responses to hazards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8462963" cy="4962525"/>
          </a:xfrm>
        </p:spPr>
        <p:txBody>
          <a:bodyPr>
            <a:normAutofit lnSpcReduction="10000"/>
          </a:bodyPr>
          <a:lstStyle/>
          <a:p>
            <a:r>
              <a:rPr lang="en-US" altLang="en-US"/>
              <a:t>Different people respond differently to hazards </a:t>
            </a:r>
          </a:p>
          <a:p>
            <a:pPr lvl="1"/>
            <a:r>
              <a:rPr lang="en-US" altLang="en-US"/>
              <a:t>Affected by genetics, surroundings, etc.</a:t>
            </a:r>
          </a:p>
          <a:p>
            <a:pPr lvl="1"/>
            <a:r>
              <a:rPr lang="en-US" altLang="en-US"/>
              <a:t>People in poor health are more sensitive</a:t>
            </a:r>
          </a:p>
          <a:p>
            <a:pPr lvl="1"/>
            <a:r>
              <a:rPr lang="en-US" altLang="en-US"/>
              <a:t>Sensitivity also varies with sex, age, and weight</a:t>
            </a:r>
          </a:p>
          <a:p>
            <a:pPr lvl="1"/>
            <a:r>
              <a:rPr lang="en-US" altLang="en-US"/>
              <a:t>Fetuses, infants, and young children are more sensitive </a:t>
            </a:r>
          </a:p>
          <a:p>
            <a:r>
              <a:rPr lang="en-US" altLang="en-US"/>
              <a:t>Standards for responses are set by the Environmental Protection Agency (EPA)</a:t>
            </a:r>
          </a:p>
          <a:p>
            <a:pPr lvl="1"/>
            <a:r>
              <a:rPr lang="en-US" altLang="en-US"/>
              <a:t>Often, standards are not low enough to protect babies</a:t>
            </a:r>
          </a:p>
        </p:txBody>
      </p:sp>
    </p:spTree>
    <p:extLst>
      <p:ext uri="{BB962C8B-B14F-4D97-AF65-F5344CB8AC3E}">
        <p14:creationId xmlns:p14="http://schemas.microsoft.com/office/powerpoint/2010/main" val="13603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The type of exposure affects the response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1212850"/>
            <a:ext cx="8001000" cy="5346700"/>
          </a:xfrm>
        </p:spPr>
        <p:txBody>
          <a:bodyPr>
            <a:normAutofit lnSpcReduction="10000"/>
          </a:bodyPr>
          <a:lstStyle/>
          <a:p>
            <a:r>
              <a:rPr lang="en-US" altLang="en-US" b="1"/>
              <a:t>Acute exposure</a:t>
            </a:r>
            <a:r>
              <a:rPr lang="en-US" altLang="en-US"/>
              <a:t> = high exposure for short periods of time to a hazard</a:t>
            </a:r>
          </a:p>
          <a:p>
            <a:pPr lvl="1"/>
            <a:r>
              <a:rPr lang="en-US" altLang="en-US"/>
              <a:t>Easy to recognize</a:t>
            </a:r>
          </a:p>
          <a:p>
            <a:pPr lvl="1"/>
            <a:r>
              <a:rPr lang="en-US" altLang="en-US"/>
              <a:t>Stem from discrete events:  ingestion, oil spills, nuclear accident</a:t>
            </a:r>
          </a:p>
          <a:p>
            <a:r>
              <a:rPr lang="en-US" altLang="en-US" b="1"/>
              <a:t>Chronic exposure</a:t>
            </a:r>
            <a:r>
              <a:rPr lang="en-US" altLang="en-US"/>
              <a:t> = low exposure for long periods of time to a hazard</a:t>
            </a:r>
          </a:p>
          <a:p>
            <a:pPr lvl="1"/>
            <a:r>
              <a:rPr lang="en-US" altLang="en-US"/>
              <a:t>Hard to detect and diagnose</a:t>
            </a:r>
          </a:p>
          <a:p>
            <a:pPr lvl="1"/>
            <a:r>
              <a:rPr lang="en-US" altLang="en-US"/>
              <a:t>Affects organs gradually: lung cancer, liver damage</a:t>
            </a:r>
          </a:p>
          <a:p>
            <a:pPr lvl="1"/>
            <a:r>
              <a:rPr lang="en-US" altLang="en-US"/>
              <a:t>Cause and effect may not be easily apparent</a:t>
            </a:r>
          </a:p>
        </p:txBody>
      </p:sp>
    </p:spTree>
    <p:extLst>
      <p:ext uri="{BB962C8B-B14F-4D97-AF65-F5344CB8AC3E}">
        <p14:creationId xmlns:p14="http://schemas.microsoft.com/office/powerpoint/2010/main" val="146733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180975"/>
            <a:ext cx="8685212" cy="107315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Mixes may be more than the sum of their parts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92088" y="1471613"/>
            <a:ext cx="8543925" cy="4235450"/>
          </a:xfrm>
        </p:spPr>
        <p:txBody>
          <a:bodyPr>
            <a:normAutofit fontScale="92500"/>
          </a:bodyPr>
          <a:lstStyle/>
          <a:p>
            <a:r>
              <a:rPr lang="en-US" altLang="en-US"/>
              <a:t>We can’t determine the impact of mixed hazards</a:t>
            </a:r>
          </a:p>
          <a:p>
            <a:pPr lvl="1"/>
            <a:r>
              <a:rPr lang="en-US" altLang="en-US"/>
              <a:t>They may act in ways that cannot be predicted from the effects of each in isolation </a:t>
            </a:r>
          </a:p>
          <a:p>
            <a:r>
              <a:rPr lang="en-US" altLang="en-US" b="1"/>
              <a:t>Synergistic effects </a:t>
            </a:r>
            <a:r>
              <a:rPr lang="en-US" altLang="en-US"/>
              <a:t>= interactive impacts that are more than or different from the simple sum of their constituent effects</a:t>
            </a:r>
          </a:p>
          <a:p>
            <a:pPr lvl="1"/>
            <a:r>
              <a:rPr lang="en-US" altLang="en-US"/>
              <a:t>Mixed toxicants can sum, cancel out, or multiply each other’s effects </a:t>
            </a:r>
          </a:p>
          <a:p>
            <a:pPr lvl="1"/>
            <a:r>
              <a:rPr lang="en-US" altLang="en-US"/>
              <a:t>New impacts may arise from mixing toxicants</a:t>
            </a:r>
          </a:p>
        </p:txBody>
      </p:sp>
    </p:spTree>
    <p:extLst>
      <p:ext uri="{BB962C8B-B14F-4D97-AF65-F5344CB8AC3E}">
        <p14:creationId xmlns:p14="http://schemas.microsoft.com/office/powerpoint/2010/main" val="11880805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Risk assessment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838200"/>
            <a:ext cx="8788400" cy="5518150"/>
          </a:xfrm>
        </p:spPr>
        <p:txBody>
          <a:bodyPr>
            <a:normAutofit lnSpcReduction="10000"/>
          </a:bodyPr>
          <a:lstStyle/>
          <a:p>
            <a:r>
              <a:rPr lang="en-US" altLang="en-US" b="1"/>
              <a:t>Risk</a:t>
            </a:r>
            <a:r>
              <a:rPr lang="en-US" altLang="en-US"/>
              <a:t> = the probability that some harmful outcome will result from a given action </a:t>
            </a:r>
          </a:p>
          <a:p>
            <a:pPr lvl="1"/>
            <a:r>
              <a:rPr lang="en-US" altLang="en-US"/>
              <a:t>Exposure to environmental health threats doesn’t automatically produce an effect  </a:t>
            </a:r>
          </a:p>
          <a:p>
            <a:pPr lvl="1"/>
            <a:r>
              <a:rPr lang="en-US" altLang="en-US"/>
              <a:t>Rather, it causes some probability (likelihood) of harm </a:t>
            </a:r>
          </a:p>
          <a:p>
            <a:r>
              <a:rPr lang="en-US" altLang="en-US"/>
              <a:t>Probability entails</a:t>
            </a:r>
          </a:p>
          <a:p>
            <a:pPr lvl="1"/>
            <a:r>
              <a:rPr lang="en-US" altLang="en-US"/>
              <a:t>Identity and strength of threat </a:t>
            </a:r>
          </a:p>
          <a:p>
            <a:pPr lvl="1"/>
            <a:r>
              <a:rPr lang="en-US" altLang="en-US"/>
              <a:t>Chance and frequency that an organism will encounter it </a:t>
            </a:r>
          </a:p>
          <a:p>
            <a:pPr lvl="1"/>
            <a:r>
              <a:rPr lang="en-US" altLang="en-US"/>
              <a:t>Amount of exposure to the threat </a:t>
            </a:r>
          </a:p>
          <a:p>
            <a:pPr lvl="1"/>
            <a:r>
              <a:rPr lang="en-US" altLang="en-US"/>
              <a:t>An organism’s sensitivity to the threat </a:t>
            </a:r>
          </a:p>
        </p:txBody>
      </p:sp>
    </p:spTree>
    <p:extLst>
      <p:ext uri="{BB962C8B-B14F-4D97-AF65-F5344CB8AC3E}">
        <p14:creationId xmlns:p14="http://schemas.microsoft.com/office/powerpoint/2010/main" val="41364809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Perceiving risks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0" y="1905000"/>
            <a:ext cx="4191000" cy="3962400"/>
          </a:xfrm>
        </p:spPr>
        <p:txBody>
          <a:bodyPr>
            <a:normAutofit lnSpcReduction="10000"/>
          </a:bodyPr>
          <a:lstStyle/>
          <a:p>
            <a:r>
              <a:rPr lang="en-US" altLang="en-US" sz="2400"/>
              <a:t>Everything we do involves some risk </a:t>
            </a:r>
          </a:p>
          <a:p>
            <a:r>
              <a:rPr lang="en-US" altLang="en-US" sz="2400"/>
              <a:t>We try to minimize risk, but we often misperceive it </a:t>
            </a:r>
          </a:p>
          <a:p>
            <a:pPr lvl="1"/>
            <a:r>
              <a:rPr lang="en-US" altLang="en-US" sz="2400"/>
              <a:t>Flying versus driving</a:t>
            </a:r>
          </a:p>
          <a:p>
            <a:r>
              <a:rPr lang="en-US" altLang="en-US" sz="2400"/>
              <a:t>We feel more at risk when we cannot control a situation</a:t>
            </a:r>
          </a:p>
          <a:p>
            <a:pPr lvl="1"/>
            <a:r>
              <a:rPr lang="en-US" altLang="en-US" sz="2400"/>
              <a:t>We fear nuclear power and toxic waste, but not smoking or overeating</a:t>
            </a:r>
          </a:p>
        </p:txBody>
      </p:sp>
      <p:pic>
        <p:nvPicPr>
          <p:cNvPr id="60422" name="Picture 6" descr="14_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3490913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6138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Analyzing risk quantitatively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2088" y="1011238"/>
            <a:ext cx="8543925" cy="5175250"/>
          </a:xfrm>
        </p:spPr>
        <p:txBody>
          <a:bodyPr>
            <a:normAutofit lnSpcReduction="10000"/>
          </a:bodyPr>
          <a:lstStyle/>
          <a:p>
            <a:r>
              <a:rPr lang="en-US" altLang="en-US" b="1"/>
              <a:t>Risk assessment</a:t>
            </a:r>
            <a:r>
              <a:rPr lang="en-US" altLang="en-US"/>
              <a:t> = the quantitative measurement of risk and the comparison of risks involved in different activities or substances </a:t>
            </a:r>
          </a:p>
          <a:p>
            <a:pPr lvl="1"/>
            <a:r>
              <a:rPr lang="en-US" altLang="en-US" sz="2800"/>
              <a:t>It is a way of identifying and outlining problems </a:t>
            </a:r>
          </a:p>
          <a:p>
            <a:r>
              <a:rPr lang="en-US" altLang="en-US"/>
              <a:t>Several steps:</a:t>
            </a:r>
          </a:p>
          <a:p>
            <a:pPr lvl="1"/>
            <a:r>
              <a:rPr lang="en-US" altLang="en-US" sz="2800"/>
              <a:t>Scientific study of toxicity </a:t>
            </a:r>
          </a:p>
          <a:p>
            <a:pPr lvl="1"/>
            <a:r>
              <a:rPr lang="en-US" altLang="en-US" sz="2800"/>
              <a:t>Assessing an individual or population’s likely extent of exposure to the substance, including frequency, concentrations, and length of exposure</a:t>
            </a:r>
          </a:p>
          <a:p>
            <a:r>
              <a:rPr lang="en-US" altLang="en-US"/>
              <a:t>Studies are often performed by industry-associated scientists, which may undermine the study’s objectivity</a:t>
            </a:r>
          </a:p>
        </p:txBody>
      </p:sp>
    </p:spTree>
    <p:extLst>
      <p:ext uri="{BB962C8B-B14F-4D97-AF65-F5344CB8AC3E}">
        <p14:creationId xmlns:p14="http://schemas.microsoft.com/office/powerpoint/2010/main" val="36386566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Risk management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838200"/>
            <a:ext cx="8305800" cy="573087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/>
              <a:t>Combines decisions and strategies to minimize risk </a:t>
            </a:r>
          </a:p>
          <a:p>
            <a:r>
              <a:rPr lang="en-US" altLang="en-US"/>
              <a:t>Scientific assessments are considered with economic, social, and political needs and values </a:t>
            </a:r>
          </a:p>
          <a:p>
            <a:r>
              <a:rPr lang="en-US" altLang="en-US"/>
              <a:t>Developed nations have federal agencies to manage risk</a:t>
            </a:r>
          </a:p>
          <a:p>
            <a:pPr lvl="1"/>
            <a:r>
              <a:rPr lang="en-US" altLang="en-US"/>
              <a:t>The U.S. has the Centers for Disease Control (CDC), the EPA, and the Food and Drug Administration (FDA)</a:t>
            </a:r>
          </a:p>
          <a:p>
            <a:r>
              <a:rPr lang="en-US" altLang="en-US"/>
              <a:t>Comparing costs and benefits is hard</a:t>
            </a:r>
          </a:p>
          <a:p>
            <a:pPr lvl="1"/>
            <a:r>
              <a:rPr lang="en-US" altLang="en-US"/>
              <a:t>Benefits are economic and easy to calculate</a:t>
            </a:r>
          </a:p>
          <a:p>
            <a:pPr lvl="1"/>
            <a:r>
              <a:rPr lang="en-US" altLang="en-US"/>
              <a:t>Health risks (costs) are hard-to-measure probabilities of a few people being affected</a:t>
            </a:r>
          </a:p>
        </p:txBody>
      </p:sp>
    </p:spTree>
    <p:extLst>
      <p:ext uri="{BB962C8B-B14F-4D97-AF65-F5344CB8AC3E}">
        <p14:creationId xmlns:p14="http://schemas.microsoft.com/office/powerpoint/2010/main" val="41251164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process of risk management</a:t>
            </a:r>
          </a:p>
        </p:txBody>
      </p:sp>
      <p:pic>
        <p:nvPicPr>
          <p:cNvPr id="87045" name="Picture 5" descr="14_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24063"/>
            <a:ext cx="8153400" cy="399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8537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One approach to determining safety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3124200"/>
          </a:xfrm>
        </p:spPr>
        <p:txBody>
          <a:bodyPr>
            <a:normAutofit fontScale="92500"/>
          </a:bodyPr>
          <a:lstStyle/>
          <a:p>
            <a:r>
              <a:rPr lang="en-US" altLang="en-US" b="1"/>
              <a:t>Innocent until proven guilty approach: </a:t>
            </a:r>
            <a:r>
              <a:rPr lang="en-US" altLang="en-US"/>
              <a:t>product manufacturers must prove a product is safe</a:t>
            </a:r>
          </a:p>
          <a:p>
            <a:pPr lvl="1"/>
            <a:r>
              <a:rPr lang="en-US" altLang="en-US"/>
              <a:t>Benefits: now slowing down technological innovation and economic advancement</a:t>
            </a:r>
          </a:p>
          <a:p>
            <a:pPr lvl="1"/>
            <a:r>
              <a:rPr lang="en-US" altLang="en-US"/>
              <a:t>Disadvantage: putting into wide use some substances that may later on turn out to be dangerous</a:t>
            </a:r>
          </a:p>
        </p:txBody>
      </p:sp>
    </p:spTree>
    <p:extLst>
      <p:ext uri="{BB962C8B-B14F-4D97-AF65-F5344CB8AC3E}">
        <p14:creationId xmlns:p14="http://schemas.microsoft.com/office/powerpoint/2010/main" val="2793961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Cultural environmental hazards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2505075"/>
            <a:ext cx="8788400" cy="21844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b="1"/>
              <a:t>Cultural </a:t>
            </a:r>
            <a:r>
              <a:rPr lang="en-US" altLang="en-US"/>
              <a:t>= result from the place we live, our socioeconomic status, our occupation, our behavioral choices</a:t>
            </a:r>
          </a:p>
          <a:p>
            <a:pPr lvl="1"/>
            <a:r>
              <a:rPr lang="en-US" altLang="en-US"/>
              <a:t>Smoking, drug use, diet and nutrition, crime, mode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97115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Another approach to determining safety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1565275"/>
            <a:ext cx="8788400" cy="4064000"/>
          </a:xfrm>
        </p:spPr>
        <p:txBody>
          <a:bodyPr>
            <a:normAutofit lnSpcReduction="10000"/>
          </a:bodyPr>
          <a:lstStyle/>
          <a:p>
            <a:r>
              <a:rPr lang="en-US" altLang="en-US" b="1"/>
              <a:t>Precautionary principle approach: </a:t>
            </a:r>
            <a:r>
              <a:rPr lang="en-US" altLang="en-US"/>
              <a:t>the government, scientists, and the public are required to prove a product is dangerous</a:t>
            </a:r>
            <a:endParaRPr lang="en-US" altLang="en-US" b="1"/>
          </a:p>
          <a:p>
            <a:pPr lvl="1"/>
            <a:r>
              <a:rPr lang="en-US" altLang="en-US"/>
              <a:t>Assume substances are harmful until they are proven harmless</a:t>
            </a:r>
          </a:p>
          <a:p>
            <a:pPr lvl="1"/>
            <a:r>
              <a:rPr lang="en-US" altLang="en-US"/>
              <a:t>Identifies troublesome toxicants before they are released</a:t>
            </a:r>
          </a:p>
          <a:p>
            <a:pPr lvl="1"/>
            <a:r>
              <a:rPr lang="en-US" altLang="en-US"/>
              <a:t>But, this may impede the pace of technology and economic advance</a:t>
            </a:r>
          </a:p>
        </p:txBody>
      </p:sp>
    </p:spTree>
    <p:extLst>
      <p:ext uri="{BB962C8B-B14F-4D97-AF65-F5344CB8AC3E}">
        <p14:creationId xmlns:p14="http://schemas.microsoft.com/office/powerpoint/2010/main" val="19446009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Two approaches for determining safety</a:t>
            </a:r>
          </a:p>
        </p:txBody>
      </p:sp>
      <p:pic>
        <p:nvPicPr>
          <p:cNvPr id="90117" name="Picture 5" descr="14_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43000"/>
            <a:ext cx="504825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04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Philosophy affects policy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93913"/>
            <a:ext cx="8229600" cy="350837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/>
              <a:t>Different nations use different policies; most use a mix between the “innocent until proven guilty” principle and the precautionary principle </a:t>
            </a:r>
          </a:p>
          <a:p>
            <a:pPr lvl="1"/>
            <a:r>
              <a:rPr lang="en-US" altLang="en-US"/>
              <a:t>Europe is shifting more towards the precautionary principle </a:t>
            </a:r>
          </a:p>
          <a:p>
            <a:pPr lvl="1"/>
            <a:r>
              <a:rPr lang="en-US" altLang="en-US"/>
              <a:t>Industries like the “innocent until proven guilty” approach because it allows them to produce more and make more money </a:t>
            </a:r>
          </a:p>
        </p:txBody>
      </p:sp>
    </p:spTree>
    <p:extLst>
      <p:ext uri="{BB962C8B-B14F-4D97-AF65-F5344CB8AC3E}">
        <p14:creationId xmlns:p14="http://schemas.microsoft.com/office/powerpoint/2010/main" val="200474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EPA regulates many substances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04913"/>
            <a:ext cx="8229600" cy="5057775"/>
          </a:xfrm>
        </p:spPr>
        <p:txBody>
          <a:bodyPr/>
          <a:lstStyle/>
          <a:p>
            <a:r>
              <a:rPr lang="en-US" altLang="en-US" sz="2400"/>
              <a:t>Federal agencies apportion responsibility for tracking and regulating synthetic chemicals </a:t>
            </a:r>
          </a:p>
          <a:p>
            <a:pPr lvl="1"/>
            <a:r>
              <a:rPr lang="en-US" altLang="en-US" sz="2400"/>
              <a:t>FDA: food, food additives, cosmetics, drugs, and medical devices</a:t>
            </a:r>
          </a:p>
          <a:p>
            <a:pPr lvl="1"/>
            <a:r>
              <a:rPr lang="en-US" altLang="en-US" sz="2400"/>
              <a:t>EPA: pesticides</a:t>
            </a:r>
          </a:p>
          <a:p>
            <a:pPr lvl="1"/>
            <a:r>
              <a:rPr lang="en-US" altLang="en-US" sz="2400"/>
              <a:t>Occupational Safety and Health Administration (OSHA): workplace hazards</a:t>
            </a:r>
          </a:p>
          <a:p>
            <a:r>
              <a:rPr lang="en-US" altLang="en-US" sz="2400"/>
              <a:t>Many public health and environmental advocates fear it isn’t enough </a:t>
            </a:r>
          </a:p>
          <a:p>
            <a:pPr lvl="1"/>
            <a:r>
              <a:rPr lang="en-US" altLang="en-US" sz="2400"/>
              <a:t>Many synthetic chemicals are not actually tested </a:t>
            </a:r>
          </a:p>
          <a:p>
            <a:pPr lvl="1"/>
            <a:r>
              <a:rPr lang="en-US" altLang="en-US" sz="2400"/>
              <a:t>Only 10% have been tested for toxicity </a:t>
            </a:r>
          </a:p>
          <a:p>
            <a:pPr lvl="1"/>
            <a:r>
              <a:rPr lang="en-US" altLang="en-US" sz="2400"/>
              <a:t>Fewer than 1% are government regulated </a:t>
            </a:r>
          </a:p>
        </p:txBody>
      </p:sp>
    </p:spTree>
    <p:extLst>
      <p:ext uri="{BB962C8B-B14F-4D97-AF65-F5344CB8AC3E}">
        <p14:creationId xmlns:p14="http://schemas.microsoft.com/office/powerpoint/2010/main" val="23198662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International regulation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39863"/>
            <a:ext cx="8229600" cy="4437062"/>
          </a:xfrm>
        </p:spPr>
        <p:txBody>
          <a:bodyPr>
            <a:normAutofit lnSpcReduction="10000"/>
          </a:bodyPr>
          <a:lstStyle/>
          <a:p>
            <a:r>
              <a:rPr lang="en-US" altLang="en-US" sz="2400"/>
              <a:t>Nations address chemical pollution with international treaties </a:t>
            </a:r>
          </a:p>
          <a:p>
            <a:r>
              <a:rPr lang="en-US" altLang="en-US" sz="2400" b="1"/>
              <a:t>Stockholm Convention on Persistent Organic Pollutants  (POPs) </a:t>
            </a:r>
            <a:r>
              <a:rPr lang="en-US" altLang="en-US" sz="2400"/>
              <a:t>was ratified by 140 nations in 2004</a:t>
            </a:r>
          </a:p>
          <a:p>
            <a:pPr lvl="1"/>
            <a:r>
              <a:rPr lang="en-US" altLang="en-US" sz="2400"/>
              <a:t>Ends the release of the 12 most dangerous POPs </a:t>
            </a:r>
          </a:p>
          <a:p>
            <a:r>
              <a:rPr lang="en-US" altLang="en-US" sz="2400"/>
              <a:t>EU’s Registration, Evaluation, Authorization, and Restriction of Chemicals (REACH) Program</a:t>
            </a:r>
          </a:p>
          <a:p>
            <a:pPr lvl="1"/>
            <a:r>
              <a:rPr lang="en-US" altLang="en-US" sz="2400"/>
              <a:t>Aims to evaluate and restrict dangerous chemicals while giving industries a streamlined regulatory system</a:t>
            </a:r>
          </a:p>
          <a:p>
            <a:pPr lvl="1"/>
            <a:r>
              <a:rPr lang="en-US" altLang="en-US" sz="2400"/>
              <a:t>It will cost the chemical industry 2.8 – 5.2 billion euros (U.S. $3.8 – 7.0 billion), but will save more than 10 times that in health benefits</a:t>
            </a:r>
          </a:p>
        </p:txBody>
      </p:sp>
    </p:spTree>
    <p:extLst>
      <p:ext uri="{BB962C8B-B14F-4D97-AF65-F5344CB8AC3E}">
        <p14:creationId xmlns:p14="http://schemas.microsoft.com/office/powerpoint/2010/main" val="2791104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Conclusion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276725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/>
              <a:t>International agreements represent a hopeful sign that governments are working to protect society, wildlife, and ecosystems from toxic chemicals and environmental hazards </a:t>
            </a:r>
          </a:p>
          <a:p>
            <a:r>
              <a:rPr lang="en-US" altLang="en-US"/>
              <a:t>Once all the scientific results are in, society’s philosophical approach to risk management will determine what policies are enacted </a:t>
            </a:r>
          </a:p>
          <a:p>
            <a:r>
              <a:rPr lang="en-US" altLang="en-US"/>
              <a:t>A safe and happy future depends on knowing the risks that some hazards pose and on replacing those substances with safer ones </a:t>
            </a:r>
          </a:p>
        </p:txBody>
      </p:sp>
    </p:spTree>
    <p:extLst>
      <p:ext uri="{BB962C8B-B14F-4D97-AF65-F5344CB8AC3E}">
        <p14:creationId xmlns:p14="http://schemas.microsoft.com/office/powerpoint/2010/main" val="40263772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/>
              <a:t>QUESTION: Review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8788400" cy="2781300"/>
          </a:xfrm>
        </p:spPr>
        <p:txBody>
          <a:bodyPr>
            <a:normAutofit fontScale="92500" lnSpcReduction="10000"/>
          </a:bodyPr>
          <a:lstStyle/>
          <a:p>
            <a:pPr marL="288925" indent="1588" eaLnBrk="0" hangingPunct="0">
              <a:spcBef>
                <a:spcPct val="30000"/>
              </a:spcBef>
              <a:buClr>
                <a:schemeClr val="bg1"/>
              </a:buClr>
              <a:buFont typeface="Times"/>
              <a:buNone/>
            </a:pPr>
            <a:r>
              <a:rPr lang="en-US" altLang="en-US"/>
              <a:t>Which of the following is a biological hazard?</a:t>
            </a:r>
            <a:endParaRPr lang="en-US" altLang="en-US" i="1"/>
          </a:p>
          <a:p>
            <a:pPr marL="1455738" lvl="1" indent="-533400" eaLnBrk="0" hangingPunct="0">
              <a:spcBef>
                <a:spcPct val="0"/>
              </a:spcBef>
              <a:buClr>
                <a:schemeClr val="tx1"/>
              </a:buClr>
              <a:buFont typeface="Times"/>
              <a:buAutoNum type="alphaLcParenR"/>
            </a:pPr>
            <a:endParaRPr lang="en-US" altLang="en-US"/>
          </a:p>
          <a:p>
            <a:pPr marL="1455738" lvl="1" indent="-533400" eaLnBrk="0" hangingPunct="0">
              <a:spcBef>
                <a:spcPct val="0"/>
              </a:spcBef>
              <a:buClr>
                <a:schemeClr val="tx1"/>
              </a:buClr>
              <a:buFont typeface="Times"/>
              <a:buAutoNum type="alphaLcParenR"/>
            </a:pPr>
            <a:r>
              <a:rPr lang="en-US" altLang="en-US"/>
              <a:t>Earthquake</a:t>
            </a:r>
          </a:p>
          <a:p>
            <a:pPr marL="1455738" lvl="1" indent="-533400" eaLnBrk="0" hangingPunct="0">
              <a:spcBef>
                <a:spcPct val="0"/>
              </a:spcBef>
              <a:buClr>
                <a:schemeClr val="tx1"/>
              </a:buClr>
              <a:buFont typeface="Times"/>
              <a:buAutoNum type="alphaLcParenR"/>
            </a:pPr>
            <a:r>
              <a:rPr lang="en-US" altLang="en-US"/>
              <a:t>Smoking</a:t>
            </a:r>
          </a:p>
          <a:p>
            <a:pPr marL="1455738" lvl="1" indent="-533400" eaLnBrk="0" hangingPunct="0">
              <a:spcBef>
                <a:spcPct val="0"/>
              </a:spcBef>
              <a:buClr>
                <a:schemeClr val="tx1"/>
              </a:buClr>
              <a:buFont typeface="Times"/>
              <a:buAutoNum type="alphaLcParenR"/>
            </a:pPr>
            <a:r>
              <a:rPr lang="en-US" altLang="en-US"/>
              <a:t>Virus</a:t>
            </a:r>
          </a:p>
          <a:p>
            <a:pPr marL="1455738" lvl="1" indent="-533400" eaLnBrk="0" hangingPunct="0">
              <a:spcBef>
                <a:spcPct val="0"/>
              </a:spcBef>
              <a:buClr>
                <a:schemeClr val="tx1"/>
              </a:buClr>
              <a:buFont typeface="Times"/>
              <a:buAutoNum type="alphaLcParenR"/>
            </a:pPr>
            <a:r>
              <a:rPr lang="en-US" altLang="en-US"/>
              <a:t>A pesticide</a:t>
            </a:r>
          </a:p>
          <a:p>
            <a:pPr marL="1455738" lvl="1" indent="-533400" eaLnBrk="0" hangingPunct="0">
              <a:spcBef>
                <a:spcPct val="0"/>
              </a:spcBef>
              <a:buClr>
                <a:schemeClr val="tx1"/>
              </a:buClr>
              <a:buFont typeface="Times"/>
              <a:buAutoNum type="alphaLcParenR"/>
            </a:pPr>
            <a:r>
              <a:rPr lang="en-US" altLang="en-US"/>
              <a:t>All are biological hazards</a:t>
            </a:r>
          </a:p>
        </p:txBody>
      </p:sp>
      <p:pic>
        <p:nvPicPr>
          <p:cNvPr id="93188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513" y="146050"/>
            <a:ext cx="547687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47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/>
              <a:t>QUESTION: Review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8788400" cy="2525713"/>
          </a:xfrm>
        </p:spPr>
        <p:txBody>
          <a:bodyPr>
            <a:normAutofit fontScale="92500" lnSpcReduction="10000"/>
          </a:bodyPr>
          <a:lstStyle/>
          <a:p>
            <a:pPr marL="823913" indent="-533400" eaLnBrk="0" hangingPunct="0">
              <a:spcBef>
                <a:spcPct val="30000"/>
              </a:spcBef>
              <a:buClr>
                <a:schemeClr val="bg1"/>
              </a:buClr>
              <a:buFont typeface="Times"/>
              <a:buNone/>
            </a:pPr>
            <a:r>
              <a:rPr lang="en-US" altLang="en-US"/>
              <a:t>A “vector” is defined as …</a:t>
            </a:r>
            <a:endParaRPr lang="en-US" altLang="en-US" i="1"/>
          </a:p>
          <a:p>
            <a:pPr marL="823913" indent="-533400" eaLnBrk="0" hangingPunct="0">
              <a:spcBef>
                <a:spcPct val="30000"/>
              </a:spcBef>
              <a:buClr>
                <a:schemeClr val="bg1"/>
              </a:buClr>
              <a:buFont typeface="Times"/>
              <a:buNone/>
            </a:pPr>
            <a:r>
              <a:rPr lang="en-US" altLang="en-US"/>
              <a:t>	</a:t>
            </a:r>
          </a:p>
          <a:p>
            <a:pPr marL="1089025" lvl="1" indent="-631825" eaLnBrk="0" hangingPunct="0">
              <a:spcBef>
                <a:spcPct val="0"/>
              </a:spcBef>
              <a:buClr>
                <a:schemeClr val="tx1"/>
              </a:buClr>
              <a:buFont typeface="Times"/>
              <a:buAutoNum type="alphaLcParenR"/>
            </a:pPr>
            <a:r>
              <a:rPr lang="en-US" altLang="en-US"/>
              <a:t>A highly toxic, radioactive compound</a:t>
            </a:r>
          </a:p>
          <a:p>
            <a:pPr marL="1089025" lvl="1" indent="-631825" eaLnBrk="0" hangingPunct="0">
              <a:spcBef>
                <a:spcPct val="0"/>
              </a:spcBef>
              <a:buClr>
                <a:schemeClr val="tx1"/>
              </a:buClr>
              <a:buFont typeface="Times"/>
              <a:buAutoNum type="alphaLcParenR"/>
            </a:pPr>
            <a:r>
              <a:rPr lang="en-US" altLang="en-US"/>
              <a:t>An organism that transfers pathogens to a hose</a:t>
            </a:r>
          </a:p>
          <a:p>
            <a:pPr marL="1089025" lvl="1" indent="-631825" eaLnBrk="0" hangingPunct="0">
              <a:spcBef>
                <a:spcPct val="0"/>
              </a:spcBef>
              <a:buClr>
                <a:schemeClr val="tx1"/>
              </a:buClr>
              <a:buFont typeface="Times"/>
              <a:buAutoNum type="alphaLcParenR"/>
            </a:pPr>
            <a:r>
              <a:rPr lang="en-US" altLang="en-US"/>
              <a:t>A compound with fire-retardant properties</a:t>
            </a:r>
          </a:p>
          <a:p>
            <a:pPr marL="1089025" lvl="1" indent="-631825" eaLnBrk="0" hangingPunct="0">
              <a:spcBef>
                <a:spcPct val="0"/>
              </a:spcBef>
              <a:buClr>
                <a:schemeClr val="tx1"/>
              </a:buClr>
              <a:buFont typeface="Times"/>
              <a:buAutoNum type="alphaLcParenR"/>
            </a:pPr>
            <a:r>
              <a:rPr lang="en-US" altLang="en-US"/>
              <a:t>A compound that mimics natural substances</a:t>
            </a:r>
          </a:p>
        </p:txBody>
      </p:sp>
      <p:pic>
        <p:nvPicPr>
          <p:cNvPr id="96260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513" y="146050"/>
            <a:ext cx="547687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00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/>
              <a:t>QUESTION: Review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8788400" cy="2995613"/>
          </a:xfrm>
        </p:spPr>
        <p:txBody>
          <a:bodyPr>
            <a:normAutofit fontScale="92500"/>
          </a:bodyPr>
          <a:lstStyle/>
          <a:p>
            <a:pPr marL="1050925" indent="-533400" eaLnBrk="0" hangingPunct="0">
              <a:spcBef>
                <a:spcPct val="50000"/>
              </a:spcBef>
              <a:buClr>
                <a:schemeClr val="bg1"/>
              </a:buClr>
              <a:buFont typeface="Times"/>
              <a:buNone/>
            </a:pPr>
            <a:r>
              <a:rPr lang="en-US" altLang="en-US"/>
              <a:t>Toxicity is …</a:t>
            </a:r>
            <a:br>
              <a:rPr lang="en-US" altLang="en-US"/>
            </a:br>
            <a:r>
              <a:rPr lang="en-US" altLang="en-US"/>
              <a:t> </a:t>
            </a:r>
          </a:p>
          <a:p>
            <a:pPr marL="1336675" lvl="1" indent="-688975" eaLnBrk="0" hangingPunct="0">
              <a:spcBef>
                <a:spcPct val="50000"/>
              </a:spcBef>
              <a:buClr>
                <a:schemeClr val="tx1"/>
              </a:buClr>
              <a:buFont typeface="Times"/>
              <a:buAutoNum type="alphaLcParenR"/>
            </a:pPr>
            <a:r>
              <a:rPr lang="en-US" altLang="en-US"/>
              <a:t>The study of the effects of poisonous substances</a:t>
            </a:r>
          </a:p>
          <a:p>
            <a:pPr marL="1336675" lvl="1" indent="-688975" eaLnBrk="0" hangingPunct="0">
              <a:spcBef>
                <a:spcPct val="0"/>
              </a:spcBef>
              <a:buClr>
                <a:schemeClr val="tx1"/>
              </a:buClr>
              <a:buFont typeface="Times"/>
              <a:buAutoNum type="alphaLcParenR"/>
            </a:pPr>
            <a:r>
              <a:rPr lang="en-US" altLang="en-US"/>
              <a:t>Any toxic agent</a:t>
            </a:r>
          </a:p>
          <a:p>
            <a:pPr marL="1336675" lvl="1" indent="-688975" eaLnBrk="0" hangingPunct="0">
              <a:spcBef>
                <a:spcPct val="0"/>
              </a:spcBef>
              <a:buClr>
                <a:schemeClr val="tx1"/>
              </a:buClr>
              <a:buFont typeface="Times"/>
              <a:buAutoNum type="alphaLcParenR"/>
            </a:pPr>
            <a:r>
              <a:rPr lang="en-US" altLang="en-US"/>
              <a:t>Any substance that causes environmental degradation</a:t>
            </a:r>
          </a:p>
          <a:p>
            <a:pPr marL="1336675" lvl="1" indent="-688975" eaLnBrk="0" hangingPunct="0">
              <a:spcBef>
                <a:spcPct val="0"/>
              </a:spcBef>
              <a:buClr>
                <a:schemeClr val="tx1"/>
              </a:buClr>
              <a:buFont typeface="Times"/>
              <a:buAutoNum type="alphaLcParenR"/>
            </a:pPr>
            <a:r>
              <a:rPr lang="en-US" altLang="en-US"/>
              <a:t>The degree of harm a substance can cause</a:t>
            </a:r>
          </a:p>
        </p:txBody>
      </p:sp>
      <p:pic>
        <p:nvPicPr>
          <p:cNvPr id="98308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513" y="146050"/>
            <a:ext cx="547687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4650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/>
              <a:t>QUESTION: Review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8788400" cy="2227263"/>
          </a:xfrm>
        </p:spPr>
        <p:txBody>
          <a:bodyPr>
            <a:normAutofit fontScale="92500" lnSpcReduction="10000"/>
          </a:bodyPr>
          <a:lstStyle/>
          <a:p>
            <a:pPr indent="4763" eaLnBrk="0" hangingPunct="0">
              <a:spcBef>
                <a:spcPct val="50000"/>
              </a:spcBef>
              <a:buClr>
                <a:schemeClr val="bg1"/>
              </a:buClr>
              <a:buFont typeface="Times"/>
              <a:buNone/>
            </a:pPr>
            <a:r>
              <a:rPr lang="en-US" altLang="en-US"/>
              <a:t>A “teratogen” causes…?</a:t>
            </a:r>
            <a:endParaRPr lang="en-US" altLang="en-US" i="1"/>
          </a:p>
          <a:p>
            <a:pPr marL="1030288" lvl="1" indent="-568325" eaLnBrk="0" hangingPunct="0">
              <a:spcBef>
                <a:spcPct val="50000"/>
              </a:spcBef>
              <a:buClr>
                <a:schemeClr val="tx1"/>
              </a:buClr>
              <a:buFont typeface="Times"/>
              <a:buAutoNum type="alphaLcParenR"/>
            </a:pPr>
            <a:r>
              <a:rPr lang="en-US" altLang="en-US"/>
              <a:t>Cancer</a:t>
            </a:r>
          </a:p>
          <a:p>
            <a:pPr marL="1030288" lvl="1" indent="-568325" eaLnBrk="0" hangingPunct="0">
              <a:spcBef>
                <a:spcPct val="0"/>
              </a:spcBef>
              <a:buClr>
                <a:schemeClr val="tx1"/>
              </a:buClr>
              <a:buFont typeface="Times"/>
              <a:buAutoNum type="alphaLcParenR"/>
            </a:pPr>
            <a:r>
              <a:rPr lang="en-US" altLang="en-US"/>
              <a:t>Mutations</a:t>
            </a:r>
          </a:p>
          <a:p>
            <a:pPr marL="1030288" lvl="1" indent="-568325" eaLnBrk="0" hangingPunct="0">
              <a:spcBef>
                <a:spcPct val="0"/>
              </a:spcBef>
              <a:buClr>
                <a:schemeClr val="tx1"/>
              </a:buClr>
              <a:buFont typeface="Times"/>
              <a:buAutoNum type="alphaLcParenR"/>
            </a:pPr>
            <a:r>
              <a:rPr lang="en-US" altLang="en-US"/>
              <a:t>Birth defects</a:t>
            </a:r>
          </a:p>
          <a:p>
            <a:pPr marL="1030288" lvl="1" indent="-568325" eaLnBrk="0" hangingPunct="0">
              <a:spcBef>
                <a:spcPct val="0"/>
              </a:spcBef>
              <a:buClr>
                <a:schemeClr val="tx1"/>
              </a:buClr>
              <a:buFont typeface="Times"/>
              <a:buAutoNum type="alphaLcParenR"/>
            </a:pPr>
            <a:r>
              <a:rPr lang="en-US" altLang="en-US"/>
              <a:t>Problems in the hormonal system</a:t>
            </a:r>
          </a:p>
        </p:txBody>
      </p:sp>
      <p:pic>
        <p:nvPicPr>
          <p:cNvPr id="100356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513" y="146050"/>
            <a:ext cx="547687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023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Four types of environmental hazards</a:t>
            </a:r>
          </a:p>
        </p:txBody>
      </p:sp>
      <p:pic>
        <p:nvPicPr>
          <p:cNvPr id="72709" name="Picture 5" descr="14_01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905000"/>
            <a:ext cx="3084512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1" name="Picture 7" descr="14_01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308451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3" name="Picture 9" descr="14_01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86200"/>
            <a:ext cx="2559050" cy="221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5" name="Picture 11" descr="14_01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95400"/>
            <a:ext cx="2559050" cy="21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41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/>
              <a:t>QUESTION: Review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8559800" cy="2995613"/>
          </a:xfrm>
        </p:spPr>
        <p:txBody>
          <a:bodyPr/>
          <a:lstStyle/>
          <a:p>
            <a:pPr marL="533400" indent="-533400">
              <a:buFont typeface="Times New Roman" pitchFamily="18" charset="0"/>
              <a:buNone/>
            </a:pPr>
            <a:r>
              <a:rPr lang="en-US" altLang="en-US"/>
              <a:t>Why is research into endocrine disrupters controversial?</a:t>
            </a:r>
          </a:p>
          <a:p>
            <a:pPr marL="1165225" lvl="1" indent="-533400" eaLnBrk="0" hangingPunct="0">
              <a:spcBef>
                <a:spcPct val="50000"/>
              </a:spcBef>
              <a:buClr>
                <a:schemeClr val="tx1"/>
              </a:buClr>
              <a:buFont typeface="Times"/>
              <a:buAutoNum type="alphaLcParenR"/>
            </a:pPr>
            <a:r>
              <a:rPr lang="en-US" altLang="en-US"/>
              <a:t>Negative findings threaten the industry’s economics</a:t>
            </a:r>
          </a:p>
          <a:p>
            <a:pPr marL="1165225" lvl="1" indent="-533400" eaLnBrk="0" hangingPunct="0">
              <a:spcBef>
                <a:spcPct val="0"/>
              </a:spcBef>
              <a:buClr>
                <a:schemeClr val="tx1"/>
              </a:buClr>
              <a:buFont typeface="Times"/>
              <a:buAutoNum type="alphaLcParenR"/>
            </a:pPr>
            <a:r>
              <a:rPr lang="en-US" altLang="en-US"/>
              <a:t>Research is still only beginning</a:t>
            </a:r>
          </a:p>
          <a:p>
            <a:pPr marL="1165225" lvl="1" indent="-533400" eaLnBrk="0" hangingPunct="0">
              <a:spcBef>
                <a:spcPct val="0"/>
              </a:spcBef>
              <a:buClr>
                <a:schemeClr val="tx1"/>
              </a:buClr>
              <a:buFont typeface="Times"/>
              <a:buAutoNum type="alphaLcParenR"/>
            </a:pPr>
            <a:r>
              <a:rPr lang="en-US" altLang="en-US"/>
              <a:t>Much research is funded by industry</a:t>
            </a:r>
          </a:p>
          <a:p>
            <a:pPr marL="1165225" lvl="1" indent="-533400" eaLnBrk="0" hangingPunct="0">
              <a:spcBef>
                <a:spcPct val="0"/>
              </a:spcBef>
              <a:buClr>
                <a:schemeClr val="tx1"/>
              </a:buClr>
              <a:buFont typeface="Times"/>
              <a:buAutoNum type="alphaLcParenR"/>
            </a:pPr>
            <a:r>
              <a:rPr lang="en-US" altLang="en-US"/>
              <a:t>All of these are reasons why research is controversial</a:t>
            </a:r>
          </a:p>
        </p:txBody>
      </p:sp>
      <p:pic>
        <p:nvPicPr>
          <p:cNvPr id="102404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524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9613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/>
              <a:t>QUESTION: Review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8559800" cy="2611438"/>
          </a:xfrm>
        </p:spPr>
        <p:txBody>
          <a:bodyPr/>
          <a:lstStyle/>
          <a:p>
            <a:pPr marL="533400" indent="-533400">
              <a:buFont typeface="Times New Roman" pitchFamily="18" charset="0"/>
              <a:buNone/>
            </a:pPr>
            <a:r>
              <a:rPr lang="en-US" altLang="en-US"/>
              <a:t>A human-based study that compares a group of smokers to non-smokers to determine the effects of smoking is …</a:t>
            </a:r>
          </a:p>
          <a:p>
            <a:pPr marL="1165225" lvl="1" indent="-533400" eaLnBrk="0" hangingPunct="0">
              <a:spcBef>
                <a:spcPct val="50000"/>
              </a:spcBef>
              <a:buClr>
                <a:schemeClr val="tx1"/>
              </a:buClr>
              <a:buFont typeface="Times"/>
              <a:buAutoNum type="alphaLcParenR"/>
            </a:pPr>
            <a:r>
              <a:rPr lang="en-US" altLang="en-US"/>
              <a:t>An epidemiological study</a:t>
            </a:r>
          </a:p>
          <a:p>
            <a:pPr marL="1165225" lvl="1" indent="-533400" eaLnBrk="0" hangingPunct="0">
              <a:spcBef>
                <a:spcPct val="0"/>
              </a:spcBef>
              <a:buClr>
                <a:schemeClr val="tx1"/>
              </a:buClr>
              <a:buFont typeface="Times"/>
              <a:buAutoNum type="alphaLcParenR"/>
            </a:pPr>
            <a:r>
              <a:rPr lang="en-US" altLang="en-US"/>
              <a:t>A case study</a:t>
            </a:r>
          </a:p>
          <a:p>
            <a:pPr marL="1165225" lvl="1" indent="-533400" eaLnBrk="0" hangingPunct="0">
              <a:spcBef>
                <a:spcPct val="0"/>
              </a:spcBef>
              <a:buClr>
                <a:schemeClr val="tx1"/>
              </a:buClr>
              <a:buFont typeface="Times"/>
              <a:buAutoNum type="alphaLcParenR"/>
            </a:pPr>
            <a:r>
              <a:rPr lang="en-US" altLang="en-US"/>
              <a:t>Not likely to be funded</a:t>
            </a:r>
          </a:p>
          <a:p>
            <a:pPr marL="1165225" lvl="1" indent="-533400" eaLnBrk="0" hangingPunct="0">
              <a:spcBef>
                <a:spcPct val="0"/>
              </a:spcBef>
              <a:buClr>
                <a:schemeClr val="tx1"/>
              </a:buClr>
              <a:buFont typeface="Times"/>
              <a:buAutoNum type="alphaLcParenR"/>
            </a:pPr>
            <a:r>
              <a:rPr lang="en-US" altLang="en-US"/>
              <a:t>Not going to tell about future risks</a:t>
            </a:r>
          </a:p>
        </p:txBody>
      </p:sp>
      <p:pic>
        <p:nvPicPr>
          <p:cNvPr id="112644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286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7513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/>
              <a:t>QUESTION: Interpreting Graphs and Data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8788400" cy="1077913"/>
          </a:xfrm>
        </p:spPr>
        <p:txBody>
          <a:bodyPr anchor="t"/>
          <a:lstStyle/>
          <a:p>
            <a:pPr indent="4763" eaLnBrk="0" hangingPunct="0">
              <a:spcBef>
                <a:spcPct val="50000"/>
              </a:spcBef>
              <a:buClr>
                <a:schemeClr val="bg1"/>
              </a:buClr>
              <a:buFont typeface="Times"/>
              <a:buNone/>
            </a:pPr>
            <a:r>
              <a:rPr lang="en-US" altLang="en-US" sz="2400"/>
              <a:t>Our perception, and the reality, of risk often do not match.  Given this graph (reality), and your knowledge of sources of anxiety (perception), which statement is correct?</a:t>
            </a:r>
          </a:p>
        </p:txBody>
      </p:sp>
      <p:pic>
        <p:nvPicPr>
          <p:cNvPr id="104454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513" y="146050"/>
            <a:ext cx="547687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55" name="Picture 7" descr="14_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4114800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6" name="Rectangle 8"/>
          <p:cNvSpPr>
            <a:spLocks noChangeArrowheads="1"/>
          </p:cNvSpPr>
          <p:nvPr/>
        </p:nvSpPr>
        <p:spPr bwMode="auto">
          <a:xfrm>
            <a:off x="4648200" y="2057400"/>
            <a:ext cx="44958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buFontTx/>
              <a:buAutoNum type="alphaLcParenR"/>
            </a:pPr>
            <a:r>
              <a:rPr lang="en-US" altLang="en-US">
                <a:latin typeface="Times New Roman" pitchFamily="18" charset="0"/>
              </a:rPr>
              <a:t>Smoking is very dangerous and we are very anxious about it</a:t>
            </a:r>
          </a:p>
          <a:p>
            <a:pPr lvl="1">
              <a:buFontTx/>
              <a:buAutoNum type="alphaLcParenR"/>
            </a:pPr>
            <a:r>
              <a:rPr lang="en-US" altLang="en-US">
                <a:latin typeface="Times New Roman" pitchFamily="18" charset="0"/>
              </a:rPr>
              <a:t>Smoking is not dangerous, but we are very anxious about it</a:t>
            </a:r>
          </a:p>
          <a:p>
            <a:pPr lvl="1">
              <a:buFontTx/>
              <a:buAutoNum type="alphaLcParenR"/>
            </a:pPr>
            <a:r>
              <a:rPr lang="en-US" altLang="en-US">
                <a:latin typeface="Times New Roman" pitchFamily="18" charset="0"/>
              </a:rPr>
              <a:t>Airplane accidents are dangerous, and we are very anxious about it</a:t>
            </a:r>
          </a:p>
          <a:p>
            <a:pPr lvl="1">
              <a:buFontTx/>
              <a:buAutoNum type="alphaLcParenR"/>
            </a:pPr>
            <a:r>
              <a:rPr lang="en-US" altLang="en-US">
                <a:latin typeface="Times New Roman" pitchFamily="18" charset="0"/>
              </a:rPr>
              <a:t>Airplane accidents are not dangerous, but we are very anxious about it</a:t>
            </a:r>
          </a:p>
        </p:txBody>
      </p:sp>
    </p:spTree>
    <p:extLst>
      <p:ext uri="{BB962C8B-B14F-4D97-AF65-F5344CB8AC3E}">
        <p14:creationId xmlns:p14="http://schemas.microsoft.com/office/powerpoint/2010/main" val="38795267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/>
              <a:t>QUESTION: Interpreting Graphs and Data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8788400" cy="1077913"/>
          </a:xfrm>
        </p:spPr>
        <p:txBody>
          <a:bodyPr/>
          <a:lstStyle/>
          <a:p>
            <a:pPr marL="0" indent="0" eaLnBrk="0" hangingPunct="0">
              <a:spcBef>
                <a:spcPct val="50000"/>
              </a:spcBef>
              <a:buClr>
                <a:schemeClr val="bg1"/>
              </a:buClr>
              <a:buFont typeface="Times"/>
              <a:buNone/>
            </a:pPr>
            <a:r>
              <a:rPr lang="en-US" altLang="en-US" sz="2400"/>
              <a:t>If the “low” dose = 5 units of a chemical, the “medium” dose = 10 units, and the “high” dose = 15 units, how much of the chemical is required to kill 50% of the study population?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149225" y="6219825"/>
            <a:ext cx="3103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200" b="1">
                <a:solidFill>
                  <a:srgbClr val="336633"/>
                </a:solidFill>
              </a:rPr>
              <a:t>From </a:t>
            </a:r>
            <a:r>
              <a:rPr lang="en-US" altLang="en-US" sz="1200" b="1" i="1">
                <a:solidFill>
                  <a:srgbClr val="336633"/>
                </a:solidFill>
              </a:rPr>
              <a:t>The Science behind the Stories</a:t>
            </a:r>
            <a:endParaRPr lang="en-US" altLang="en-US" sz="1200" b="1">
              <a:solidFill>
                <a:srgbClr val="336633"/>
              </a:solidFill>
            </a:endParaRP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5410200" y="2133600"/>
            <a:ext cx="345757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96875" indent="-396875">
              <a:defRPr>
                <a:solidFill>
                  <a:schemeClr val="tx1"/>
                </a:solidFill>
                <a:latin typeface="Arial" charset="0"/>
              </a:defRPr>
            </a:lvl1pPr>
            <a:lvl2pPr marL="915988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FontTx/>
              <a:buAutoNum type="alphaLcParenR"/>
            </a:pPr>
            <a:r>
              <a:rPr lang="en-US" altLang="en-US">
                <a:latin typeface="Times New Roman" pitchFamily="18" charset="0"/>
              </a:rPr>
              <a:t>About 5 units</a:t>
            </a:r>
          </a:p>
          <a:p>
            <a:pPr eaLnBrk="0" hangingPunct="0">
              <a:buFontTx/>
              <a:buAutoNum type="alphaLcParenR"/>
            </a:pPr>
            <a:r>
              <a:rPr lang="en-US" altLang="en-US">
                <a:latin typeface="Times New Roman" pitchFamily="18" charset="0"/>
              </a:rPr>
              <a:t>About 10 units</a:t>
            </a:r>
          </a:p>
          <a:p>
            <a:pPr eaLnBrk="0" hangingPunct="0">
              <a:buFontTx/>
              <a:buAutoNum type="alphaLcParenR"/>
            </a:pPr>
            <a:r>
              <a:rPr lang="en-US" altLang="en-US">
                <a:latin typeface="Times New Roman" pitchFamily="18" charset="0"/>
              </a:rPr>
              <a:t>About 15 units</a:t>
            </a:r>
          </a:p>
          <a:p>
            <a:pPr eaLnBrk="0" hangingPunct="0">
              <a:buFontTx/>
              <a:buAutoNum type="alphaLcParenR"/>
            </a:pPr>
            <a:r>
              <a:rPr lang="en-US" altLang="en-US">
                <a:latin typeface="Times New Roman" pitchFamily="18" charset="0"/>
              </a:rPr>
              <a:t>You can’t tell from the graph</a:t>
            </a:r>
          </a:p>
        </p:txBody>
      </p:sp>
      <p:pic>
        <p:nvPicPr>
          <p:cNvPr id="106502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513" y="146050"/>
            <a:ext cx="547687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04" name="Picture 8" descr="14_14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441960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5526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/>
              <a:t>QUESTION: Viewpoints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8559800" cy="4532313"/>
          </a:xfrm>
        </p:spPr>
        <p:txBody>
          <a:bodyPr/>
          <a:lstStyle/>
          <a:p>
            <a:pPr marL="1041400" indent="-533400" eaLnBrk="0" hangingPunct="0">
              <a:spcBef>
                <a:spcPct val="50000"/>
              </a:spcBef>
              <a:buClr>
                <a:schemeClr val="bg1"/>
              </a:buClr>
              <a:buFont typeface="Times"/>
              <a:buNone/>
            </a:pPr>
            <a:r>
              <a:rPr lang="en-US" altLang="en-US"/>
              <a:t>Is it unethical for a country that has banned a chemical to manufacture and export it to other countries?</a:t>
            </a:r>
          </a:p>
          <a:p>
            <a:pPr marL="1041400" indent="-533400" eaLnBrk="0" hangingPunct="0">
              <a:spcBef>
                <a:spcPct val="50000"/>
              </a:spcBef>
              <a:buClr>
                <a:schemeClr val="bg1"/>
              </a:buClr>
              <a:buFont typeface="Times"/>
              <a:buNone/>
            </a:pPr>
            <a:endParaRPr lang="en-US" altLang="en-US" sz="2000" i="1"/>
          </a:p>
          <a:p>
            <a:pPr marL="1662113" lvl="1" indent="-573088" eaLnBrk="0" hangingPunct="0">
              <a:spcBef>
                <a:spcPct val="0"/>
              </a:spcBef>
              <a:buClr>
                <a:schemeClr val="tx1"/>
              </a:buClr>
              <a:buFont typeface="Times"/>
              <a:buAutoNum type="alphaLcParenR"/>
            </a:pPr>
            <a:r>
              <a:rPr lang="en-US" altLang="en-US"/>
              <a:t>Yes; if we won’t have it in the U.S., we shouldn’t make it</a:t>
            </a:r>
          </a:p>
          <a:p>
            <a:pPr marL="1662113" lvl="1" indent="-573088" eaLnBrk="0" hangingPunct="0">
              <a:spcBef>
                <a:spcPct val="0"/>
              </a:spcBef>
              <a:buClr>
                <a:schemeClr val="tx1"/>
              </a:buClr>
              <a:buFont typeface="Times"/>
              <a:buAutoNum type="alphaLcParenR"/>
            </a:pPr>
            <a:r>
              <a:rPr lang="en-US" altLang="en-US"/>
              <a:t>Yes, but the money we get from selling it will help our economy</a:t>
            </a:r>
          </a:p>
          <a:p>
            <a:pPr marL="1662113" lvl="1" indent="-573088" eaLnBrk="0" hangingPunct="0">
              <a:spcBef>
                <a:spcPct val="0"/>
              </a:spcBef>
              <a:buClr>
                <a:schemeClr val="tx1"/>
              </a:buClr>
              <a:buFont typeface="Times"/>
              <a:buAutoNum type="alphaLcParenR"/>
            </a:pPr>
            <a:r>
              <a:rPr lang="en-US" altLang="en-US"/>
              <a:t>No; let people decide what they want to do</a:t>
            </a:r>
          </a:p>
          <a:p>
            <a:pPr marL="1662113" lvl="1" indent="-573088" eaLnBrk="0" hangingPunct="0">
              <a:spcBef>
                <a:spcPct val="0"/>
              </a:spcBef>
              <a:buClr>
                <a:schemeClr val="tx1"/>
              </a:buClr>
              <a:buFont typeface="Times"/>
              <a:buAutoNum type="alphaLcParenR"/>
            </a:pPr>
            <a:r>
              <a:rPr lang="en-US" altLang="en-US"/>
              <a:t>No; in fact, chemicals should not be banned in the U.S. either</a:t>
            </a:r>
          </a:p>
          <a:p>
            <a:pPr marL="1041400" indent="-533400">
              <a:buFont typeface="Times New Roman" pitchFamily="18" charset="0"/>
              <a:buNone/>
            </a:pPr>
            <a:endParaRPr lang="en-US" altLang="en-US"/>
          </a:p>
        </p:txBody>
      </p:sp>
      <p:pic>
        <p:nvPicPr>
          <p:cNvPr id="108548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513" y="146050"/>
            <a:ext cx="547687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1568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/>
              <a:t>QUESTION: Viewpoints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7763"/>
            <a:ext cx="8788400" cy="3414712"/>
          </a:xfrm>
        </p:spPr>
        <p:txBody>
          <a:bodyPr>
            <a:normAutofit lnSpcReduction="10000"/>
          </a:bodyPr>
          <a:lstStyle/>
          <a:p>
            <a:pPr marL="1041400" indent="-533400">
              <a:lnSpc>
                <a:spcPct val="80000"/>
              </a:lnSpc>
              <a:buFont typeface="Times New Roman" pitchFamily="18" charset="0"/>
              <a:buNone/>
            </a:pPr>
            <a:r>
              <a:rPr lang="en-US" altLang="en-US" sz="2400"/>
              <a:t>Should the government follow the precautionary principle and force industries to prove their products are safe?</a:t>
            </a:r>
          </a:p>
          <a:p>
            <a:pPr marL="1041400" indent="-533400">
              <a:lnSpc>
                <a:spcPct val="80000"/>
              </a:lnSpc>
              <a:buFont typeface="Times New Roman" pitchFamily="18" charset="0"/>
              <a:buNone/>
            </a:pPr>
            <a:endParaRPr lang="en-US" altLang="en-US" sz="2400"/>
          </a:p>
          <a:p>
            <a:pPr marL="1622425" lvl="1" indent="-533400" eaLnBrk="0" hangingPunct="0">
              <a:spcBef>
                <a:spcPct val="0"/>
              </a:spcBef>
              <a:buClr>
                <a:schemeClr val="tx1"/>
              </a:buClr>
              <a:buFont typeface="Times"/>
              <a:buAutoNum type="alphaLcParenR"/>
            </a:pPr>
            <a:r>
              <a:rPr lang="en-US" altLang="en-US" sz="2400"/>
              <a:t>Absolutely; it is up to industry to prove its chemicals are safe</a:t>
            </a:r>
          </a:p>
          <a:p>
            <a:pPr marL="1622425" lvl="1" indent="-533400" eaLnBrk="0" hangingPunct="0">
              <a:spcBef>
                <a:spcPct val="0"/>
              </a:spcBef>
              <a:buClr>
                <a:schemeClr val="tx1"/>
              </a:buClr>
              <a:buFont typeface="Times"/>
              <a:buAutoNum type="alphaLcParenR"/>
            </a:pPr>
            <a:r>
              <a:rPr lang="en-US" altLang="en-US" sz="2400"/>
              <a:t>Maybe, if it is not too expensive</a:t>
            </a:r>
          </a:p>
          <a:p>
            <a:pPr marL="1622425" lvl="1" indent="-533400" eaLnBrk="0" hangingPunct="0">
              <a:spcBef>
                <a:spcPct val="0"/>
              </a:spcBef>
              <a:buClr>
                <a:schemeClr val="tx1"/>
              </a:buClr>
              <a:buFont typeface="Times"/>
              <a:buAutoNum type="alphaLcParenR"/>
            </a:pPr>
            <a:r>
              <a:rPr lang="en-US" altLang="en-US" sz="2400"/>
              <a:t>No; let the government and scientists prove a chemical is dangerous before it is taken off the market</a:t>
            </a:r>
          </a:p>
          <a:p>
            <a:pPr marL="1622425" lvl="1" indent="-533400" eaLnBrk="0" hangingPunct="0">
              <a:spcBef>
                <a:spcPct val="0"/>
              </a:spcBef>
              <a:buClr>
                <a:schemeClr val="tx1"/>
              </a:buClr>
              <a:buFont typeface="Times"/>
              <a:buAutoNum type="alphaLcParenR"/>
            </a:pPr>
            <a:r>
              <a:rPr lang="en-US" altLang="en-US" sz="2400"/>
              <a:t>No, as long as the product makes money and jobs for the industry, it should be allowed</a:t>
            </a:r>
          </a:p>
        </p:txBody>
      </p:sp>
      <p:pic>
        <p:nvPicPr>
          <p:cNvPr id="110596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174625"/>
            <a:ext cx="547687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31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 idx="4294967295"/>
          </p:nvPr>
        </p:nvSpPr>
        <p:spPr>
          <a:xfrm>
            <a:off x="228600" y="381000"/>
            <a:ext cx="8685213" cy="1165225"/>
          </a:xfrm>
        </p:spPr>
        <p:txBody>
          <a:bodyPr lIns="91440" tIns="45720" rIns="91440" bIns="45720" anchor="ctr">
            <a:normAutofit fontScale="90000"/>
          </a:bodyPr>
          <a:lstStyle/>
          <a:p>
            <a:r>
              <a:rPr lang="en-US" altLang="en-US"/>
              <a:t>Disease is a major focus of environmental health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4294967295"/>
          </p:nvPr>
        </p:nvSpPr>
        <p:spPr>
          <a:xfrm>
            <a:off x="304800" y="2286000"/>
            <a:ext cx="5289550" cy="4235450"/>
          </a:xfrm>
        </p:spPr>
        <p:txBody>
          <a:bodyPr anchor="t"/>
          <a:lstStyle/>
          <a:p>
            <a:r>
              <a:rPr lang="en-US" altLang="en-US"/>
              <a:t>Despite our technology, disease kills most of us</a:t>
            </a:r>
          </a:p>
          <a:p>
            <a:r>
              <a:rPr lang="en-US" altLang="en-US"/>
              <a:t>Disease has a genetic and environmental basis</a:t>
            </a:r>
          </a:p>
          <a:p>
            <a:pPr lvl="1"/>
            <a:r>
              <a:rPr lang="en-US" altLang="en-US"/>
              <a:t>Cancer, heart disease, respiratory disorders</a:t>
            </a:r>
          </a:p>
          <a:p>
            <a:pPr lvl="1"/>
            <a:r>
              <a:rPr lang="en-US" altLang="en-US"/>
              <a:t>Poverty and poor hygiene can foster illnesses</a:t>
            </a:r>
          </a:p>
          <a:p>
            <a:pPr lvl="1"/>
            <a:endParaRPr lang="en-US" altLang="en-US"/>
          </a:p>
        </p:txBody>
      </p:sp>
      <p:pic>
        <p:nvPicPr>
          <p:cNvPr id="41989" name="Picture 5" descr="14_02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1676400"/>
            <a:ext cx="36449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48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Infectious diseases kill millions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2775" y="1181100"/>
            <a:ext cx="4557713" cy="4832350"/>
          </a:xfrm>
        </p:spPr>
        <p:txBody>
          <a:bodyPr>
            <a:normAutofit fontScale="92500"/>
          </a:bodyPr>
          <a:lstStyle/>
          <a:p>
            <a:r>
              <a:rPr lang="en-US" altLang="en-US"/>
              <a:t>Infectious diseases kill 15 million people per year</a:t>
            </a:r>
          </a:p>
          <a:p>
            <a:pPr lvl="1"/>
            <a:r>
              <a:rPr lang="en-US" altLang="en-US"/>
              <a:t>Half of all deaths in developing countries</a:t>
            </a:r>
          </a:p>
          <a:p>
            <a:pPr lvl="1"/>
            <a:r>
              <a:rPr lang="en-US" altLang="en-US"/>
              <a:t>Developed countries have better hygiene, access to medicine, and money</a:t>
            </a:r>
          </a:p>
          <a:p>
            <a:r>
              <a:rPr lang="en-US" altLang="en-US" b="1"/>
              <a:t>Vector =</a:t>
            </a:r>
            <a:r>
              <a:rPr lang="en-US" altLang="en-US"/>
              <a:t> an organism that transfers pathogens to a host</a:t>
            </a:r>
          </a:p>
        </p:txBody>
      </p:sp>
      <p:pic>
        <p:nvPicPr>
          <p:cNvPr id="73733" name="Picture 5" descr="14_02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38100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26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536575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Many diseases are increasing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63700"/>
            <a:ext cx="4953000" cy="4291013"/>
          </a:xfrm>
        </p:spPr>
        <p:txBody>
          <a:bodyPr>
            <a:normAutofit lnSpcReduction="10000"/>
          </a:bodyPr>
          <a:lstStyle/>
          <a:p>
            <a:r>
              <a:rPr lang="en-US" altLang="en-US" sz="2400"/>
              <a:t>Tuberculosis, acquired immunodeficiency syndrome (AIDS), and the West Nile virus</a:t>
            </a:r>
          </a:p>
          <a:p>
            <a:r>
              <a:rPr lang="en-US" altLang="en-US" sz="2400"/>
              <a:t>Our mobility spreads diseases </a:t>
            </a:r>
          </a:p>
          <a:p>
            <a:r>
              <a:rPr lang="en-US" altLang="en-US" sz="2400"/>
              <a:t>Diseases are evolving resistance to antibiotics</a:t>
            </a:r>
          </a:p>
          <a:p>
            <a:r>
              <a:rPr lang="en-US" altLang="en-US" sz="2400"/>
              <a:t>Climate change will expand the range of diseases</a:t>
            </a:r>
          </a:p>
          <a:p>
            <a:r>
              <a:rPr lang="en-US" altLang="en-US" sz="2400"/>
              <a:t>To predict and prevent diseases, experts deal with complicated interrelationships</a:t>
            </a:r>
          </a:p>
        </p:txBody>
      </p:sp>
      <p:pic>
        <p:nvPicPr>
          <p:cNvPr id="74757" name="Picture 5" descr="14_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3532188" cy="384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7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>
          <a:xfrm>
            <a:off x="457200" y="293688"/>
            <a:ext cx="8229600" cy="1165225"/>
          </a:xfrm>
        </p:spPr>
        <p:txBody>
          <a:bodyPr lIns="91440" tIns="45720" rIns="91440" bIns="45720" anchor="ctr">
            <a:normAutofit fontScale="90000"/>
          </a:bodyPr>
          <a:lstStyle/>
          <a:p>
            <a:r>
              <a:rPr lang="en-US" altLang="en-US"/>
              <a:t>Environmental health hazards exist indoors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6102350" cy="4437063"/>
          </a:xfrm>
        </p:spPr>
        <p:txBody>
          <a:bodyPr anchor="t">
            <a:normAutofit lnSpcReduction="10000"/>
          </a:bodyPr>
          <a:lstStyle/>
          <a:p>
            <a:r>
              <a:rPr lang="en-US" altLang="en-US" sz="2400" b="1"/>
              <a:t>Radon</a:t>
            </a:r>
            <a:r>
              <a:rPr lang="en-US" altLang="en-US" sz="2400"/>
              <a:t> = a highly toxic, radioactive gas that is colorless and undetectable </a:t>
            </a:r>
          </a:p>
          <a:p>
            <a:pPr lvl="1"/>
            <a:r>
              <a:rPr lang="en-US" altLang="en-US" sz="2400"/>
              <a:t>Can build up in basements</a:t>
            </a:r>
          </a:p>
          <a:p>
            <a:r>
              <a:rPr lang="en-US" altLang="en-US" sz="2400" b="1"/>
              <a:t>Lead poisoning</a:t>
            </a:r>
            <a:r>
              <a:rPr lang="en-US" altLang="en-US" sz="2400"/>
              <a:t> = from lead pipes</a:t>
            </a:r>
          </a:p>
          <a:p>
            <a:pPr lvl="1"/>
            <a:r>
              <a:rPr lang="en-US" altLang="en-US" sz="2400"/>
              <a:t>Damages organs; causes learning problems, behavior abnormalities, and death</a:t>
            </a:r>
          </a:p>
          <a:p>
            <a:r>
              <a:rPr lang="en-US" altLang="en-US" sz="2400" b="1"/>
              <a:t>Asbestos</a:t>
            </a:r>
            <a:r>
              <a:rPr lang="en-US" altLang="en-US" sz="2400"/>
              <a:t> = insulates, muffles sounds, and resists fire</a:t>
            </a:r>
          </a:p>
          <a:p>
            <a:pPr lvl="1"/>
            <a:r>
              <a:rPr lang="en-US" altLang="en-US" sz="2400" b="1"/>
              <a:t>Asbestosis</a:t>
            </a:r>
            <a:r>
              <a:rPr lang="en-US" altLang="en-US" sz="2400"/>
              <a:t> = scarred lungs may cease to function</a:t>
            </a:r>
          </a:p>
        </p:txBody>
      </p:sp>
      <p:pic>
        <p:nvPicPr>
          <p:cNvPr id="43013" name="Picture 5" descr="14_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63" y="1676400"/>
            <a:ext cx="2979737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99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0.2"/>
  <p:tag name="QUESTIONNAME" val="QUESTION: Review"/>
  <p:tag name="QUESTIONTYPE" val=" 0"/>
  <p:tag name="QUESTIONCHOICES" val=" 5"/>
  <p:tag name="QUESTIONANSWER" val=" 3"/>
  <p:tag name="QUESTIONDIFFICULTY" val=" 0"/>
  <p:tag name="QUESTIONPOINTS" val=" 1"/>
  <p:tag name="QUESTIONCHANCES" val=" 1"/>
  <p:tag name="QUESTIONTIMER" val="00: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0.2"/>
  <p:tag name="QUESTIONNAME" val="QUESTION: Viewpo"/>
  <p:tag name="QUESTIONTYPE" val=" 0"/>
  <p:tag name="QUESTIONCHOICES" val=" 4"/>
  <p:tag name="QUESTIONANSWER" val=" 5"/>
  <p:tag name="QUESTIONDIFFICULTY" val=" 0"/>
  <p:tag name="QUESTIONPOINTS" val=" 1"/>
  <p:tag name="QUESTIONCHANCES" val=" 3"/>
  <p:tag name="QUESTIONTIMER" val="00: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0.2"/>
  <p:tag name="QUESTIONNAME" val="QUESTION: Review"/>
  <p:tag name="QUESTIONTYPE" val=" 0"/>
  <p:tag name="QUESTIONCHOICES" val=" 4"/>
  <p:tag name="QUESTIONANSWER" val=" 2"/>
  <p:tag name="QUESTIONDIFFICULTY" val=" 0"/>
  <p:tag name="QUESTIONPOINTS" val=" 1"/>
  <p:tag name="QUESTIONCHANCES" val=" 1"/>
  <p:tag name="QUESTIONTIMER" val="00:3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0.2"/>
  <p:tag name="QUESTIONNAME" val="QUESTION: Review"/>
  <p:tag name="QUESTIONTYPE" val=" 0"/>
  <p:tag name="QUESTIONCHOICES" val=" 4"/>
  <p:tag name="QUESTIONANSWER" val=" 4"/>
  <p:tag name="QUESTIONDIFFICULTY" val=" 0"/>
  <p:tag name="QUESTIONPOINTS" val=" 1"/>
  <p:tag name="QUESTIONCHANCES" val=" 1"/>
  <p:tag name="QUESTIONTIMER" val="00:3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0.2"/>
  <p:tag name="QUESTIONNAME" val="QUESTION: Review"/>
  <p:tag name="QUESTIONTYPE" val=" 0"/>
  <p:tag name="QUESTIONCHOICES" val=" 4"/>
  <p:tag name="QUESTIONANSWER" val=" 3"/>
  <p:tag name="QUESTIONDIFFICULTY" val=" 0"/>
  <p:tag name="QUESTIONPOINTS" val=" 1"/>
  <p:tag name="QUESTIONCHANCES" val=" 1"/>
  <p:tag name="QUESTIONTIMER" val="00:3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0.2"/>
  <p:tag name="QUESTIONNAME" val="QUESTION: Review"/>
  <p:tag name="QUESTIONTYPE" val=" 0"/>
  <p:tag name="QUESTIONCHOICES" val=" 4"/>
  <p:tag name="QUESTIONANSWER" val=" 4"/>
  <p:tag name="QUESTIONDIFFICULTY" val=" 0"/>
  <p:tag name="QUESTIONPOINTS" val=" 1"/>
  <p:tag name="QUESTIONCHANCES" val=" 1"/>
  <p:tag name="QUESTIONTIMER" val="00:3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0.2"/>
  <p:tag name="QUESTIONNAME" val="QUESTION: Review"/>
  <p:tag name="QUESTIONTYPE" val=" 0"/>
  <p:tag name="QUESTIONCHOICES" val=" 4"/>
  <p:tag name="QUESTIONANSWER" val=" 1"/>
  <p:tag name="QUESTIONDIFFICULTY" val=" 0"/>
  <p:tag name="QUESTIONPOINTS" val=" 1"/>
  <p:tag name="QUESTIONCHANCES" val=" 1"/>
  <p:tag name="QUESTIONTIMER" val="00:3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0.2"/>
  <p:tag name="QUESTIONNAME" val="QUESTION: Interp"/>
  <p:tag name="QUESTIONTYPE" val=" 0"/>
  <p:tag name="QUESTIONCHOICES" val=" 4"/>
  <p:tag name="QUESTIONANSWER" val=" 4"/>
  <p:tag name="QUESTIONDIFFICULTY" val=" 0"/>
  <p:tag name="QUESTIONPOINTS" val=" 1"/>
  <p:tag name="QUESTIONCHANCES" val=" 1"/>
  <p:tag name="QUESTIONTIMER" val="00:3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0.2"/>
  <p:tag name="QUESTIONNAME" val="QUESTION: Interp"/>
  <p:tag name="QUESTIONTYPE" val=" 0"/>
  <p:tag name="QUESTIONCHOICES" val=" 4"/>
  <p:tag name="QUESTIONANSWER" val=" 2"/>
  <p:tag name="QUESTIONDIFFICULTY" val=" 0"/>
  <p:tag name="QUESTIONPOINTS" val=" 1"/>
  <p:tag name="QUESTIONCHANCES" val=" 1"/>
  <p:tag name="QUESTIONTIMER" val="00:3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0.2"/>
  <p:tag name="QUESTIONNAME" val="QUESTION: Viewpo"/>
  <p:tag name="QUESTIONTYPE" val=" 0"/>
  <p:tag name="QUESTIONCHOICES" val=" 4"/>
  <p:tag name="QUESTIONANSWER" val=" 5"/>
  <p:tag name="QUESTIONDIFFICULTY" val=" 0"/>
  <p:tag name="QUESTIONPOINTS" val=" 1"/>
  <p:tag name="QUESTIONCHANCES" val=" 3"/>
  <p:tag name="QUESTIONTIMER" val="00:3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2837</Words>
  <Application>Microsoft Office PowerPoint</Application>
  <PresentationFormat>On-screen Show (4:3)</PresentationFormat>
  <Paragraphs>338</Paragraphs>
  <Slides>55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Toxicology</vt:lpstr>
      <vt:lpstr>There are many types of environmental hazards </vt:lpstr>
      <vt:lpstr>Chemical and biological environmental hazards</vt:lpstr>
      <vt:lpstr>Cultural environmental hazards</vt:lpstr>
      <vt:lpstr>Four types of environmental hazards</vt:lpstr>
      <vt:lpstr>Disease is a major focus of environmental health</vt:lpstr>
      <vt:lpstr>Infectious diseases kill millions</vt:lpstr>
      <vt:lpstr>Many diseases are increasing</vt:lpstr>
      <vt:lpstr>Environmental health hazards exist indoors</vt:lpstr>
      <vt:lpstr>A recently recognized hazard</vt:lpstr>
      <vt:lpstr>Toxicology is the study of poisonous substances</vt:lpstr>
      <vt:lpstr>Environmental toxicology</vt:lpstr>
      <vt:lpstr>Toxic agents in the environment</vt:lpstr>
      <vt:lpstr>Very few chemicals have been thoroughly tested</vt:lpstr>
      <vt:lpstr>Silent Spring began public debate over chemicals</vt:lpstr>
      <vt:lpstr>Types of toxicants</vt:lpstr>
      <vt:lpstr>Endocrine disruption may be widespread</vt:lpstr>
      <vt:lpstr>Evidence for hormone disruption</vt:lpstr>
      <vt:lpstr>Male sperm counts are dropping</vt:lpstr>
      <vt:lpstr>Endocrine disruption research is controversial</vt:lpstr>
      <vt:lpstr>Toxins may concentrate in water</vt:lpstr>
      <vt:lpstr>Routes of chemical transport</vt:lpstr>
      <vt:lpstr>Airborne toxicants travel widely</vt:lpstr>
      <vt:lpstr>Some toxicants persist for a long time</vt:lpstr>
      <vt:lpstr>Toxicants can accumulate and biomagnify</vt:lpstr>
      <vt:lpstr>Not all toxicants are synthetic</vt:lpstr>
      <vt:lpstr>Wildlife studies </vt:lpstr>
      <vt:lpstr>Human studies</vt:lpstr>
      <vt:lpstr>Dose-response analysis</vt:lpstr>
      <vt:lpstr>Dose response curves</vt:lpstr>
      <vt:lpstr>Individuals vary in their responses to hazards</vt:lpstr>
      <vt:lpstr>The type of exposure affects the response</vt:lpstr>
      <vt:lpstr>Mixes may be more than the sum of their parts</vt:lpstr>
      <vt:lpstr>Risk assessment</vt:lpstr>
      <vt:lpstr>Perceiving risks</vt:lpstr>
      <vt:lpstr>Analyzing risk quantitatively</vt:lpstr>
      <vt:lpstr>Risk management</vt:lpstr>
      <vt:lpstr>The process of risk management</vt:lpstr>
      <vt:lpstr>One approach to determining safety</vt:lpstr>
      <vt:lpstr>Another approach to determining safety</vt:lpstr>
      <vt:lpstr>Two approaches for determining safety</vt:lpstr>
      <vt:lpstr>Philosophy affects policy</vt:lpstr>
      <vt:lpstr>The EPA regulates many substances</vt:lpstr>
      <vt:lpstr>International regulation</vt:lpstr>
      <vt:lpstr>Conclusion</vt:lpstr>
      <vt:lpstr>QUESTION: Review</vt:lpstr>
      <vt:lpstr>QUESTION: Review</vt:lpstr>
      <vt:lpstr>QUESTION: Review</vt:lpstr>
      <vt:lpstr>QUESTION: Review</vt:lpstr>
      <vt:lpstr>QUESTION: Review</vt:lpstr>
      <vt:lpstr>QUESTION: Review</vt:lpstr>
      <vt:lpstr>QUESTION: Interpreting Graphs and Data</vt:lpstr>
      <vt:lpstr>QUESTION: Interpreting Graphs and Data</vt:lpstr>
      <vt:lpstr>QUESTION: Viewpoints</vt:lpstr>
      <vt:lpstr>QUESTION: Viewpoints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Toxicology</dc:title>
  <dc:creator>Pat Davey</dc:creator>
  <cp:lastModifiedBy>Pat Davey</cp:lastModifiedBy>
  <cp:revision>1</cp:revision>
  <dcterms:created xsi:type="dcterms:W3CDTF">2014-02-04T16:16:10Z</dcterms:created>
  <dcterms:modified xsi:type="dcterms:W3CDTF">2014-02-04T16:16:29Z</dcterms:modified>
</cp:coreProperties>
</file>