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9C868-9D19-457D-A701-0B98219119ED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D19A7-EBB4-4C17-8786-51E1AF9B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6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89803-9B5E-4748-9989-6038DE925CA7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FFB5F-3814-42A2-94A6-5206E489580D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0A7A4-363E-4309-A3DA-914E16D97B3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5C5D0-C9CC-4079-BF4D-8AABC6FEC340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1E00C-0735-4F81-BA07-D9F12680980E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32196-56B8-4FCC-81FF-603DD7FAC7D1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05BB7-0804-4D9E-B1AA-3DBE30E0C022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E92E-094C-44D0-80AF-50842CCB4E7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E57-67C1-4ABC-982C-EBBBA383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1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E92E-094C-44D0-80AF-50842CCB4E7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E57-67C1-4ABC-982C-EBBBA383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E92E-094C-44D0-80AF-50842CCB4E7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E57-67C1-4ABC-982C-EBBBA383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6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E92E-094C-44D0-80AF-50842CCB4E7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E57-67C1-4ABC-982C-EBBBA383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3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E92E-094C-44D0-80AF-50842CCB4E7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E57-67C1-4ABC-982C-EBBBA383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E92E-094C-44D0-80AF-50842CCB4E7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E57-67C1-4ABC-982C-EBBBA383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8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E92E-094C-44D0-80AF-50842CCB4E7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E57-67C1-4ABC-982C-EBBBA383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2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E92E-094C-44D0-80AF-50842CCB4E7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E57-67C1-4ABC-982C-EBBBA383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5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E92E-094C-44D0-80AF-50842CCB4E7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E57-67C1-4ABC-982C-EBBBA383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7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E92E-094C-44D0-80AF-50842CCB4E7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E57-67C1-4ABC-982C-EBBBA383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E92E-094C-44D0-80AF-50842CCB4E7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E57-67C1-4ABC-982C-EBBBA383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6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5E92E-094C-44D0-80AF-50842CCB4E7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9E57-67C1-4ABC-982C-EBBBA383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7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Improved disposal methods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229600" cy="2501900"/>
          </a:xfrm>
        </p:spPr>
        <p:txBody>
          <a:bodyPr>
            <a:normAutofit fontScale="92500"/>
          </a:bodyPr>
          <a:lstStyle/>
          <a:p>
            <a:r>
              <a:rPr lang="en-US" altLang="en-US" sz="2400"/>
              <a:t>Historically people dumped their garbage wherever it suited them</a:t>
            </a:r>
          </a:p>
          <a:p>
            <a:pPr lvl="1"/>
            <a:r>
              <a:rPr lang="en-US" altLang="en-US" sz="2400"/>
              <a:t>Open dumping and burning still occur throughout the world</a:t>
            </a:r>
          </a:p>
          <a:p>
            <a:r>
              <a:rPr lang="en-US" altLang="en-US" sz="2400"/>
              <a:t>Most industrialized nations now bury waste in lined and covered landfills or burn it in incineration facilities</a:t>
            </a:r>
          </a:p>
          <a:p>
            <a:pPr lvl="1"/>
            <a:r>
              <a:rPr lang="en-US" altLang="en-US" sz="2400"/>
              <a:t>In the U.S., recycling is decreasing pressure on landfills</a:t>
            </a:r>
          </a:p>
        </p:txBody>
      </p:sp>
      <p:pic>
        <p:nvPicPr>
          <p:cNvPr id="50181" name="Picture 5" descr="22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4953000" cy="28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Sanitary landfills are regulated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458200" cy="3714750"/>
          </a:xfrm>
        </p:spPr>
        <p:txBody>
          <a:bodyPr>
            <a:normAutofit lnSpcReduction="10000"/>
          </a:bodyPr>
          <a:lstStyle/>
          <a:p>
            <a:r>
              <a:rPr lang="en-US" altLang="en-US" sz="2400" b="1"/>
              <a:t>Sanitary landfills</a:t>
            </a:r>
            <a:r>
              <a:rPr lang="en-US" altLang="en-US" sz="2400"/>
              <a:t> = waste buried in the ground or piled in large, engineered mounds</a:t>
            </a:r>
          </a:p>
          <a:p>
            <a:pPr lvl="1"/>
            <a:r>
              <a:rPr lang="en-US" altLang="en-US" sz="2400"/>
              <a:t>Must meet national standards set by the EPA under the Resource Conservation and Recovery Act (RCRA) of 1976</a:t>
            </a:r>
          </a:p>
          <a:p>
            <a:pPr lvl="1"/>
            <a:r>
              <a:rPr lang="en-US" altLang="en-US" sz="2400"/>
              <a:t>Waste is partially decomposed by bacteria and compresses under its own weight to make more space</a:t>
            </a:r>
          </a:p>
          <a:p>
            <a:pPr lvl="1"/>
            <a:r>
              <a:rPr lang="en-US" altLang="en-US" sz="2400"/>
              <a:t>Layered with soil to reduce odor, speed decomposition, reduce infestation by pets</a:t>
            </a:r>
          </a:p>
          <a:p>
            <a:pPr lvl="1"/>
            <a:r>
              <a:rPr lang="en-US" altLang="en-US" sz="2400"/>
              <a:t>When a landfill is closed, it must be capped and maintained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95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typical sanitary landfill</a:t>
            </a:r>
          </a:p>
        </p:txBody>
      </p:sp>
      <p:pic>
        <p:nvPicPr>
          <p:cNvPr id="119813" name="Picture 5" descr="22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667250" cy="425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304800" y="2057400"/>
            <a:ext cx="41148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>
                <a:latin typeface="Times New Roman" pitchFamily="18" charset="0"/>
              </a:rPr>
              <a:t>To protect against environmental contamination, landfills must be located away from wetlands, earthquake-prone faults, and 20 ft above water table</a:t>
            </a:r>
          </a:p>
        </p:txBody>
      </p:sp>
    </p:spTree>
    <p:extLst>
      <p:ext uri="{BB962C8B-B14F-4D97-AF65-F5344CB8AC3E}">
        <p14:creationId xmlns:p14="http://schemas.microsoft.com/office/powerpoint/2010/main" val="523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Landfills can be transformed after closure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379538"/>
            <a:ext cx="5776912" cy="4437062"/>
          </a:xfrm>
        </p:spPr>
        <p:txBody>
          <a:bodyPr/>
          <a:lstStyle/>
          <a:p>
            <a:r>
              <a:rPr lang="en-US" altLang="en-US" sz="2400"/>
              <a:t>Thousands of landfills lie abandoned</a:t>
            </a:r>
          </a:p>
          <a:p>
            <a:pPr lvl="1"/>
            <a:r>
              <a:rPr lang="en-US" altLang="en-US" sz="2400"/>
              <a:t>Managers closed smaller landfills and made fewer larger landfills</a:t>
            </a:r>
          </a:p>
          <a:p>
            <a:r>
              <a:rPr lang="en-US" altLang="en-US" sz="2400"/>
              <a:t>In 1988, the U.S. had nearly 8,000 landfills  </a:t>
            </a:r>
          </a:p>
          <a:p>
            <a:pPr lvl="1"/>
            <a:r>
              <a:rPr lang="en-US" altLang="en-US" sz="2400"/>
              <a:t>Today there are  fewer than 1,700</a:t>
            </a:r>
          </a:p>
          <a:p>
            <a:r>
              <a:rPr lang="en-US" altLang="en-US" sz="2400"/>
              <a:t>Growing cities converted closed landfills into public parks</a:t>
            </a:r>
          </a:p>
          <a:p>
            <a:pPr lvl="1"/>
            <a:r>
              <a:rPr lang="en-US" altLang="en-US" sz="2400"/>
              <a:t>Flushing Meadows in Queens, New York, was redeveloped for the 1939 World’s Fair</a:t>
            </a:r>
          </a:p>
        </p:txBody>
      </p:sp>
      <p:pic>
        <p:nvPicPr>
          <p:cNvPr id="92165" name="Picture 5" descr="22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3262313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Landfills have drawbacks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3800"/>
            <a:ext cx="8229600" cy="4729163"/>
          </a:xfrm>
        </p:spPr>
        <p:txBody>
          <a:bodyPr/>
          <a:lstStyle/>
          <a:p>
            <a:r>
              <a:rPr lang="en-US" altLang="en-US" sz="2400"/>
              <a:t>Experts believe that leachate will eventually escape</a:t>
            </a:r>
          </a:p>
          <a:p>
            <a:pPr lvl="1"/>
            <a:r>
              <a:rPr lang="en-US" altLang="en-US" sz="2400"/>
              <a:t>The liner will become punctured</a:t>
            </a:r>
          </a:p>
          <a:p>
            <a:pPr lvl="1"/>
            <a:r>
              <a:rPr lang="en-US" altLang="en-US" sz="2400"/>
              <a:t>Leachate collection systems eventually aren’t maintained</a:t>
            </a:r>
          </a:p>
          <a:p>
            <a:r>
              <a:rPr lang="en-US" altLang="en-US" sz="2400"/>
              <a:t>It is hard to find places suitable for landfills</a:t>
            </a:r>
          </a:p>
          <a:p>
            <a:pPr lvl="1"/>
            <a:r>
              <a:rPr lang="en-US" altLang="en-US" sz="2400"/>
              <a:t>The Not-In-My-Backyard (NIMBY) syndrome</a:t>
            </a:r>
          </a:p>
          <a:p>
            <a:r>
              <a:rPr lang="en-US" altLang="en-US" sz="2400"/>
              <a:t>The “Garbage barge” case </a:t>
            </a:r>
          </a:p>
          <a:p>
            <a:pPr lvl="1"/>
            <a:r>
              <a:rPr lang="en-US" altLang="en-US" sz="2400"/>
              <a:t>In 1987, Islip, New York’s landfills were full, and a barge traveled to empty the waste in North Carolina, which rejected the load</a:t>
            </a:r>
          </a:p>
          <a:p>
            <a:pPr lvl="1"/>
            <a:r>
              <a:rPr lang="en-US" altLang="en-US" sz="2400"/>
              <a:t>It returned to Queens to incinerate the waste, after a 9,700 km (6,000 mile) journey</a:t>
            </a:r>
          </a:p>
        </p:txBody>
      </p:sp>
    </p:spTree>
    <p:extLst>
      <p:ext uri="{BB962C8B-B14F-4D97-AF65-F5344CB8AC3E}">
        <p14:creationId xmlns:p14="http://schemas.microsoft.com/office/powerpoint/2010/main" val="4092937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Incinerating trash reduces landfill pressure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788400" cy="3633788"/>
          </a:xfrm>
        </p:spPr>
        <p:txBody>
          <a:bodyPr>
            <a:normAutofit lnSpcReduction="10000"/>
          </a:bodyPr>
          <a:lstStyle/>
          <a:p>
            <a:r>
              <a:rPr lang="en-US" altLang="en-US" sz="2400" b="1"/>
              <a:t>Incineration</a:t>
            </a:r>
            <a:r>
              <a:rPr lang="en-US" altLang="en-US" sz="2400"/>
              <a:t> = a controlled process in which mixed garbage is burned at very high temperatures</a:t>
            </a:r>
          </a:p>
          <a:p>
            <a:r>
              <a:rPr lang="en-US" altLang="en-US" sz="2400"/>
              <a:t>Incineration in specially constructed faculties can be an improvement over open-air burning of trash</a:t>
            </a:r>
          </a:p>
          <a:p>
            <a:pPr lvl="1"/>
            <a:r>
              <a:rPr lang="en-US" altLang="en-US" sz="2400"/>
              <a:t>But, the remaining ash must be disposed of in a hazardous waste landfill</a:t>
            </a:r>
          </a:p>
          <a:p>
            <a:pPr lvl="1"/>
            <a:r>
              <a:rPr lang="en-US" altLang="en-US" sz="2400"/>
              <a:t>Hazardous chemicals are created and released during burning</a:t>
            </a:r>
          </a:p>
          <a:p>
            <a:r>
              <a:rPr lang="en-US" altLang="en-US" sz="2400" b="1"/>
              <a:t>Scrubbers</a:t>
            </a:r>
            <a:r>
              <a:rPr lang="en-US" altLang="en-US" sz="2400"/>
              <a:t> = chemically treat the gases produced in combustion to remove hazardous components and neutralize acidic gases</a:t>
            </a:r>
          </a:p>
        </p:txBody>
      </p:sp>
    </p:spTree>
    <p:extLst>
      <p:ext uri="{BB962C8B-B14F-4D97-AF65-F5344CB8AC3E}">
        <p14:creationId xmlns:p14="http://schemas.microsoft.com/office/powerpoint/2010/main" val="403278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typical solid waste incinerator</a:t>
            </a:r>
          </a:p>
        </p:txBody>
      </p:sp>
      <p:pic>
        <p:nvPicPr>
          <p:cNvPr id="120837" name="Picture 5" descr="22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705600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11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 incinerators create energy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7113"/>
            <a:ext cx="8229600" cy="52165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/>
              <a:t>Incineration is used to reduce the volume of waste and generate electricity </a:t>
            </a:r>
          </a:p>
          <a:p>
            <a:pPr>
              <a:lnSpc>
                <a:spcPct val="80000"/>
              </a:lnSpc>
            </a:pPr>
            <a:r>
              <a:rPr lang="en-US" altLang="en-US" b="1"/>
              <a:t>Waste-to-energy facilities (WTE) </a:t>
            </a:r>
            <a:r>
              <a:rPr lang="en-US" altLang="en-US"/>
              <a:t>= use the heat produced by waste combustion to create electricity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More than 100 facilities are in use across the U.S.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They can process nearly 100,000 tons of waste per day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But, they take many years to become profitable</a:t>
            </a:r>
          </a:p>
          <a:p>
            <a:pPr>
              <a:lnSpc>
                <a:spcPct val="80000"/>
              </a:lnSpc>
            </a:pPr>
            <a:r>
              <a:rPr lang="en-US" altLang="en-US"/>
              <a:t>Companies contract with communities to guarantee a minimum amount of garbage</a:t>
            </a:r>
            <a:endParaRPr lang="en-US" altLang="en-US" u="sng"/>
          </a:p>
          <a:p>
            <a:pPr lvl="1">
              <a:lnSpc>
                <a:spcPct val="80000"/>
              </a:lnSpc>
            </a:pPr>
            <a:r>
              <a:rPr lang="en-US" altLang="en-US"/>
              <a:t>Long-term commitments interfere with the communities’ later efforts to reduce waste</a:t>
            </a:r>
          </a:p>
        </p:txBody>
      </p:sp>
    </p:spTree>
    <p:extLst>
      <p:ext uri="{BB962C8B-B14F-4D97-AF65-F5344CB8AC3E}">
        <p14:creationId xmlns:p14="http://schemas.microsoft.com/office/powerpoint/2010/main" val="17809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Landfills can produce gas for energy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949450"/>
            <a:ext cx="8788400" cy="329565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Bacteria can decompose waste in an oxygen-deficient environment</a:t>
            </a:r>
            <a:endParaRPr lang="en-US" altLang="en-US" u="sng"/>
          </a:p>
          <a:p>
            <a:r>
              <a:rPr lang="en-US" altLang="en-US" b="1"/>
              <a:t>Landfill gas</a:t>
            </a:r>
            <a:r>
              <a:rPr lang="en-US" altLang="en-US"/>
              <a:t> = a mix of gases that consists of roughly half methane </a:t>
            </a:r>
          </a:p>
          <a:p>
            <a:pPr lvl="1"/>
            <a:r>
              <a:rPr lang="en-US" altLang="en-US"/>
              <a:t>Can be collected, processed, and used like natural gas </a:t>
            </a:r>
          </a:p>
          <a:p>
            <a:pPr lvl="1"/>
            <a:r>
              <a:rPr lang="en-US" altLang="en-US"/>
              <a:t>When not used commercially, landfill gas is burned off in flares to reduce odors and greenhouse emissions </a:t>
            </a:r>
          </a:p>
        </p:txBody>
      </p:sp>
    </p:spTree>
    <p:extLst>
      <p:ext uri="{BB962C8B-B14F-4D97-AF65-F5344CB8AC3E}">
        <p14:creationId xmlns:p14="http://schemas.microsoft.com/office/powerpoint/2010/main" val="22833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Reducing waste is a better option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5125"/>
            <a:ext cx="8229600" cy="4578350"/>
          </a:xfrm>
        </p:spPr>
        <p:txBody>
          <a:bodyPr/>
          <a:lstStyle/>
          <a:p>
            <a:r>
              <a:rPr lang="en-US" altLang="en-US" b="1"/>
              <a:t>Source reduction </a:t>
            </a:r>
            <a:r>
              <a:rPr lang="en-US" altLang="en-US"/>
              <a:t>= preventing waste generation in the first place</a:t>
            </a:r>
          </a:p>
          <a:p>
            <a:pPr lvl="2"/>
            <a:r>
              <a:rPr lang="en-US" altLang="en-US"/>
              <a:t>Avoids costs of disposal and recycling</a:t>
            </a:r>
          </a:p>
          <a:p>
            <a:pPr lvl="2"/>
            <a:r>
              <a:rPr lang="en-US" altLang="en-US"/>
              <a:t>Helps conserve resources</a:t>
            </a:r>
          </a:p>
          <a:p>
            <a:pPr lvl="2"/>
            <a:r>
              <a:rPr lang="en-US" altLang="en-US"/>
              <a:t>Minimizes pollution</a:t>
            </a:r>
          </a:p>
          <a:p>
            <a:pPr lvl="2"/>
            <a:r>
              <a:rPr lang="en-US" altLang="en-US"/>
              <a:t>Can save consumers and businesses money</a:t>
            </a:r>
          </a:p>
          <a:p>
            <a:r>
              <a:rPr lang="en-US" altLang="en-US"/>
              <a:t>Much of the waste consists of materials used to package goods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1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Central Case:  Transforming New York’s Fresh Kills Landfill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854200"/>
            <a:ext cx="5451475" cy="3487738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The largest landfill in the world, it closed in 2001</a:t>
            </a:r>
          </a:p>
          <a:p>
            <a:r>
              <a:rPr lang="en-US" altLang="en-US" sz="2400"/>
              <a:t>Staten Island residents viewed the landfill as an eyesore and civic blemish</a:t>
            </a:r>
          </a:p>
          <a:p>
            <a:r>
              <a:rPr lang="en-US" altLang="en-US" sz="2400"/>
              <a:t>It was briefly reopened to bury rubble from the World Trade Center after the September 11, 2001, attack</a:t>
            </a:r>
          </a:p>
          <a:p>
            <a:r>
              <a:rPr lang="en-US" altLang="en-US" sz="2400"/>
              <a:t>New York plans to transform the landfill into a world-class public park</a:t>
            </a:r>
          </a:p>
        </p:txBody>
      </p:sp>
      <p:pic>
        <p:nvPicPr>
          <p:cNvPr id="67589" name="Picture 5" descr="22_00-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298825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Waste can be reduced by manufacturers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500188"/>
            <a:ext cx="8788400" cy="4194175"/>
          </a:xfrm>
        </p:spPr>
        <p:txBody>
          <a:bodyPr/>
          <a:lstStyle/>
          <a:p>
            <a:r>
              <a:rPr lang="en-US" altLang="en-US"/>
              <a:t>This waste can be reduced by manufacturers if consumers:</a:t>
            </a:r>
          </a:p>
          <a:p>
            <a:pPr lvl="2"/>
            <a:r>
              <a:rPr lang="en-US" altLang="en-US"/>
              <a:t>Choose minimally packaged goods</a:t>
            </a:r>
          </a:p>
          <a:p>
            <a:pPr lvl="2"/>
            <a:r>
              <a:rPr lang="en-US" altLang="en-US"/>
              <a:t>Buy unwrapped fruits and vegetables</a:t>
            </a:r>
          </a:p>
          <a:p>
            <a:pPr lvl="2"/>
            <a:r>
              <a:rPr lang="en-US" altLang="en-US"/>
              <a:t>Buy in bulk</a:t>
            </a:r>
          </a:p>
          <a:p>
            <a:r>
              <a:rPr lang="en-US" altLang="en-US"/>
              <a:t>Manufacturers can also:</a:t>
            </a:r>
          </a:p>
          <a:p>
            <a:pPr lvl="2"/>
            <a:r>
              <a:rPr lang="en-US" altLang="en-US"/>
              <a:t>Use packaging that is more recyclable</a:t>
            </a:r>
          </a:p>
          <a:p>
            <a:pPr lvl="2"/>
            <a:r>
              <a:rPr lang="en-US" altLang="en-US"/>
              <a:t>Reduce the size or weight of goods</a:t>
            </a:r>
          </a:p>
        </p:txBody>
      </p:sp>
    </p:spTree>
    <p:extLst>
      <p:ext uri="{BB962C8B-B14F-4D97-AF65-F5344CB8AC3E}">
        <p14:creationId xmlns:p14="http://schemas.microsoft.com/office/powerpoint/2010/main" val="3920272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Governments fight waste and litter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116013"/>
            <a:ext cx="8788400" cy="4962525"/>
          </a:xfrm>
        </p:spPr>
        <p:txBody>
          <a:bodyPr/>
          <a:lstStyle/>
          <a:p>
            <a:r>
              <a:rPr lang="en-US" altLang="en-US"/>
              <a:t>Some government take aim at a major source of litter and waste: plastic grocery bags</a:t>
            </a:r>
          </a:p>
          <a:p>
            <a:pPr lvl="1"/>
            <a:r>
              <a:rPr lang="en-US" altLang="en-US"/>
              <a:t>Grocery bags can take centuries to decompose</a:t>
            </a:r>
          </a:p>
          <a:p>
            <a:pPr lvl="1"/>
            <a:r>
              <a:rPr lang="en-US" altLang="en-US"/>
              <a:t>Choke and entangle wildlife</a:t>
            </a:r>
          </a:p>
          <a:p>
            <a:pPr lvl="1"/>
            <a:r>
              <a:rPr lang="en-US" altLang="en-US"/>
              <a:t>Litters the landscape</a:t>
            </a:r>
          </a:p>
          <a:p>
            <a:r>
              <a:rPr lang="en-US" altLang="en-US"/>
              <a:t>Many governments, federal state and local, have banned non-biodegradable bags</a:t>
            </a:r>
          </a:p>
          <a:p>
            <a:r>
              <a:rPr lang="en-US" altLang="en-US"/>
              <a:t>Increasing the longevity of goods also reduces waste</a:t>
            </a:r>
          </a:p>
          <a:p>
            <a:pPr lvl="1"/>
            <a:r>
              <a:rPr lang="en-US" altLang="en-US"/>
              <a:t>Companies maximize sales by producing short-lived goods</a:t>
            </a:r>
          </a:p>
        </p:txBody>
      </p:sp>
    </p:spTree>
    <p:extLst>
      <p:ext uri="{BB962C8B-B14F-4D97-AF65-F5344CB8AC3E}">
        <p14:creationId xmlns:p14="http://schemas.microsoft.com/office/powerpoint/2010/main" val="10640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/>
          <a:lstStyle/>
          <a:p>
            <a:r>
              <a:rPr lang="en-US" altLang="en-US"/>
              <a:t>Reuse is one main strategy for waste reduction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88400" cy="5133975"/>
          </a:xfrm>
        </p:spPr>
        <p:txBody>
          <a:bodyPr/>
          <a:lstStyle/>
          <a:p>
            <a:r>
              <a:rPr lang="en-US" altLang="en-US"/>
              <a:t>To save waste, items can be used again or durable goods used instead of disposable ones</a:t>
            </a:r>
          </a:p>
          <a:p>
            <a:r>
              <a:rPr lang="en-US" altLang="en-US"/>
              <a:t>People can donate items to resale centers such as Goodwill Industries and the Salvation Army</a:t>
            </a:r>
          </a:p>
          <a:p>
            <a:r>
              <a:rPr lang="en-US" altLang="en-US"/>
              <a:t>Other actions include:</a:t>
            </a:r>
          </a:p>
          <a:p>
            <a:pPr lvl="1"/>
            <a:r>
              <a:rPr lang="en-US" altLang="en-US"/>
              <a:t>Buy groceries in bulk</a:t>
            </a:r>
          </a:p>
          <a:p>
            <a:pPr lvl="1"/>
            <a:r>
              <a:rPr lang="en-US" altLang="en-US"/>
              <a:t>Bring your own cup to coffee shops</a:t>
            </a:r>
          </a:p>
          <a:p>
            <a:pPr lvl="1"/>
            <a:r>
              <a:rPr lang="en-US" altLang="en-US"/>
              <a:t>Buy rechargeable batteries</a:t>
            </a:r>
          </a:p>
          <a:p>
            <a:pPr lvl="1"/>
            <a:r>
              <a:rPr lang="en-US" altLang="en-US"/>
              <a:t>Compost kitchen and yard wastes</a:t>
            </a:r>
          </a:p>
          <a:p>
            <a:pPr lvl="1"/>
            <a:r>
              <a:rPr lang="en-US" altLang="en-US"/>
              <a:t>Rent or borrow items instead of buying them</a:t>
            </a:r>
          </a:p>
        </p:txBody>
      </p:sp>
    </p:spTree>
    <p:extLst>
      <p:ext uri="{BB962C8B-B14F-4D97-AF65-F5344CB8AC3E}">
        <p14:creationId xmlns:p14="http://schemas.microsoft.com/office/powerpoint/2010/main" val="1061166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Composting recovers organic waste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3538"/>
            <a:ext cx="8229600" cy="4583112"/>
          </a:xfrm>
        </p:spPr>
        <p:txBody>
          <a:bodyPr/>
          <a:lstStyle/>
          <a:p>
            <a:r>
              <a:rPr lang="en-US" altLang="en-US" sz="2400" b="1"/>
              <a:t>Composting</a:t>
            </a:r>
            <a:r>
              <a:rPr lang="en-US" altLang="en-US" sz="2400"/>
              <a:t> = the conversion of organic waste into mulch or humus through natural biological processes of decomposition  </a:t>
            </a:r>
          </a:p>
          <a:p>
            <a:pPr lvl="1"/>
            <a:r>
              <a:rPr lang="en-US" altLang="en-US" sz="2400"/>
              <a:t>Can be used to enrich soil and help resist erosion</a:t>
            </a:r>
          </a:p>
          <a:p>
            <a:r>
              <a:rPr lang="en-US" altLang="en-US" sz="2400"/>
              <a:t>Home composting:</a:t>
            </a:r>
          </a:p>
          <a:p>
            <a:pPr lvl="1"/>
            <a:r>
              <a:rPr lang="en-US" altLang="en-US" sz="2400"/>
              <a:t>Householders place waste into composting piles, underground pits, or specially constructed containers </a:t>
            </a:r>
          </a:p>
          <a:p>
            <a:pPr lvl="1"/>
            <a:r>
              <a:rPr lang="en-US" altLang="en-US" sz="2400"/>
              <a:t>As waste is added, the heat from microbial action builds in the interior and decomposition proceeds</a:t>
            </a:r>
          </a:p>
          <a:p>
            <a:pPr lvl="1"/>
            <a:r>
              <a:rPr lang="en-US" altLang="en-US" sz="2400"/>
              <a:t>Earthworms, bacteria, soil mite, sow bugs, and other organisms convert waste into high-quality compost 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2331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Municipal composting programs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2055813"/>
            <a:ext cx="8788400" cy="3082925"/>
          </a:xfrm>
        </p:spPr>
        <p:txBody>
          <a:bodyPr/>
          <a:lstStyle/>
          <a:p>
            <a:r>
              <a:rPr lang="en-US" altLang="en-US"/>
              <a:t>Divert food and yard waste from the waste stream to central composting facilities</a:t>
            </a:r>
          </a:p>
          <a:p>
            <a:pPr lvl="1"/>
            <a:r>
              <a:rPr lang="en-US" altLang="en-US"/>
              <a:t>Reduces landfill waste</a:t>
            </a:r>
          </a:p>
          <a:p>
            <a:pPr lvl="1"/>
            <a:r>
              <a:rPr lang="en-US" altLang="en-US"/>
              <a:t>Encourages soil biodiversity</a:t>
            </a:r>
          </a:p>
          <a:p>
            <a:pPr lvl="1"/>
            <a:r>
              <a:rPr lang="en-US" altLang="en-US"/>
              <a:t>Reduces the need for chemical fertilizers</a:t>
            </a:r>
          </a:p>
          <a:p>
            <a:pPr lvl="1"/>
            <a:r>
              <a:rPr lang="en-US" altLang="en-US"/>
              <a:t>Makes healthier plants and more pleasing gardens</a:t>
            </a:r>
          </a:p>
        </p:txBody>
      </p:sp>
    </p:spTree>
    <p:extLst>
      <p:ext uri="{BB962C8B-B14F-4D97-AF65-F5344CB8AC3E}">
        <p14:creationId xmlns:p14="http://schemas.microsoft.com/office/powerpoint/2010/main" val="3848522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Recycling consists of three steps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616075"/>
            <a:ext cx="8788400" cy="3962400"/>
          </a:xfrm>
        </p:spPr>
        <p:txBody>
          <a:bodyPr/>
          <a:lstStyle/>
          <a:p>
            <a:r>
              <a:rPr lang="en-US" altLang="en-US" sz="2400" b="1"/>
              <a:t>Recycling</a:t>
            </a:r>
            <a:r>
              <a:rPr lang="en-US" altLang="en-US" sz="2400"/>
              <a:t> = collecting materials that can be broken down and reprocessed to manufacture new items</a:t>
            </a:r>
          </a:p>
          <a:p>
            <a:pPr lvl="1"/>
            <a:r>
              <a:rPr lang="en-US" altLang="en-US" sz="2400"/>
              <a:t>Recycling diverts 58 million tons of materials away from incinerators and landfills each year</a:t>
            </a:r>
          </a:p>
          <a:p>
            <a:r>
              <a:rPr lang="en-US" altLang="en-US" sz="2400"/>
              <a:t>Step 1 in the recycling loop is collection and processing of recyclable materials through curbside recycling or designated locations</a:t>
            </a:r>
          </a:p>
          <a:p>
            <a:pPr lvl="1"/>
            <a:r>
              <a:rPr lang="en-US" altLang="en-US" sz="2400" b="1"/>
              <a:t>Materials recovery facilities (MRFs)</a:t>
            </a:r>
            <a:r>
              <a:rPr lang="en-US" altLang="en-US" sz="2400"/>
              <a:t> = workers and machines sort items, then clean, shred and prepare them for reprocessing 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293298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22_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413125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second and third steps of recycling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105400" cy="5003800"/>
          </a:xfrm>
        </p:spPr>
        <p:txBody>
          <a:bodyPr/>
          <a:lstStyle/>
          <a:p>
            <a:r>
              <a:rPr lang="en-US" altLang="en-US"/>
              <a:t>Step 2 is using recyclables to produce new products</a:t>
            </a:r>
          </a:p>
          <a:p>
            <a:pPr lvl="1"/>
            <a:r>
              <a:rPr lang="en-US" altLang="en-US"/>
              <a:t>Many products use recycled materials</a:t>
            </a:r>
          </a:p>
          <a:p>
            <a:r>
              <a:rPr lang="en-US" altLang="en-US"/>
              <a:t>In step 3, consumers purchase goods made from recycled materials </a:t>
            </a:r>
          </a:p>
          <a:p>
            <a:pPr lvl="1"/>
            <a:r>
              <a:rPr lang="en-US" altLang="en-US"/>
              <a:t>Must occur if recycling is to function</a:t>
            </a:r>
          </a:p>
          <a:p>
            <a:pPr lvl="1"/>
            <a:r>
              <a:rPr lang="en-US" altLang="en-US"/>
              <a:t>As markets expand, prices will fall</a:t>
            </a:r>
          </a:p>
        </p:txBody>
      </p:sp>
    </p:spTree>
    <p:extLst>
      <p:ext uri="{BB962C8B-B14F-4D97-AF65-F5344CB8AC3E}">
        <p14:creationId xmlns:p14="http://schemas.microsoft.com/office/powerpoint/2010/main" val="2455319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Recycling has grown rapidly and can expand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1813" y="1689100"/>
            <a:ext cx="4638675" cy="3816350"/>
          </a:xfrm>
        </p:spPr>
        <p:txBody>
          <a:bodyPr/>
          <a:lstStyle/>
          <a:p>
            <a:r>
              <a:rPr lang="en-US" altLang="en-US" sz="2400"/>
              <a:t>The EPA calls the growth of recycling “one of the best environmental success stories of the late 20th century”</a:t>
            </a:r>
          </a:p>
          <a:p>
            <a:r>
              <a:rPr lang="en-US" altLang="en-US" sz="2400"/>
              <a:t>Recycling rates vary widely, depending on the product </a:t>
            </a:r>
          </a:p>
          <a:p>
            <a:pPr lvl="1"/>
            <a:r>
              <a:rPr lang="en-US" altLang="en-US" sz="2400"/>
              <a:t>67% of major appliances are recycled</a:t>
            </a:r>
          </a:p>
          <a:p>
            <a:pPr lvl="1"/>
            <a:r>
              <a:rPr lang="en-US" altLang="en-US" sz="2400"/>
              <a:t>Only 6% of plastics are recycled</a:t>
            </a:r>
          </a:p>
        </p:txBody>
      </p:sp>
      <p:pic>
        <p:nvPicPr>
          <p:cNvPr id="77829" name="Picture 5" descr="22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962400" cy="3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32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Growth in recycling results from: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4254500"/>
          </a:xfrm>
        </p:spPr>
        <p:txBody>
          <a:bodyPr/>
          <a:lstStyle/>
          <a:p>
            <a:r>
              <a:rPr lang="en-US" altLang="en-US" sz="2400"/>
              <a:t>A desire in municipalities to reduce waste output</a:t>
            </a:r>
          </a:p>
          <a:p>
            <a:r>
              <a:rPr lang="en-US" altLang="en-US" sz="2400"/>
              <a:t>The public’s desire to expand recycling </a:t>
            </a:r>
          </a:p>
          <a:p>
            <a:r>
              <a:rPr lang="en-US" altLang="en-US" sz="2400"/>
              <a:t>New technologies and markets make recycling more and more cost effective</a:t>
            </a:r>
          </a:p>
          <a:p>
            <a:r>
              <a:rPr lang="en-US" altLang="en-US" sz="2400"/>
              <a:t> Recycling is often not financially profitable because it is expensive to collect, sort and process recycled materials</a:t>
            </a:r>
          </a:p>
          <a:p>
            <a:pPr lvl="1"/>
            <a:r>
              <a:rPr lang="en-US" altLang="en-US" sz="2400"/>
              <a:t>And, the more material that is recycled, the lower the price</a:t>
            </a:r>
          </a:p>
          <a:p>
            <a:r>
              <a:rPr lang="en-US" altLang="en-US" sz="2400"/>
              <a:t>However, market forces do not take into account the health and environmental effects of </a:t>
            </a:r>
            <a:r>
              <a:rPr lang="en-US" altLang="en-US" sz="2400" i="1"/>
              <a:t>not</a:t>
            </a:r>
            <a:r>
              <a:rPr lang="en-US" altLang="en-US" sz="2400"/>
              <a:t> recycling</a:t>
            </a:r>
          </a:p>
          <a:p>
            <a:pPr lvl="1"/>
            <a:r>
              <a:rPr lang="en-US" altLang="en-US" sz="2400"/>
              <a:t>Enormous energy and material savings through recycling</a:t>
            </a:r>
          </a:p>
        </p:txBody>
      </p:sp>
    </p:spTree>
    <p:extLst>
      <p:ext uri="{BB962C8B-B14F-4D97-AF65-F5344CB8AC3E}">
        <p14:creationId xmlns:p14="http://schemas.microsoft.com/office/powerpoint/2010/main" val="1627570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Recycling rates vary widely in the U.S.</a:t>
            </a:r>
          </a:p>
        </p:txBody>
      </p:sp>
      <p:pic>
        <p:nvPicPr>
          <p:cNvPr id="128004" name="Picture 4" descr="22_1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76400"/>
            <a:ext cx="5373688" cy="3119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81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Approaches to waste management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616075"/>
            <a:ext cx="8788400" cy="3962400"/>
          </a:xfrm>
        </p:spPr>
        <p:txBody>
          <a:bodyPr>
            <a:normAutofit lnSpcReduction="10000"/>
          </a:bodyPr>
          <a:lstStyle/>
          <a:p>
            <a:r>
              <a:rPr lang="en-US" altLang="en-US" sz="2400" b="1"/>
              <a:t>Waste =</a:t>
            </a:r>
            <a:r>
              <a:rPr lang="en-US" altLang="en-US" sz="2400"/>
              <a:t> any unwanted material or substance that results from human activity or process </a:t>
            </a:r>
          </a:p>
          <a:p>
            <a:r>
              <a:rPr lang="en-US" altLang="en-US" sz="2400" b="1"/>
              <a:t>Municipal solid waste =</a:t>
            </a:r>
            <a:r>
              <a:rPr lang="en-US" altLang="en-US" sz="2400"/>
              <a:t> non-liquid waste that comes from homes, institutions, and small businesses </a:t>
            </a:r>
          </a:p>
          <a:p>
            <a:r>
              <a:rPr lang="en-US" altLang="en-US" sz="2400" b="1"/>
              <a:t>Industrial solid waste =</a:t>
            </a:r>
            <a:r>
              <a:rPr lang="en-US" altLang="en-US" sz="2400"/>
              <a:t> waste from production of consumer goods, mining, agriculture, and petroleum extraction and refining </a:t>
            </a:r>
          </a:p>
          <a:p>
            <a:r>
              <a:rPr lang="en-US" altLang="en-US" sz="2400" b="1"/>
              <a:t>Hazardous waste =</a:t>
            </a:r>
            <a:r>
              <a:rPr lang="en-US" altLang="en-US" sz="2400"/>
              <a:t>solid or liquid waste that is toxic, chemically reactive, flammable, or corrosive </a:t>
            </a:r>
          </a:p>
          <a:p>
            <a:r>
              <a:rPr lang="en-US" altLang="en-US" sz="2400" b="1"/>
              <a:t>Wastewater = </a:t>
            </a:r>
            <a:r>
              <a:rPr lang="en-US" altLang="en-US" sz="2400"/>
              <a:t>water used in a household, business, or industry, as well as polluted runoff from our streets and storm drains </a:t>
            </a:r>
          </a:p>
        </p:txBody>
      </p:sp>
    </p:spTree>
    <p:extLst>
      <p:ext uri="{BB962C8B-B14F-4D97-AF65-F5344CB8AC3E}">
        <p14:creationId xmlns:p14="http://schemas.microsoft.com/office/powerpoint/2010/main" val="6330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Financial incentives can address waste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3750"/>
            <a:ext cx="5410200" cy="3871913"/>
          </a:xfrm>
        </p:spPr>
        <p:txBody>
          <a:bodyPr/>
          <a:lstStyle/>
          <a:p>
            <a:r>
              <a:rPr lang="en-US" altLang="en-US" sz="2400" b="1"/>
              <a:t>Pay-as-you-throw</a:t>
            </a:r>
            <a:r>
              <a:rPr lang="en-US" altLang="en-US" sz="2400"/>
              <a:t> approach = uses financial incentives to influence consumer behavior</a:t>
            </a:r>
          </a:p>
          <a:p>
            <a:pPr lvl="1"/>
            <a:r>
              <a:rPr lang="en-US" altLang="en-US" sz="2400"/>
              <a:t>The less waste a house generates the less it is charged for trash collection </a:t>
            </a:r>
          </a:p>
          <a:p>
            <a:r>
              <a:rPr lang="en-US" altLang="en-US" sz="2400" b="1"/>
              <a:t>Bottle bills</a:t>
            </a:r>
            <a:r>
              <a:rPr lang="en-US" altLang="en-US" sz="2400"/>
              <a:t> = consumers receive a refund for returning used bottles</a:t>
            </a:r>
          </a:p>
          <a:p>
            <a:pPr lvl="1"/>
            <a:r>
              <a:rPr lang="en-US" altLang="en-US" sz="2400"/>
              <a:t>Challenges include including new kinds of containers and adjusting refunds for inflation</a:t>
            </a:r>
            <a:r>
              <a:rPr lang="en-US" altLang="en-US"/>
              <a:t> </a:t>
            </a:r>
          </a:p>
        </p:txBody>
      </p:sp>
      <p:pic>
        <p:nvPicPr>
          <p:cNvPr id="78853" name="Picture 5" descr="22_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955925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330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28600" y="141288"/>
            <a:ext cx="8686800" cy="1165225"/>
          </a:xfrm>
        </p:spPr>
        <p:txBody>
          <a:bodyPr lIns="91440" tIns="45720" rIns="91440" bIns="45720" anchor="ctr"/>
          <a:lstStyle/>
          <a:p>
            <a:r>
              <a:rPr lang="en-US" altLang="en-US"/>
              <a:t>A Canadian city showcases reduction and recycling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03350"/>
            <a:ext cx="8229600" cy="4006850"/>
          </a:xfrm>
        </p:spPr>
        <p:txBody>
          <a:bodyPr/>
          <a:lstStyle/>
          <a:p>
            <a:r>
              <a:rPr lang="en-US" altLang="en-US" sz="2400"/>
              <a:t>Edmonton, Alberta, has created one of the world’s most advanced waste management programs</a:t>
            </a:r>
          </a:p>
          <a:p>
            <a:pPr lvl="1"/>
            <a:r>
              <a:rPr lang="en-US" altLang="en-US" sz="2400"/>
              <a:t>Waste: 35% landfilled, 15% is recycled, 50% is composted</a:t>
            </a:r>
          </a:p>
          <a:p>
            <a:pPr lvl="1"/>
            <a:r>
              <a:rPr lang="en-US" altLang="en-US" sz="2400"/>
              <a:t>81% of the people participate in curbside recycling</a:t>
            </a:r>
          </a:p>
          <a:p>
            <a:r>
              <a:rPr lang="en-US" altLang="en-US" sz="2400"/>
              <a:t>Produces 80,000 tons/year in its composting plant</a:t>
            </a:r>
          </a:p>
          <a:p>
            <a:r>
              <a:rPr lang="en-US" altLang="en-US" sz="2400"/>
              <a:t>Its state-of-the-art MRF handles 30,000 - 40,000 tons of waste annually</a:t>
            </a:r>
          </a:p>
          <a:p>
            <a:pPr>
              <a:buFont typeface="Times New Roman" pitchFamily="18" charset="0"/>
              <a:buNone/>
            </a:pPr>
            <a:endParaRPr lang="en-US" altLang="en-US" sz="2400"/>
          </a:p>
          <a:p>
            <a:endParaRPr lang="en-US" altLang="en-US"/>
          </a:p>
        </p:txBody>
      </p:sp>
      <p:pic>
        <p:nvPicPr>
          <p:cNvPr id="80902" name="Picture 6" descr="22_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3200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22_1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3267075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/>
          <a:lstStyle/>
          <a:p>
            <a:r>
              <a:rPr lang="en-US" altLang="en-US"/>
              <a:t>Industrial solid waste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4294967295"/>
          </p:nvPr>
        </p:nvSpPr>
        <p:spPr>
          <a:xfrm>
            <a:off x="4038600" y="1600200"/>
            <a:ext cx="4800600" cy="4948238"/>
          </a:xfrm>
        </p:spPr>
        <p:txBody>
          <a:bodyPr anchor="t"/>
          <a:lstStyle/>
          <a:p>
            <a:r>
              <a:rPr lang="en-US" altLang="en-US" sz="2400"/>
              <a:t>U.S.  industrial facilities generate 7.6 billion tons of waste</a:t>
            </a:r>
          </a:p>
          <a:p>
            <a:pPr lvl="1"/>
            <a:r>
              <a:rPr lang="en-US" altLang="en-US"/>
              <a:t>97% is wastewater </a:t>
            </a:r>
          </a:p>
          <a:p>
            <a:r>
              <a:rPr lang="en-US" altLang="en-US" sz="2400"/>
              <a:t>The federal government regulates municipal waste</a:t>
            </a:r>
          </a:p>
          <a:p>
            <a:pPr lvl="1"/>
            <a:r>
              <a:rPr lang="en-US" altLang="en-US"/>
              <a:t>State or local governments regulate industrial solid waste (with federal guidance)</a:t>
            </a:r>
          </a:p>
          <a:p>
            <a:r>
              <a:rPr lang="en-US" altLang="en-US" sz="2400" b="1"/>
              <a:t>Industrial waste</a:t>
            </a:r>
            <a:r>
              <a:rPr lang="en-US" altLang="en-US" sz="2400"/>
              <a:t> = waste from factories, mining, agriculture, petroleum extraction, etc. </a:t>
            </a:r>
          </a:p>
        </p:txBody>
      </p:sp>
      <p:pic>
        <p:nvPicPr>
          <p:cNvPr id="81925" name="Picture 5" descr="22_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371600"/>
            <a:ext cx="3751262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/>
          <a:lstStyle/>
          <a:p>
            <a:r>
              <a:rPr lang="en-US" altLang="en-US"/>
              <a:t>Regulation and economics influence waste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8788400" cy="3679825"/>
          </a:xfrm>
        </p:spPr>
        <p:txBody>
          <a:bodyPr anchor="t"/>
          <a:lstStyle/>
          <a:p>
            <a:r>
              <a:rPr lang="en-US" altLang="en-US"/>
              <a:t>Most methods and strategies of waste disposal, reduction, and recycling are similar to municipal solid waste</a:t>
            </a:r>
          </a:p>
          <a:p>
            <a:r>
              <a:rPr lang="en-US" altLang="en-US"/>
              <a:t>Regulation varies from state to state</a:t>
            </a:r>
          </a:p>
          <a:p>
            <a:pPr lvl="1"/>
            <a:r>
              <a:rPr lang="en-US" altLang="en-US"/>
              <a:t>In most cases, state and local regulations are less strict than federal rules</a:t>
            </a:r>
          </a:p>
          <a:p>
            <a:pPr lvl="1"/>
            <a:r>
              <a:rPr lang="en-US" altLang="en-US"/>
              <a:t>In many areas, industries are not required to have permits, install landfill liners or leachate collection systems, or monitor groundwater for contamination </a:t>
            </a:r>
          </a:p>
        </p:txBody>
      </p:sp>
    </p:spTree>
    <p:extLst>
      <p:ext uri="{BB962C8B-B14F-4D97-AF65-F5344CB8AC3E}">
        <p14:creationId xmlns:p14="http://schemas.microsoft.com/office/powerpoint/2010/main" val="2698052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/>
          <a:lstStyle/>
          <a:p>
            <a:r>
              <a:rPr lang="en-US" altLang="en-US"/>
              <a:t>Physical and economic efficiency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8788400" cy="4108450"/>
          </a:xfrm>
        </p:spPr>
        <p:txBody>
          <a:bodyPr anchor="t"/>
          <a:lstStyle/>
          <a:p>
            <a:r>
              <a:rPr lang="en-US" altLang="en-US" sz="2400"/>
              <a:t>One measure of efficiency:  the amount of waste generated by a manufacturing process </a:t>
            </a:r>
          </a:p>
          <a:p>
            <a:pPr lvl="1"/>
            <a:r>
              <a:rPr lang="en-US" altLang="en-US" sz="2400"/>
              <a:t>the less waste produced per unit or volume of product, the more efficient it is from a physical standpoint</a:t>
            </a:r>
          </a:p>
          <a:p>
            <a:r>
              <a:rPr lang="en-US" altLang="en-US" sz="2400"/>
              <a:t>Physical efficiency is not equal to economic efficiency</a:t>
            </a:r>
          </a:p>
          <a:p>
            <a:pPr lvl="1"/>
            <a:r>
              <a:rPr lang="en-US" altLang="en-US" sz="2400"/>
              <a:t>Often times it is cheaper to manufacture products or perform services quickly but messily</a:t>
            </a:r>
          </a:p>
          <a:p>
            <a:pPr lvl="1"/>
            <a:r>
              <a:rPr lang="en-US" altLang="en-US" sz="2400"/>
              <a:t>It can be cheaper to generate waste than to avoid waste</a:t>
            </a:r>
          </a:p>
          <a:p>
            <a:r>
              <a:rPr lang="en-US" altLang="en-US" sz="2400"/>
              <a:t>The rising cost of waste disposal encourage industries to decrease waste and increase physical efficiency</a:t>
            </a:r>
            <a:r>
              <a:rPr lang="en-US" alt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843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/>
          <a:lstStyle/>
          <a:p>
            <a:r>
              <a:rPr lang="en-US" altLang="en-US"/>
              <a:t>Industrial ecology</a:t>
            </a:r>
            <a:endParaRPr lang="en-US" altLang="en-US" sz="1800"/>
          </a:p>
        </p:txBody>
      </p:sp>
      <p:sp>
        <p:nvSpPr>
          <p:cNvPr id="86019" name="Content Placeholder 2"/>
          <p:cNvSpPr>
            <a:spLocks noGrp="1"/>
          </p:cNvSpPr>
          <p:nvPr>
            <p:ph idx="4294967295"/>
          </p:nvPr>
        </p:nvSpPr>
        <p:spPr>
          <a:xfrm>
            <a:off x="304800" y="1066800"/>
            <a:ext cx="8458200" cy="4437063"/>
          </a:xfrm>
        </p:spPr>
        <p:txBody>
          <a:bodyPr anchor="t"/>
          <a:lstStyle/>
          <a:p>
            <a:r>
              <a:rPr lang="en-US" altLang="en-US" sz="2400" b="1"/>
              <a:t>Industrial ecology</a:t>
            </a:r>
            <a:r>
              <a:rPr lang="en-US" altLang="en-US" sz="2400"/>
              <a:t> = redesigning industrial systems to reduce resource inputs and to minimize physical inefficiency while maximizing economic efficiency </a:t>
            </a:r>
          </a:p>
          <a:p>
            <a:pPr lvl="1"/>
            <a:r>
              <a:rPr lang="en-US" altLang="en-US" sz="2400"/>
              <a:t>Industrial systems should function like ecological systems, with little waste</a:t>
            </a:r>
          </a:p>
          <a:p>
            <a:r>
              <a:rPr lang="en-US" altLang="en-US" sz="2400" b="1"/>
              <a:t>Life cycle analysis = </a:t>
            </a:r>
            <a:r>
              <a:rPr lang="en-US" altLang="en-US" sz="2400"/>
              <a:t>examine the life cycle of a product and look for ways to make the process more ecologically efficient</a:t>
            </a:r>
            <a:endParaRPr lang="en-US" altLang="en-US" sz="2400" b="1"/>
          </a:p>
          <a:p>
            <a:pPr lvl="1"/>
            <a:r>
              <a:rPr lang="en-US" altLang="en-US" sz="2400"/>
              <a:t>Waste products can be used as raw materials </a:t>
            </a:r>
          </a:p>
          <a:p>
            <a:pPr lvl="1"/>
            <a:r>
              <a:rPr lang="en-US" altLang="en-US" sz="2400"/>
              <a:t>Eliminating environmentally harmful products and materials </a:t>
            </a:r>
          </a:p>
          <a:p>
            <a:pPr lvl="1"/>
            <a:r>
              <a:rPr lang="en-US" altLang="en-US" sz="2400"/>
              <a:t>Look for ways to create products that are more durable, recyclable, or reusable</a:t>
            </a:r>
            <a:r>
              <a:rPr lang="en-US" alt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478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/>
          <a:lstStyle/>
          <a:p>
            <a:r>
              <a:rPr lang="en-US" altLang="en-US"/>
              <a:t>Businesses are adopting industrial ecology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788400" cy="3962400"/>
          </a:xfrm>
        </p:spPr>
        <p:txBody>
          <a:bodyPr anchor="t"/>
          <a:lstStyle/>
          <a:p>
            <a:r>
              <a:rPr lang="en-US" altLang="en-US" sz="2400"/>
              <a:t>Businesses are using industrial ecology to reduce waste and decrease their impact on health and the environment while saving money </a:t>
            </a:r>
          </a:p>
          <a:p>
            <a:r>
              <a:rPr lang="en-US" altLang="en-US" sz="2400"/>
              <a:t>American Airlines switched from hazardous to nonhazardous materials in its Chicago facility</a:t>
            </a:r>
          </a:p>
          <a:p>
            <a:pPr lvl="1"/>
            <a:r>
              <a:rPr lang="en-US" altLang="en-US" sz="2400"/>
              <a:t>Decreasing its need to secure permits from the EPA</a:t>
            </a:r>
          </a:p>
          <a:p>
            <a:pPr lvl="1"/>
            <a:r>
              <a:rPr lang="en-US" altLang="en-US" sz="2400"/>
              <a:t>It used 50,000 reusable plastic containers to ship goods, reducing packaging waste by 90% </a:t>
            </a:r>
          </a:p>
          <a:p>
            <a:pPr lvl="1"/>
            <a:r>
              <a:rPr lang="en-US" altLang="en-US" sz="2400"/>
              <a:t>Its Dallas-Ft. Worth headquarters recycled enough aluminum cans and white paper in 5 years to save $205,000 </a:t>
            </a:r>
          </a:p>
        </p:txBody>
      </p:sp>
    </p:spTree>
    <p:extLst>
      <p:ext uri="{BB962C8B-B14F-4D97-AF65-F5344CB8AC3E}">
        <p14:creationId xmlns:p14="http://schemas.microsoft.com/office/powerpoint/2010/main" val="1906765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example of industrial ecology</a:t>
            </a:r>
          </a:p>
        </p:txBody>
      </p:sp>
      <p:pic>
        <p:nvPicPr>
          <p:cNvPr id="89093" name="Picture 5" descr="22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5975350" cy="50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46538"/>
            <a:ext cx="4343400" cy="1735137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altLang="en-US" sz="2400" i="1"/>
              <a:t>The Swiss Zero Emissions Research and Initiatives (ZERI) Foundation sponsors innovative projects that create goods and services without generating waste </a:t>
            </a:r>
          </a:p>
        </p:txBody>
      </p:sp>
    </p:spTree>
    <p:extLst>
      <p:ext uri="{BB962C8B-B14F-4D97-AF65-F5344CB8AC3E}">
        <p14:creationId xmlns:p14="http://schemas.microsoft.com/office/powerpoint/2010/main" val="1771319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Hazardous waste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49363"/>
            <a:ext cx="8229600" cy="4619625"/>
          </a:xfrm>
        </p:spPr>
        <p:txBody>
          <a:bodyPr/>
          <a:lstStyle/>
          <a:p>
            <a:r>
              <a:rPr lang="en-US" altLang="en-US"/>
              <a:t>Hazardous waste is defined as:</a:t>
            </a:r>
          </a:p>
          <a:p>
            <a:r>
              <a:rPr lang="en-US" altLang="en-US" b="1"/>
              <a:t>Ignitable</a:t>
            </a:r>
            <a:r>
              <a:rPr lang="en-US" altLang="en-US"/>
              <a:t> = substances that easily catch fire (natural gas, alcohol)</a:t>
            </a:r>
          </a:p>
          <a:p>
            <a:r>
              <a:rPr lang="en-US" altLang="en-US" b="1"/>
              <a:t>Corrosive</a:t>
            </a:r>
            <a:r>
              <a:rPr lang="en-US" altLang="en-US"/>
              <a:t> = substances that corrode metals in 	storage tanks or equipment</a:t>
            </a:r>
          </a:p>
          <a:p>
            <a:r>
              <a:rPr lang="en-US" altLang="en-US" b="1"/>
              <a:t>Reactive =</a:t>
            </a:r>
            <a:r>
              <a:rPr lang="en-US" altLang="en-US"/>
              <a:t> substances that are chemically unstable and readily react with other compounds, often explosively or by producing noxious fumes</a:t>
            </a:r>
          </a:p>
          <a:p>
            <a:r>
              <a:rPr lang="en-US" altLang="en-US" b="1"/>
              <a:t>Toxic =</a:t>
            </a:r>
            <a:r>
              <a:rPr lang="en-US" altLang="en-US"/>
              <a:t> substances that harm human health when they are inhaled, are ingested, or contact human skin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802384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Hazardous wastes have diverse sources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250950"/>
            <a:ext cx="8788400" cy="469265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z="2400"/>
              <a:t>Industry = produces the largest amount of hazardous waste</a:t>
            </a:r>
          </a:p>
          <a:p>
            <a:pPr lvl="1">
              <a:buClr>
                <a:schemeClr val="tx1"/>
              </a:buClr>
            </a:pPr>
            <a:r>
              <a:rPr lang="en-US" altLang="en-US" sz="2400"/>
              <a:t>But waste generation and disposal is highly regulated</a:t>
            </a:r>
          </a:p>
          <a:p>
            <a:pPr>
              <a:buClr>
                <a:schemeClr val="tx1"/>
              </a:buClr>
            </a:pPr>
            <a:r>
              <a:rPr lang="en-US" altLang="en-US" sz="2400"/>
              <a:t>Mining</a:t>
            </a:r>
          </a:p>
          <a:p>
            <a:pPr>
              <a:buClr>
                <a:schemeClr val="tx1"/>
              </a:buClr>
            </a:pPr>
            <a:r>
              <a:rPr lang="en-US" altLang="en-US" sz="2400"/>
              <a:t>Households = now the largest producer of hazardous waste</a:t>
            </a:r>
          </a:p>
          <a:p>
            <a:pPr lvl="1">
              <a:buClr>
                <a:schemeClr val="tx1"/>
              </a:buClr>
            </a:pPr>
            <a:r>
              <a:rPr lang="en-US" altLang="en-US" sz="2400"/>
              <a:t>Paints, batteries, oils, solvents, cleaning agents, pesticides</a:t>
            </a:r>
          </a:p>
          <a:p>
            <a:pPr>
              <a:buClr>
                <a:schemeClr val="tx1"/>
              </a:buClr>
            </a:pPr>
            <a:r>
              <a:rPr lang="en-US" altLang="en-US" sz="2400"/>
              <a:t>Small businesses</a:t>
            </a:r>
          </a:p>
          <a:p>
            <a:pPr>
              <a:buClr>
                <a:schemeClr val="tx1"/>
              </a:buClr>
            </a:pPr>
            <a:r>
              <a:rPr lang="en-US" altLang="en-US" sz="2400"/>
              <a:t>Agriculture</a:t>
            </a:r>
          </a:p>
          <a:p>
            <a:pPr>
              <a:buClr>
                <a:schemeClr val="tx1"/>
              </a:buClr>
            </a:pPr>
            <a:r>
              <a:rPr lang="en-US" altLang="en-US" sz="2400"/>
              <a:t>Utilities</a:t>
            </a:r>
          </a:p>
          <a:p>
            <a:pPr>
              <a:buClr>
                <a:schemeClr val="tx1"/>
              </a:buClr>
            </a:pPr>
            <a:r>
              <a:rPr lang="en-US" altLang="en-US" sz="2400"/>
              <a:t>Building demolition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91218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Aims in managing waste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4648200" cy="5943600"/>
          </a:xfrm>
        </p:spPr>
        <p:txBody>
          <a:bodyPr/>
          <a:lstStyle/>
          <a:p>
            <a:r>
              <a:rPr lang="en-US" altLang="en-US"/>
              <a:t>Three main components of waste management:</a:t>
            </a:r>
          </a:p>
          <a:p>
            <a:pPr lvl="1"/>
            <a:r>
              <a:rPr lang="en-US" altLang="en-US"/>
              <a:t>Minimizing the amount of waste we generate (</a:t>
            </a:r>
            <a:r>
              <a:rPr lang="en-US" altLang="en-US" b="1"/>
              <a:t>source reduction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Recovering waste materials and finding ways to recycle them</a:t>
            </a:r>
          </a:p>
          <a:p>
            <a:pPr lvl="1"/>
            <a:r>
              <a:rPr lang="en-US" altLang="en-US"/>
              <a:t>Disposing of waste safely and effectively</a:t>
            </a:r>
          </a:p>
          <a:p>
            <a:r>
              <a:rPr lang="en-US" altLang="en-US"/>
              <a:t>Source reduction is the preferred approach</a:t>
            </a:r>
          </a:p>
          <a:p>
            <a:endParaRPr lang="en-US" altLang="en-US"/>
          </a:p>
        </p:txBody>
      </p:sp>
      <p:pic>
        <p:nvPicPr>
          <p:cNvPr id="72709" name="Picture 5" descr="22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0179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Organic compounds can be hazardous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706563"/>
            <a:ext cx="8788400" cy="377983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z="2400"/>
              <a:t>Particularly hazardous because their toxicity persists over time </a:t>
            </a:r>
          </a:p>
          <a:p>
            <a:pPr>
              <a:buClr>
                <a:schemeClr val="tx1"/>
              </a:buClr>
            </a:pPr>
            <a:r>
              <a:rPr lang="en-US" altLang="en-US" sz="2400"/>
              <a:t>Synthetic organic compounds = resist decomposition</a:t>
            </a:r>
          </a:p>
          <a:p>
            <a:pPr lvl="1">
              <a:buClr>
                <a:schemeClr val="tx1"/>
              </a:buClr>
            </a:pPr>
            <a:r>
              <a:rPr lang="en-US" altLang="en-US" sz="2400"/>
              <a:t>Keep buildings from decaying, kill pests, and keep stored goods intact </a:t>
            </a:r>
          </a:p>
          <a:p>
            <a:pPr lvl="1">
              <a:buClr>
                <a:schemeClr val="tx1"/>
              </a:buClr>
            </a:pPr>
            <a:r>
              <a:rPr lang="en-US" altLang="en-US" sz="2400"/>
              <a:t>Their resistance to decay causes them to be persistent pollutants</a:t>
            </a:r>
          </a:p>
          <a:p>
            <a:pPr lvl="1">
              <a:buClr>
                <a:schemeClr val="tx1"/>
              </a:buClr>
            </a:pPr>
            <a:r>
              <a:rPr lang="en-US" altLang="en-US" sz="2400"/>
              <a:t>They are toxic because they are readily absorbed through the skin</a:t>
            </a:r>
          </a:p>
          <a:p>
            <a:pPr lvl="1">
              <a:buClr>
                <a:schemeClr val="tx1"/>
              </a:buClr>
            </a:pPr>
            <a:r>
              <a:rPr lang="en-US" altLang="en-US" sz="2400"/>
              <a:t>They can act as mutagens, carcinogens, teratogens, and endocrine disruptors</a:t>
            </a:r>
          </a:p>
        </p:txBody>
      </p:sp>
    </p:spTree>
    <p:extLst>
      <p:ext uri="{BB962C8B-B14F-4D97-AF65-F5344CB8AC3E}">
        <p14:creationId xmlns:p14="http://schemas.microsoft.com/office/powerpoint/2010/main" val="313479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Heavy metals can be hazardous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88400" cy="3679825"/>
          </a:xfrm>
        </p:spPr>
        <p:txBody>
          <a:bodyPr/>
          <a:lstStyle/>
          <a:p>
            <a:r>
              <a:rPr lang="en-US" altLang="en-US"/>
              <a:t>Lead, chromium, mercury, arsenic, cadmium, tin, and copper </a:t>
            </a:r>
          </a:p>
          <a:p>
            <a:r>
              <a:rPr lang="en-US" altLang="en-US"/>
              <a:t>Used widely in industry for wiring, electronics, metal plating, pigments, and dyes</a:t>
            </a:r>
          </a:p>
          <a:p>
            <a:r>
              <a:rPr lang="en-US" altLang="en-US"/>
              <a:t>They enter the environment when they are disposed of improperly</a:t>
            </a:r>
          </a:p>
          <a:p>
            <a:r>
              <a:rPr lang="en-US" altLang="en-US"/>
              <a:t>Heavy metals that are fat soluble and break down slowly can bioaccumulate and biomagnify</a:t>
            </a:r>
          </a:p>
        </p:txBody>
      </p:sp>
    </p:spTree>
    <p:extLst>
      <p:ext uri="{BB962C8B-B14F-4D97-AF65-F5344CB8AC3E}">
        <p14:creationId xmlns:p14="http://schemas.microsoft.com/office/powerpoint/2010/main" val="962707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“E-waste” is a new and growing problem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229600" cy="283051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z="2400" b="1"/>
              <a:t>Electronic waste (“e-waste”)</a:t>
            </a:r>
            <a:r>
              <a:rPr lang="en-US" altLang="en-US" sz="2400"/>
              <a:t> = waste involving electronic devices </a:t>
            </a:r>
          </a:p>
          <a:p>
            <a:pPr lvl="1">
              <a:buClr>
                <a:schemeClr val="tx1"/>
              </a:buClr>
            </a:pPr>
            <a:r>
              <a:rPr lang="en-US" altLang="en-US" sz="2400"/>
              <a:t>Computers, printers, VCRs, fax machines, cell phones </a:t>
            </a:r>
          </a:p>
          <a:p>
            <a:pPr lvl="1">
              <a:buClr>
                <a:schemeClr val="tx1"/>
              </a:buClr>
            </a:pPr>
            <a:r>
              <a:rPr lang="en-US" altLang="en-US" sz="2400"/>
              <a:t>Disposed of in landfills, but should be treated as hazardous waste</a:t>
            </a:r>
          </a:p>
          <a:p>
            <a:pPr lvl="1">
              <a:buClr>
                <a:schemeClr val="tx1"/>
              </a:buClr>
            </a:pPr>
            <a:r>
              <a:rPr lang="en-US" altLang="en-US" sz="2400"/>
              <a:t>Some people and businesses are trying to use and reuse electronics to reduce waste</a:t>
            </a:r>
          </a:p>
        </p:txBody>
      </p:sp>
      <p:pic>
        <p:nvPicPr>
          <p:cNvPr id="100357" name="Picture 5" descr="22_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819400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28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66800" y="1066800"/>
            <a:ext cx="6858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en-US" altLang="en-US">
              <a:latin typeface="Arial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073150"/>
          </a:xfrm>
        </p:spPr>
        <p:txBody>
          <a:bodyPr/>
          <a:lstStyle/>
          <a:p>
            <a:r>
              <a:rPr lang="en-US" altLang="en-US"/>
              <a:t>Several steps precede disposal of hazardous waste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2088" y="1689100"/>
            <a:ext cx="5534025" cy="3816350"/>
          </a:xfrm>
        </p:spPr>
        <p:txBody>
          <a:bodyPr/>
          <a:lstStyle/>
          <a:p>
            <a:r>
              <a:rPr lang="en-US" altLang="en-US" sz="2400"/>
              <a:t>For many years, hazardous waste was discarded without special treatment</a:t>
            </a:r>
          </a:p>
          <a:p>
            <a:pPr lvl="1"/>
            <a:r>
              <a:rPr lang="en-US" altLang="en-US" sz="2400"/>
              <a:t>Public did not know it was harmful to human health</a:t>
            </a:r>
          </a:p>
          <a:p>
            <a:pPr lvl="1"/>
            <a:r>
              <a:rPr lang="en-US" altLang="en-US" sz="2400"/>
              <a:t>Assumed the substances would disappear or be diluted 	in the environment</a:t>
            </a:r>
          </a:p>
          <a:p>
            <a:pPr lvl="1"/>
            <a:r>
              <a:rPr lang="en-US" altLang="en-US" sz="2400"/>
              <a:t>Since the 1980s, cities designate sites or special collection days to gather household hazardous waste</a:t>
            </a:r>
          </a:p>
        </p:txBody>
      </p:sp>
      <p:pic>
        <p:nvPicPr>
          <p:cNvPr id="35847" name="Picture 7" descr="22_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3055938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93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Disposing of hazardous waste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181100"/>
            <a:ext cx="5370512" cy="4832350"/>
          </a:xfrm>
        </p:spPr>
        <p:txBody>
          <a:bodyPr/>
          <a:lstStyle/>
          <a:p>
            <a:r>
              <a:rPr lang="en-US" altLang="en-US" b="1"/>
              <a:t>Resource Conservation and Recovery Act (RCRA)</a:t>
            </a:r>
            <a:r>
              <a:rPr lang="en-US" altLang="en-US"/>
              <a:t> = states are required to manage hazardous waste </a:t>
            </a:r>
          </a:p>
          <a:p>
            <a:pPr lvl="1"/>
            <a:r>
              <a:rPr lang="en-US" altLang="en-US"/>
              <a:t>Large generators of hazardous waste must obtain permits and must be tracked “from cradle to grave”</a:t>
            </a:r>
          </a:p>
          <a:p>
            <a:pPr lvl="1"/>
            <a:r>
              <a:rPr lang="en-US" altLang="en-US"/>
              <a:t>Intended to prevent illegal dumping</a:t>
            </a:r>
          </a:p>
          <a:p>
            <a:endParaRPr lang="en-US" altLang="en-US"/>
          </a:p>
        </p:txBody>
      </p:sp>
      <p:pic>
        <p:nvPicPr>
          <p:cNvPr id="132101" name="Picture 5" descr="22_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1432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39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95400" y="14478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en-US">
              <a:latin typeface="Arial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6575"/>
          </a:xfrm>
        </p:spPr>
        <p:txBody>
          <a:bodyPr/>
          <a:lstStyle/>
          <a:p>
            <a:r>
              <a:rPr lang="en-US" altLang="en-US"/>
              <a:t>Illegal dumping of hazardous waste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2088" y="1671638"/>
            <a:ext cx="8788400" cy="3851275"/>
          </a:xfrm>
        </p:spPr>
        <p:txBody>
          <a:bodyPr/>
          <a:lstStyle/>
          <a:p>
            <a:r>
              <a:rPr lang="en-US" altLang="en-US"/>
              <a:t>Since hazardous waste disposal is costly, it results in illegal and anonymous dumping by companies, </a:t>
            </a:r>
          </a:p>
          <a:p>
            <a:pPr lvl="1"/>
            <a:r>
              <a:rPr lang="en-US" altLang="en-US"/>
              <a:t>Creating health risks </a:t>
            </a:r>
          </a:p>
          <a:p>
            <a:pPr lvl="1"/>
            <a:r>
              <a:rPr lang="en-US" altLang="en-US"/>
              <a:t>Industrial nations illegally dump in developing nations</a:t>
            </a:r>
          </a:p>
          <a:p>
            <a:pPr lvl="1"/>
            <a:r>
              <a:rPr lang="en-US" altLang="en-US"/>
              <a:t>Basel Convention, an international treaty, should prevent dumping but it still happens</a:t>
            </a:r>
          </a:p>
          <a:p>
            <a:r>
              <a:rPr lang="en-US" altLang="en-US"/>
              <a:t>High costs of disposal encourages companies to invest in reducing their hazardous waste</a:t>
            </a:r>
          </a:p>
        </p:txBody>
      </p:sp>
    </p:spTree>
    <p:extLst>
      <p:ext uri="{BB962C8B-B14F-4D97-AF65-F5344CB8AC3E}">
        <p14:creationId xmlns:p14="http://schemas.microsoft.com/office/powerpoint/2010/main" val="2607210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73150"/>
          </a:xfrm>
        </p:spPr>
        <p:txBody>
          <a:bodyPr/>
          <a:lstStyle/>
          <a:p>
            <a:r>
              <a:rPr lang="en-US" altLang="en-US"/>
              <a:t>Three disposal methods for hazardous waste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2088" y="1479550"/>
            <a:ext cx="8788400" cy="4235450"/>
          </a:xfrm>
        </p:spPr>
        <p:txBody>
          <a:bodyPr/>
          <a:lstStyle/>
          <a:p>
            <a:r>
              <a:rPr lang="en-US" altLang="en-US"/>
              <a:t>These methods do nothing to lessen the hazards of the substances </a:t>
            </a:r>
          </a:p>
          <a:p>
            <a:pPr lvl="1"/>
            <a:r>
              <a:rPr lang="en-US" altLang="en-US"/>
              <a:t>But they help keep the substance isolated from people, wildlife, and ecosystems</a:t>
            </a:r>
          </a:p>
          <a:p>
            <a:r>
              <a:rPr lang="en-US" altLang="en-US"/>
              <a:t>Landfills = must have several impervious liners and leachate  removal systems</a:t>
            </a:r>
          </a:p>
          <a:p>
            <a:pPr lvl="1"/>
            <a:r>
              <a:rPr lang="en-US" altLang="en-US"/>
              <a:t>Design and construction standards are stricter than for ordinary sanitary landfills</a:t>
            </a:r>
          </a:p>
          <a:p>
            <a:pPr lvl="1"/>
            <a:r>
              <a:rPr lang="en-US" altLang="en-US"/>
              <a:t>Must be located far from aquifers</a:t>
            </a:r>
          </a:p>
        </p:txBody>
      </p:sp>
    </p:spTree>
    <p:extLst>
      <p:ext uri="{BB962C8B-B14F-4D97-AF65-F5344CB8AC3E}">
        <p14:creationId xmlns:p14="http://schemas.microsoft.com/office/powerpoint/2010/main" val="8415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 descr="22_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78618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Surface impoundments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508125"/>
            <a:ext cx="4876800" cy="4144963"/>
          </a:xfrm>
        </p:spPr>
        <p:txBody>
          <a:bodyPr/>
          <a:lstStyle/>
          <a:p>
            <a:r>
              <a:rPr lang="en-US" altLang="en-US" sz="2400" b="1"/>
              <a:t>Surface impoundments = </a:t>
            </a:r>
            <a:r>
              <a:rPr lang="en-US" altLang="en-US" sz="2400"/>
              <a:t>store liquid hazardous waste</a:t>
            </a:r>
          </a:p>
          <a:p>
            <a:r>
              <a:rPr lang="en-US" altLang="en-US" sz="2400"/>
              <a:t>Shallow depressions are lined with plastic and clay</a:t>
            </a:r>
          </a:p>
          <a:p>
            <a:r>
              <a:rPr lang="en-US" altLang="en-US" sz="2400"/>
              <a:t>Water containing waste evaporates, the residue of solid hazardous waste is then transported elsewhere</a:t>
            </a:r>
          </a:p>
          <a:p>
            <a:r>
              <a:rPr lang="en-US" altLang="en-US" sz="2400"/>
              <a:t>The underlying clay layer can crack and leak waste, and rainstorms cause overflow, contaminating nearby areas</a:t>
            </a:r>
          </a:p>
        </p:txBody>
      </p:sp>
    </p:spTree>
    <p:extLst>
      <p:ext uri="{BB962C8B-B14F-4D97-AF65-F5344CB8AC3E}">
        <p14:creationId xmlns:p14="http://schemas.microsoft.com/office/powerpoint/2010/main" val="2621627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Deep-well injection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989013"/>
            <a:ext cx="4964112" cy="5216525"/>
          </a:xfrm>
        </p:spPr>
        <p:txBody>
          <a:bodyPr/>
          <a:lstStyle/>
          <a:p>
            <a:r>
              <a:rPr lang="en-US" altLang="en-US" b="1"/>
              <a:t>Deep-well injection</a:t>
            </a:r>
            <a:r>
              <a:rPr lang="en-US" altLang="en-US"/>
              <a:t> = a well is drilled deep beneath the water table and waste is injected into it</a:t>
            </a:r>
          </a:p>
          <a:p>
            <a:pPr lvl="1"/>
            <a:r>
              <a:rPr lang="en-US" altLang="en-US"/>
              <a:t>A long-term disposal method</a:t>
            </a:r>
          </a:p>
          <a:p>
            <a:pPr lvl="1"/>
            <a:r>
              <a:rPr lang="en-US" altLang="en-US"/>
              <a:t>The well is intended to be isolated from groundwater and human contact</a:t>
            </a:r>
          </a:p>
          <a:p>
            <a:pPr lvl="1"/>
            <a:r>
              <a:rPr lang="en-US" altLang="en-US"/>
              <a:t>However, the wells become corroded and leak waste into soil</a:t>
            </a:r>
          </a:p>
        </p:txBody>
      </p:sp>
      <p:pic>
        <p:nvPicPr>
          <p:cNvPr id="134149" name="Picture 5" descr="22_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752600"/>
            <a:ext cx="32956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09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Radioactive waste is especially hazardous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489075"/>
            <a:ext cx="7696200" cy="4291013"/>
          </a:xfrm>
        </p:spPr>
        <p:txBody>
          <a:bodyPr/>
          <a:lstStyle/>
          <a:p>
            <a:r>
              <a:rPr lang="en-US" altLang="en-US" sz="2400"/>
              <a:t>Radioactive waste is particularly dangerous and persistent</a:t>
            </a:r>
          </a:p>
          <a:p>
            <a:r>
              <a:rPr lang="en-US" altLang="en-US" sz="2400"/>
              <a:t>Yucca Mountain in Nevada is now designated as the single-site repository for all U.S. nuclear waste</a:t>
            </a:r>
          </a:p>
          <a:p>
            <a:r>
              <a:rPr lang="en-US" altLang="en-US" sz="2400"/>
              <a:t>The Waste Isolation Pilot Plant (WIPP) is the world’s first underground repository for transuranic waste from nuclear weapons development  </a:t>
            </a:r>
          </a:p>
          <a:p>
            <a:pPr lvl="1"/>
            <a:r>
              <a:rPr lang="en-US" altLang="en-US" sz="2400"/>
              <a:t>Caverns holding the waste are 655 m (2,150 ft) below ground in a huge salt formation thought to be geologically stable</a:t>
            </a:r>
          </a:p>
          <a:p>
            <a:pPr lvl="1"/>
            <a:r>
              <a:rPr lang="en-US" altLang="en-US" sz="2400"/>
              <a:t>WIPP became operational in 1999 and is receiving thousands of shipments of waste</a:t>
            </a:r>
          </a:p>
        </p:txBody>
      </p:sp>
    </p:spTree>
    <p:extLst>
      <p:ext uri="{BB962C8B-B14F-4D97-AF65-F5344CB8AC3E}">
        <p14:creationId xmlns:p14="http://schemas.microsoft.com/office/powerpoint/2010/main" val="36744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Ways to reduce waste that enters waste stream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201738"/>
            <a:ext cx="8788400" cy="4791075"/>
          </a:xfrm>
        </p:spPr>
        <p:txBody>
          <a:bodyPr>
            <a:normAutofit lnSpcReduction="10000"/>
          </a:bodyPr>
          <a:lstStyle/>
          <a:p>
            <a:r>
              <a:rPr lang="en-US" altLang="en-US" b="1"/>
              <a:t>Waste stream</a:t>
            </a:r>
            <a:r>
              <a:rPr lang="en-US" altLang="en-US"/>
              <a:t> = flow of waste as it moves from its sources toward disposal destinations</a:t>
            </a:r>
          </a:p>
          <a:p>
            <a:pPr lvl="1"/>
            <a:r>
              <a:rPr lang="en-US" altLang="en-US"/>
              <a:t>More efficient use of materials, consume less, buy goods with less packaging, reusing goods </a:t>
            </a:r>
          </a:p>
          <a:p>
            <a:r>
              <a:rPr lang="en-US" altLang="en-US" b="1"/>
              <a:t>Recovery (recycling, composting) = </a:t>
            </a:r>
            <a:r>
              <a:rPr lang="en-US" altLang="en-US"/>
              <a:t>next best strategy in waste management</a:t>
            </a:r>
          </a:p>
          <a:p>
            <a:pPr lvl="1"/>
            <a:r>
              <a:rPr lang="en-US" altLang="en-US" b="1"/>
              <a:t>Recycling</a:t>
            </a:r>
            <a:r>
              <a:rPr lang="en-US" altLang="en-US"/>
              <a:t> = sends used goods to manufacture new goods</a:t>
            </a:r>
          </a:p>
          <a:p>
            <a:pPr lvl="1"/>
            <a:r>
              <a:rPr lang="en-US" altLang="en-US" b="1"/>
              <a:t>Composting</a:t>
            </a:r>
            <a:r>
              <a:rPr lang="en-US" altLang="en-US"/>
              <a:t> = recovery of organic waste</a:t>
            </a:r>
          </a:p>
          <a:p>
            <a:pPr lvl="1"/>
            <a:r>
              <a:rPr lang="en-US" altLang="en-US"/>
              <a:t>All materials in nature are recycled</a:t>
            </a:r>
          </a:p>
        </p:txBody>
      </p:sp>
    </p:spTree>
    <p:extLst>
      <p:ext uri="{BB962C8B-B14F-4D97-AF65-F5344CB8AC3E}">
        <p14:creationId xmlns:p14="http://schemas.microsoft.com/office/powerpoint/2010/main" val="13382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418512" cy="1073150"/>
          </a:xfrm>
        </p:spPr>
        <p:txBody>
          <a:bodyPr/>
          <a:lstStyle/>
          <a:p>
            <a:r>
              <a:rPr lang="en-US" altLang="en-US"/>
              <a:t>Contaminated sites are being slowly cleaned up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63700"/>
            <a:ext cx="8229600" cy="36068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Globally, thousands of former military and industrial sites are contaminated with hazardous waste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For most nations, dealing with these messes is too difficult, time consuming and expensive 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Comprehensive Environmental Response Compensation and Liability Act (CERCLA)  (1980) (Superfund)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Established a federal program to clean up U.S. sites polluted with hazardous waste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Experts identify polluted sites, take action to protect groundwater near these sites, and clean up the pollution </a:t>
            </a:r>
          </a:p>
        </p:txBody>
      </p:sp>
    </p:spTree>
    <p:extLst>
      <p:ext uri="{BB962C8B-B14F-4D97-AF65-F5344CB8AC3E}">
        <p14:creationId xmlns:p14="http://schemas.microsoft.com/office/powerpoint/2010/main" val="3282818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Superfund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616075"/>
            <a:ext cx="8788400" cy="3962400"/>
          </a:xfrm>
        </p:spPr>
        <p:txBody>
          <a:bodyPr/>
          <a:lstStyle/>
          <a:p>
            <a:r>
              <a:rPr lang="en-US" altLang="en-US" sz="2400"/>
              <a:t>Later laws charged the EPA with cleaning up </a:t>
            </a:r>
            <a:r>
              <a:rPr lang="en-US" altLang="en-US" sz="2400" b="1"/>
              <a:t>brownfields</a:t>
            </a:r>
            <a:r>
              <a:rPr lang="en-US" altLang="en-US" sz="2400"/>
              <a:t> = lands whose reuse or development are complicated by the presence of hazardous materials</a:t>
            </a:r>
          </a:p>
          <a:p>
            <a:r>
              <a:rPr lang="en-US" altLang="en-US" sz="2400"/>
              <a:t>Two events spurred creation of Superfund legislation</a:t>
            </a:r>
          </a:p>
          <a:p>
            <a:pPr lvl="1"/>
            <a:r>
              <a:rPr lang="en-US" altLang="en-US" sz="2400"/>
              <a:t>In </a:t>
            </a:r>
            <a:r>
              <a:rPr lang="en-US" altLang="en-US" sz="2400" i="1"/>
              <a:t>Love Canal</a:t>
            </a:r>
            <a:r>
              <a:rPr lang="en-US" altLang="en-US" sz="2400"/>
              <a:t>, Niagara Falls, New York, families were evacuated after buried toxic chemicals rose to the surface, contaminating homes and an elementary school</a:t>
            </a:r>
          </a:p>
          <a:p>
            <a:pPr lvl="1"/>
            <a:r>
              <a:rPr lang="en-US" altLang="en-US" sz="2400"/>
              <a:t>In </a:t>
            </a:r>
            <a:r>
              <a:rPr lang="en-US" altLang="en-US" sz="2400" i="1"/>
              <a:t>Times Beach</a:t>
            </a:r>
            <a:r>
              <a:rPr lang="en-US" altLang="en-US" sz="2400"/>
              <a:t>, Missouri, the entire town was evacuated after being contaminated with dioxin from waste oil sprayed on roads</a:t>
            </a:r>
          </a:p>
          <a:p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4175433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Superfund process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788400" cy="2911475"/>
          </a:xfrm>
        </p:spPr>
        <p:txBody>
          <a:bodyPr/>
          <a:lstStyle/>
          <a:p>
            <a:r>
              <a:rPr lang="en-US" altLang="en-US"/>
              <a:t>Once a Superfund site is identified, EPA scientists evaluate:</a:t>
            </a:r>
          </a:p>
          <a:p>
            <a:pPr lvl="1"/>
            <a:r>
              <a:rPr lang="en-US" altLang="en-US"/>
              <a:t>How close the site is to human habitation </a:t>
            </a:r>
          </a:p>
          <a:p>
            <a:pPr lvl="1"/>
            <a:r>
              <a:rPr lang="en-US" altLang="en-US"/>
              <a:t>Whether wastes are currently confined or likely to spread</a:t>
            </a:r>
          </a:p>
          <a:p>
            <a:pPr lvl="1"/>
            <a:r>
              <a:rPr lang="en-US" altLang="en-US"/>
              <a:t>Whether the site threatens drinking water supplies</a:t>
            </a:r>
          </a:p>
        </p:txBody>
      </p:sp>
    </p:spTree>
    <p:extLst>
      <p:ext uri="{BB962C8B-B14F-4D97-AF65-F5344CB8AC3E}">
        <p14:creationId xmlns:p14="http://schemas.microsoft.com/office/powerpoint/2010/main" val="40343469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Superfund:  harmful sites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368425"/>
            <a:ext cx="8788400" cy="4459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Harmful sites are: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Placed on the EPA’s National Priority List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Ranked according to the level of risk to human health that they pose 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Cleaned up on a site-by-site basis as funds are available</a:t>
            </a:r>
          </a:p>
          <a:p>
            <a:pPr>
              <a:lnSpc>
                <a:spcPct val="80000"/>
              </a:lnSpc>
            </a:pPr>
            <a:r>
              <a:rPr lang="en-US" altLang="en-US"/>
              <a:t>The EPA is required to hold public hearings and inform area residents of tits findings and to receive feedback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4127052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pays for cleanup?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543050"/>
            <a:ext cx="8788400" cy="4108450"/>
          </a:xfrm>
        </p:spPr>
        <p:txBody>
          <a:bodyPr/>
          <a:lstStyle/>
          <a:p>
            <a:r>
              <a:rPr lang="en-US" altLang="en-US" sz="2400"/>
              <a:t>CERCLA operates under the </a:t>
            </a:r>
            <a:r>
              <a:rPr lang="en-US" altLang="en-US" sz="2400" b="1"/>
              <a:t>polluter pays principle</a:t>
            </a:r>
            <a:r>
              <a:rPr lang="en-US" altLang="en-US" sz="2400"/>
              <a:t> = polluting parties were to be charged for cleanup</a:t>
            </a:r>
          </a:p>
          <a:p>
            <a:pPr lvl="1"/>
            <a:r>
              <a:rPr lang="en-US" altLang="en-US" sz="2400"/>
              <a:t>However, the responsible parties often can’t be found</a:t>
            </a:r>
          </a:p>
          <a:p>
            <a:pPr lvl="1"/>
            <a:r>
              <a:rPr lang="en-US" altLang="en-US" sz="2400"/>
              <a:t>A trust fund was established by a federal tax on petroleum and chemical industries</a:t>
            </a:r>
          </a:p>
          <a:p>
            <a:pPr lvl="1"/>
            <a:r>
              <a:rPr lang="en-US" altLang="en-US" sz="2400"/>
              <a:t>The fund is bankrupt, and neither the Bush administration nor Congress has moved to restore it, so taxpayers now pay all costs of cleanup</a:t>
            </a:r>
          </a:p>
          <a:p>
            <a:pPr lvl="1"/>
            <a:r>
              <a:rPr lang="en-US" altLang="en-US" sz="2400"/>
              <a:t>Fewer cleanups are being completed</a:t>
            </a:r>
          </a:p>
          <a:p>
            <a:pPr lvl="1"/>
            <a:r>
              <a:rPr lang="en-US" altLang="en-US" sz="2400"/>
              <a:t>An average cleanup costs $25 million and takes 12 - 15 years</a:t>
            </a:r>
          </a:p>
        </p:txBody>
      </p:sp>
    </p:spTree>
    <p:extLst>
      <p:ext uri="{BB962C8B-B14F-4D97-AF65-F5344CB8AC3E}">
        <p14:creationId xmlns:p14="http://schemas.microsoft.com/office/powerpoint/2010/main" val="12283680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88"/>
            <a:ext cx="8229600" cy="46196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Our societies have made great strides in addressing our waste problems  </a:t>
            </a:r>
          </a:p>
          <a:p>
            <a:r>
              <a:rPr lang="en-US" altLang="en-US"/>
              <a:t>Modern methods of waste management are far safer for people and gentler on the environment</a:t>
            </a:r>
          </a:p>
          <a:p>
            <a:r>
              <a:rPr lang="en-US" altLang="en-US"/>
              <a:t>Recycling and composting are growing rapidly </a:t>
            </a:r>
          </a:p>
          <a:p>
            <a:r>
              <a:rPr lang="en-US" altLang="en-US"/>
              <a:t>Our prodigious consumption had created more waste than ever before </a:t>
            </a:r>
          </a:p>
          <a:p>
            <a:r>
              <a:rPr lang="en-US" altLang="en-US"/>
              <a:t>Finding ways to reduce, reuse and efficiently recycle the materials and goods that we use stands as a key challenge for the new century</a:t>
            </a:r>
            <a:r>
              <a:rPr lang="en-US" alt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036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113712" cy="1073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Patterns in the municipal solid waste stream vary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9400"/>
            <a:ext cx="7620000" cy="4911725"/>
          </a:xfrm>
        </p:spPr>
        <p:txBody>
          <a:bodyPr/>
          <a:lstStyle/>
          <a:p>
            <a:r>
              <a:rPr lang="en-US" altLang="en-US" sz="2400"/>
              <a:t>Municipal solid waste is also r</a:t>
            </a:r>
            <a:r>
              <a:rPr lang="en-US" altLang="en-US" sz="2400">
                <a:sym typeface="Wingdings" pitchFamily="2" charset="2"/>
              </a:rPr>
              <a:t>eferred to as </a:t>
            </a:r>
            <a:r>
              <a:rPr lang="en-US" altLang="en-US" sz="2400" i="1">
                <a:sym typeface="Wingdings" pitchFamily="2" charset="2"/>
              </a:rPr>
              <a:t>trash</a:t>
            </a:r>
            <a:r>
              <a:rPr lang="en-US" altLang="en-US" sz="2400">
                <a:sym typeface="Wingdings" pitchFamily="2" charset="2"/>
              </a:rPr>
              <a:t> or </a:t>
            </a:r>
            <a:r>
              <a:rPr lang="en-US" altLang="en-US" sz="2400" i="1">
                <a:sym typeface="Wingdings" pitchFamily="2" charset="2"/>
              </a:rPr>
              <a:t>garbage</a:t>
            </a:r>
            <a:endParaRPr lang="en-US" altLang="en-US" sz="2400" i="1"/>
          </a:p>
          <a:p>
            <a:r>
              <a:rPr lang="en-US" altLang="en-US" sz="2400"/>
              <a:t>In the U.S., paper, yard debris, food scraps, and plastics are the principal components of municipal solid waste</a:t>
            </a:r>
          </a:p>
          <a:p>
            <a:pPr lvl="1"/>
            <a:r>
              <a:rPr lang="en-US" altLang="en-US" sz="2400"/>
              <a:t>Even after recycling, paper is the largest component of solid waste</a:t>
            </a:r>
          </a:p>
          <a:p>
            <a:pPr lvl="1"/>
            <a:r>
              <a:rPr lang="en-US" altLang="en-US" sz="2400"/>
              <a:t>Most waste comes from packaging</a:t>
            </a:r>
          </a:p>
          <a:p>
            <a:r>
              <a:rPr lang="en-US" altLang="en-US" sz="2400"/>
              <a:t>In developing countries, food scraps are the primary contributor</a:t>
            </a:r>
          </a:p>
          <a:p>
            <a:pPr lvl="1"/>
            <a:r>
              <a:rPr lang="en-US" altLang="en-US" sz="2400"/>
              <a:t>Wealthy nations invest more in waste collection and disposal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4707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U.S. municipal solid waste stream</a:t>
            </a:r>
          </a:p>
        </p:txBody>
      </p:sp>
      <p:pic>
        <p:nvPicPr>
          <p:cNvPr id="117764" name="Picture 4" descr="22_0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2133600"/>
            <a:ext cx="517525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7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Waste generation is rising in the U.S.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2697163"/>
            <a:ext cx="4313237" cy="1800225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altLang="en-US" i="1"/>
              <a:t>In the U.S,, since 1960, waste generation has increased by 2.8 times </a:t>
            </a:r>
          </a:p>
          <a:p>
            <a:pPr marL="0" indent="0"/>
            <a:endParaRPr lang="en-US" altLang="en-US" i="1"/>
          </a:p>
        </p:txBody>
      </p:sp>
      <p:pic>
        <p:nvPicPr>
          <p:cNvPr id="49157" name="Picture 5" descr="22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1210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Waste generation is rising in all nations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9013" y="1689100"/>
            <a:ext cx="5451475" cy="3816350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Consumption is greatly increasing in developing nations</a:t>
            </a:r>
          </a:p>
          <a:p>
            <a:pPr lvl="1"/>
            <a:r>
              <a:rPr lang="en-US" altLang="en-US" sz="2400"/>
              <a:t>Rising material standard of living and more packaging </a:t>
            </a:r>
          </a:p>
          <a:p>
            <a:r>
              <a:rPr lang="en-US" altLang="en-US" sz="2400"/>
              <a:t>Wealthy consumers often discard items that can still be used</a:t>
            </a:r>
          </a:p>
          <a:p>
            <a:pPr lvl="1"/>
            <a:r>
              <a:rPr lang="en-US" altLang="en-US" sz="2400"/>
              <a:t>At many dumps and landfills in the developing world, poor people support themselves by selling items they scavenge</a:t>
            </a:r>
          </a:p>
        </p:txBody>
      </p:sp>
      <p:pic>
        <p:nvPicPr>
          <p:cNvPr id="118789" name="Picture 5" descr="22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3429000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3139</Words>
  <Application>Microsoft Office PowerPoint</Application>
  <PresentationFormat>On-screen Show (4:3)</PresentationFormat>
  <Paragraphs>314</Paragraphs>
  <Slides>55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Central Case:  Transforming New York’s Fresh Kills Landfill</vt:lpstr>
      <vt:lpstr>Approaches to waste management</vt:lpstr>
      <vt:lpstr>Aims in managing waste</vt:lpstr>
      <vt:lpstr>Ways to reduce waste that enters waste stream</vt:lpstr>
      <vt:lpstr>Patterns in the municipal solid waste stream vary</vt:lpstr>
      <vt:lpstr>The U.S. municipal solid waste stream</vt:lpstr>
      <vt:lpstr>Waste generation is rising in the U.S.</vt:lpstr>
      <vt:lpstr>Waste generation is rising in all nations</vt:lpstr>
      <vt:lpstr>Improved disposal methods </vt:lpstr>
      <vt:lpstr>Sanitary landfills are regulated</vt:lpstr>
      <vt:lpstr>A typical sanitary landfill</vt:lpstr>
      <vt:lpstr>Landfills can be transformed after closure</vt:lpstr>
      <vt:lpstr>Landfills have drawbacks</vt:lpstr>
      <vt:lpstr>Incinerating trash reduces landfill pressure</vt:lpstr>
      <vt:lpstr>A typical solid waste incinerator</vt:lpstr>
      <vt:lpstr>Many incinerators create energy</vt:lpstr>
      <vt:lpstr>Landfills can produce gas for energy</vt:lpstr>
      <vt:lpstr>Reducing waste is a better option</vt:lpstr>
      <vt:lpstr>Waste can be reduced by manufacturers</vt:lpstr>
      <vt:lpstr>Governments fight waste and litter</vt:lpstr>
      <vt:lpstr>Reuse is one main strategy for waste reduction</vt:lpstr>
      <vt:lpstr>Composting recovers organic waste</vt:lpstr>
      <vt:lpstr>Municipal composting programs</vt:lpstr>
      <vt:lpstr>Recycling consists of three steps</vt:lpstr>
      <vt:lpstr>The second and third steps of recycling</vt:lpstr>
      <vt:lpstr>Recycling has grown rapidly and can expand</vt:lpstr>
      <vt:lpstr>Growth in recycling results from:</vt:lpstr>
      <vt:lpstr>Recycling rates vary widely in the U.S.</vt:lpstr>
      <vt:lpstr>Financial incentives can address waste</vt:lpstr>
      <vt:lpstr>A Canadian city showcases reduction and recycling</vt:lpstr>
      <vt:lpstr>Industrial solid waste</vt:lpstr>
      <vt:lpstr>Regulation and economics influence waste</vt:lpstr>
      <vt:lpstr>Physical and economic efficiency</vt:lpstr>
      <vt:lpstr>Industrial ecology</vt:lpstr>
      <vt:lpstr>Businesses are adopting industrial ecology</vt:lpstr>
      <vt:lpstr>An example of industrial ecology</vt:lpstr>
      <vt:lpstr>Hazardous waste</vt:lpstr>
      <vt:lpstr>Hazardous wastes have diverse sources</vt:lpstr>
      <vt:lpstr>Organic compounds can be hazardous</vt:lpstr>
      <vt:lpstr>Heavy metals can be hazardous</vt:lpstr>
      <vt:lpstr>“E-waste” is a new and growing problem</vt:lpstr>
      <vt:lpstr>Several steps precede disposal of hazardous waste</vt:lpstr>
      <vt:lpstr>Disposing of hazardous waste</vt:lpstr>
      <vt:lpstr>Illegal dumping of hazardous waste</vt:lpstr>
      <vt:lpstr>Three disposal methods for hazardous waste</vt:lpstr>
      <vt:lpstr>Surface impoundments</vt:lpstr>
      <vt:lpstr>Deep-well injection</vt:lpstr>
      <vt:lpstr>Radioactive waste is especially hazardous</vt:lpstr>
      <vt:lpstr>Contaminated sites are being slowly cleaned up</vt:lpstr>
      <vt:lpstr>Superfund</vt:lpstr>
      <vt:lpstr>The Superfund process</vt:lpstr>
      <vt:lpstr>Superfund:  harmful sites</vt:lpstr>
      <vt:lpstr>Who pays for cleanup?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Davey</dc:creator>
  <cp:lastModifiedBy>Pat Davey</cp:lastModifiedBy>
  <cp:revision>1</cp:revision>
  <dcterms:created xsi:type="dcterms:W3CDTF">2014-03-13T15:51:39Z</dcterms:created>
  <dcterms:modified xsi:type="dcterms:W3CDTF">2014-03-13T15:51:53Z</dcterms:modified>
</cp:coreProperties>
</file>